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88" r:id="rId3"/>
    <p:sldId id="289" r:id="rId4"/>
    <p:sldId id="291" r:id="rId5"/>
    <p:sldId id="318" r:id="rId6"/>
    <p:sldId id="317" r:id="rId7"/>
    <p:sldId id="294" r:id="rId8"/>
    <p:sldId id="320" r:id="rId9"/>
    <p:sldId id="309" r:id="rId10"/>
    <p:sldId id="321" r:id="rId11"/>
    <p:sldId id="322" r:id="rId12"/>
    <p:sldId id="306" r:id="rId13"/>
    <p:sldId id="308" r:id="rId14"/>
    <p:sldId id="307" r:id="rId15"/>
    <p:sldId id="299" r:id="rId16"/>
    <p:sldId id="300" r:id="rId17"/>
    <p:sldId id="301" r:id="rId18"/>
    <p:sldId id="302" r:id="rId19"/>
    <p:sldId id="303" r:id="rId20"/>
    <p:sldId id="30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A7E6FA-6D04-440F-8915-BF416CA1E57B}" type="datetimeFigureOut">
              <a:rPr lang="bg-BG" smtClean="0"/>
              <a:t>24.10.2023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98A92A-4991-47AF-AE06-C3A5DD827FD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44189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D84861-E82A-4566-8467-DFD4DA6B82C6}" type="slidenum">
              <a:rPr lang="bg-BG" smtClean="0"/>
              <a:t>16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34755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92468A1-7BD2-4E47-98DF-3D753807A006}" type="datetimeFigureOut">
              <a:rPr lang="bg-BG" smtClean="0"/>
              <a:t>24.10.2023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96CA172-8AEB-4800-93CE-BBD226AFD0F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827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468A1-7BD2-4E47-98DF-3D753807A006}" type="datetimeFigureOut">
              <a:rPr lang="bg-BG" smtClean="0"/>
              <a:t>24.10.2023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A172-8AEB-4800-93CE-BBD226AFD0F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08625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468A1-7BD2-4E47-98DF-3D753807A006}" type="datetimeFigureOut">
              <a:rPr lang="bg-BG" smtClean="0"/>
              <a:t>24.10.2023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A172-8AEB-4800-93CE-BBD226AFD0F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43836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468A1-7BD2-4E47-98DF-3D753807A006}" type="datetimeFigureOut">
              <a:rPr lang="bg-BG" smtClean="0"/>
              <a:t>24.10.2023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A172-8AEB-4800-93CE-BBD226AFD0F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30949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468A1-7BD2-4E47-98DF-3D753807A006}" type="datetimeFigureOut">
              <a:rPr lang="bg-BG" smtClean="0"/>
              <a:t>24.10.2023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A172-8AEB-4800-93CE-BBD226AFD0F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881771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468A1-7BD2-4E47-98DF-3D753807A006}" type="datetimeFigureOut">
              <a:rPr lang="bg-BG" smtClean="0"/>
              <a:t>24.10.2023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A172-8AEB-4800-93CE-BBD226AFD0F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26320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468A1-7BD2-4E47-98DF-3D753807A006}" type="datetimeFigureOut">
              <a:rPr lang="bg-BG" smtClean="0"/>
              <a:t>24.10.2023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A172-8AEB-4800-93CE-BBD226AFD0F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51706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92468A1-7BD2-4E47-98DF-3D753807A006}" type="datetimeFigureOut">
              <a:rPr lang="bg-BG" smtClean="0"/>
              <a:t>24.10.2023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A172-8AEB-4800-93CE-BBD226AFD0F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86211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92468A1-7BD2-4E47-98DF-3D753807A006}" type="datetimeFigureOut">
              <a:rPr lang="bg-BG" smtClean="0"/>
              <a:t>24.10.2023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A172-8AEB-4800-93CE-BBD226AFD0F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62135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468A1-7BD2-4E47-98DF-3D753807A006}" type="datetimeFigureOut">
              <a:rPr lang="bg-BG" smtClean="0"/>
              <a:t>24.10.2023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A172-8AEB-4800-93CE-BBD226AFD0F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34507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468A1-7BD2-4E47-98DF-3D753807A006}" type="datetimeFigureOut">
              <a:rPr lang="bg-BG" smtClean="0"/>
              <a:t>24.10.2023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A172-8AEB-4800-93CE-BBD226AFD0F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21496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468A1-7BD2-4E47-98DF-3D753807A006}" type="datetimeFigureOut">
              <a:rPr lang="bg-BG" smtClean="0"/>
              <a:t>24.10.2023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A172-8AEB-4800-93CE-BBD226AFD0F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52197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468A1-7BD2-4E47-98DF-3D753807A006}" type="datetimeFigureOut">
              <a:rPr lang="bg-BG" smtClean="0"/>
              <a:t>24.10.2023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A172-8AEB-4800-93CE-BBD226AFD0F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25156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468A1-7BD2-4E47-98DF-3D753807A006}" type="datetimeFigureOut">
              <a:rPr lang="bg-BG" smtClean="0"/>
              <a:t>24.10.2023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A172-8AEB-4800-93CE-BBD226AFD0F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52725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468A1-7BD2-4E47-98DF-3D753807A006}" type="datetimeFigureOut">
              <a:rPr lang="bg-BG" smtClean="0"/>
              <a:t>24.10.2023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A172-8AEB-4800-93CE-BBD226AFD0F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86954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468A1-7BD2-4E47-98DF-3D753807A006}" type="datetimeFigureOut">
              <a:rPr lang="bg-BG" smtClean="0"/>
              <a:t>24.10.2023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A172-8AEB-4800-93CE-BBD226AFD0F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83308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468A1-7BD2-4E47-98DF-3D753807A006}" type="datetimeFigureOut">
              <a:rPr lang="bg-BG" smtClean="0"/>
              <a:t>24.10.2023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A172-8AEB-4800-93CE-BBD226AFD0F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30313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92468A1-7BD2-4E47-98DF-3D753807A006}" type="datetimeFigureOut">
              <a:rPr lang="bg-BG" smtClean="0"/>
              <a:t>24.10.2023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bg-BG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96CA172-8AEB-4800-93CE-BBD226AFD0F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35349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9EB7B-6114-22D0-5D0F-70CBB0B07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38200"/>
            <a:ext cx="8761413" cy="1184646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 and Azure DevOps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34F05E48-CE2B-6B62-0B06-30B56CF01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661" y="4132922"/>
            <a:ext cx="3075999" cy="1284229"/>
          </a:xfrm>
          <a:prstGeom prst="rect">
            <a:avLst/>
          </a:prstGeom>
        </p:spPr>
      </p:pic>
      <p:pic>
        <p:nvPicPr>
          <p:cNvPr id="13" name="Picture 12" descr="A blue and white logo&#10;&#10;Description automatically generated">
            <a:extLst>
              <a:ext uri="{FF2B5EF4-FFF2-40B4-BE49-F238E27FC236}">
                <a16:creationId xmlns:a16="http://schemas.microsoft.com/office/drawing/2014/main" id="{4F3DE851-C1AE-9CC2-D6FD-E16598BA5D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468" y="3628756"/>
            <a:ext cx="3668099" cy="229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435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A8AFF-D9A8-88E9-0881-A24F5F8BF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 merge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394C9-2098-5580-996C-2AADF8B8E4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0154" y="3692073"/>
            <a:ext cx="4825158" cy="1115060"/>
          </a:xfrm>
        </p:spPr>
        <p:txBody>
          <a:bodyPr/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git merge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 merges the work from two branches. </a:t>
            </a:r>
          </a:p>
          <a:p>
            <a:endParaRPr lang="bg-BG" dirty="0"/>
          </a:p>
        </p:txBody>
      </p:sp>
      <p:pic>
        <p:nvPicPr>
          <p:cNvPr id="5" name="Content Placeholder 4" descr="A group of circles on a black background&#10;&#10;Description automatically generated">
            <a:extLst>
              <a:ext uri="{FF2B5EF4-FFF2-40B4-BE49-F238E27FC236}">
                <a16:creationId xmlns:a16="http://schemas.microsoft.com/office/drawing/2014/main" id="{076BBE2D-6B0E-4CD4-0D62-74E6DD84E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663" y="2343642"/>
            <a:ext cx="3057357" cy="451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198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00D00-3C6C-83A4-7364-E9310154C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9218" y="980246"/>
            <a:ext cx="8761413" cy="706964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 GUI clients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 descr="A cartoon turtle with a horn and text&#10;&#10;Description automatically generated">
            <a:extLst>
              <a:ext uri="{FF2B5EF4-FFF2-40B4-BE49-F238E27FC236}">
                <a16:creationId xmlns:a16="http://schemas.microsoft.com/office/drawing/2014/main" id="{82885A53-1312-EB46-E1C5-06EFBEED70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409" y="2603500"/>
            <a:ext cx="6155495" cy="3416300"/>
          </a:xfrm>
        </p:spPr>
      </p:pic>
      <p:pic>
        <p:nvPicPr>
          <p:cNvPr id="7" name="Picture 6" descr="A purple logo with text&#10;&#10;Description automatically generated">
            <a:extLst>
              <a:ext uri="{FF2B5EF4-FFF2-40B4-BE49-F238E27FC236}">
                <a16:creationId xmlns:a16="http://schemas.microsoft.com/office/drawing/2014/main" id="{5081D693-E266-60F9-0C4B-1DED2DDA98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429" y="2767069"/>
            <a:ext cx="3810000" cy="1905000"/>
          </a:xfrm>
          <a:prstGeom prst="rect">
            <a:avLst/>
          </a:prstGeom>
        </p:spPr>
      </p:pic>
      <p:pic>
        <p:nvPicPr>
          <p:cNvPr id="9" name="Picture 8" descr="A blue circle with a fork in it&#10;&#10;Description automatically generated">
            <a:extLst>
              <a:ext uri="{FF2B5EF4-FFF2-40B4-BE49-F238E27FC236}">
                <a16:creationId xmlns:a16="http://schemas.microsoft.com/office/drawing/2014/main" id="{27207369-D6EB-63D9-00A6-FDF1C22DCA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219" y="2557519"/>
            <a:ext cx="2114550" cy="2114550"/>
          </a:xfrm>
          <a:prstGeom prst="rect">
            <a:avLst/>
          </a:prstGeom>
        </p:spPr>
      </p:pic>
      <p:pic>
        <p:nvPicPr>
          <p:cNvPr id="11" name="Picture 10" descr="A logo with a circle and a circle&#10;&#10;Description automatically generated with medium confidence">
            <a:extLst>
              <a:ext uri="{FF2B5EF4-FFF2-40B4-BE49-F238E27FC236}">
                <a16:creationId xmlns:a16="http://schemas.microsoft.com/office/drawing/2014/main" id="{A0421F6C-AA50-69BA-AC24-997AA58B0C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572" y="2662294"/>
            <a:ext cx="3630706" cy="1905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973CE8E-4AB1-CBAC-B616-D228487067CD}"/>
              </a:ext>
            </a:extLst>
          </p:cNvPr>
          <p:cNvSpPr txBox="1"/>
          <p:nvPr/>
        </p:nvSpPr>
        <p:spPr>
          <a:xfrm>
            <a:off x="1880703" y="4770680"/>
            <a:ext cx="817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Fork</a:t>
            </a:r>
            <a:endParaRPr lang="bg-BG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0FE9AE-05D7-F66C-EAF7-CBC80C9B825A}"/>
              </a:ext>
            </a:extLst>
          </p:cNvPr>
          <p:cNvSpPr txBox="1"/>
          <p:nvPr/>
        </p:nvSpPr>
        <p:spPr>
          <a:xfrm>
            <a:off x="5220019" y="6135242"/>
            <a:ext cx="2281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Tortoise Git</a:t>
            </a:r>
            <a:endParaRPr lang="bg-BG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311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01703-F460-EB48-47B8-281746DC0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DevOps?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8BDC3-0F37-E2FC-3461-BEA1B575B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552" y="2603499"/>
            <a:ext cx="5832389" cy="3624305"/>
          </a:xfrm>
        </p:spPr>
        <p:txBody>
          <a:bodyPr>
            <a:normAutofit/>
          </a:bodyPr>
          <a:lstStyle/>
          <a:p>
            <a:r>
              <a:rPr lang="en-US" sz="2000" b="1" i="0" dirty="0">
                <a:solidFill>
                  <a:srgbClr val="111C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DevOps</a:t>
            </a:r>
            <a:r>
              <a:rPr lang="en-US" sz="2000" b="0" i="0" dirty="0">
                <a:solidFill>
                  <a:srgbClr val="111C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(from “</a:t>
            </a:r>
            <a:r>
              <a:rPr lang="en-US" sz="2000" b="1" i="0" dirty="0">
                <a:solidFill>
                  <a:srgbClr val="111C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  <a:r>
              <a:rPr lang="en-US" sz="2000" b="0" i="0" dirty="0">
                <a:solidFill>
                  <a:srgbClr val="111C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” and “</a:t>
            </a:r>
            <a:r>
              <a:rPr lang="en-US" sz="2000" b="1" i="0" dirty="0">
                <a:solidFill>
                  <a:srgbClr val="111C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operations</a:t>
            </a:r>
            <a:r>
              <a:rPr lang="en-US" sz="2000" b="0" i="0" dirty="0">
                <a:solidFill>
                  <a:srgbClr val="111C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”) is the combination of practices and tools designed to increase an organization’s ability to deliver applications and services </a:t>
            </a:r>
            <a:r>
              <a:rPr lang="en-US" sz="2000" b="1" i="0" dirty="0">
                <a:solidFill>
                  <a:srgbClr val="111C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faster</a:t>
            </a:r>
            <a:r>
              <a:rPr lang="en-US" sz="2000" b="0" i="0" dirty="0">
                <a:solidFill>
                  <a:srgbClr val="111C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than traditional software development processes.</a:t>
            </a:r>
          </a:p>
          <a:p>
            <a:r>
              <a:rPr lang="en-US" sz="20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DevOps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a philosophy that promotes better communication and collaboration between 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Operation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teams.</a:t>
            </a:r>
          </a:p>
        </p:txBody>
      </p:sp>
      <p:pic>
        <p:nvPicPr>
          <p:cNvPr id="5" name="Picture 4" descr="A diagram of a process&#10;&#10;Description automatically generated with medium confidence">
            <a:extLst>
              <a:ext uri="{FF2B5EF4-FFF2-40B4-BE49-F238E27FC236}">
                <a16:creationId xmlns:a16="http://schemas.microsoft.com/office/drawing/2014/main" id="{C7EBFF69-B474-A30F-59FB-3B3EBCA2AD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211" y="2817339"/>
            <a:ext cx="5235610" cy="269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2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877C1-00AC-82B5-7D12-DE16C4215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Core DevOps principles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6A0AD-EE9F-7D21-F592-625AB24DE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6" y="2603499"/>
            <a:ext cx="3095770" cy="4044435"/>
          </a:xfrm>
        </p:spPr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Communication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Collaboration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Automation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Monitoring</a:t>
            </a:r>
          </a:p>
          <a:p>
            <a:endParaRPr lang="bg-BG" dirty="0"/>
          </a:p>
        </p:txBody>
      </p:sp>
      <p:pic>
        <p:nvPicPr>
          <p:cNvPr id="7" name="Picture 6" descr="A blue and white logo&#10;&#10;Description automatically generated">
            <a:extLst>
              <a:ext uri="{FF2B5EF4-FFF2-40B4-BE49-F238E27FC236}">
                <a16:creationId xmlns:a16="http://schemas.microsoft.com/office/drawing/2014/main" id="{CDDF47FC-7670-B95F-67C5-155275FB18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632" y="3698791"/>
            <a:ext cx="1097280" cy="1097280"/>
          </a:xfrm>
          <a:prstGeom prst="rect">
            <a:avLst/>
          </a:prstGeom>
        </p:spPr>
      </p:pic>
      <p:pic>
        <p:nvPicPr>
          <p:cNvPr id="9" name="Picture 8" descr="A computer screen with a wave on it&#10;&#10;Description automatically generated">
            <a:extLst>
              <a:ext uri="{FF2B5EF4-FFF2-40B4-BE49-F238E27FC236}">
                <a16:creationId xmlns:a16="http://schemas.microsoft.com/office/drawing/2014/main" id="{DE995C80-70A6-F09E-E0EB-548E108068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722" y="2346200"/>
            <a:ext cx="1275450" cy="1275450"/>
          </a:xfrm>
          <a:prstGeom prst="rect">
            <a:avLst/>
          </a:prstGeom>
        </p:spPr>
      </p:pic>
      <p:pic>
        <p:nvPicPr>
          <p:cNvPr id="11" name="Picture 10" descr="A blue circle with white people icons&#10;&#10;Description automatically generated">
            <a:extLst>
              <a:ext uri="{FF2B5EF4-FFF2-40B4-BE49-F238E27FC236}">
                <a16:creationId xmlns:a16="http://schemas.microsoft.com/office/drawing/2014/main" id="{CCDFDBDC-7EB0-CBA6-C15F-ACCD9F128B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367" y="3641950"/>
            <a:ext cx="1210962" cy="1210962"/>
          </a:xfrm>
          <a:prstGeom prst="rect">
            <a:avLst/>
          </a:prstGeom>
        </p:spPr>
      </p:pic>
      <p:pic>
        <p:nvPicPr>
          <p:cNvPr id="13" name="Picture 12" descr="A blue circle with a black outline of a chat bubble&#10;&#10;Description automatically generated">
            <a:extLst>
              <a:ext uri="{FF2B5EF4-FFF2-40B4-BE49-F238E27FC236}">
                <a16:creationId xmlns:a16="http://schemas.microsoft.com/office/drawing/2014/main" id="{A3DB17C8-BB1C-9FF4-CAA9-2EF4DED5AA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926" y="5296209"/>
            <a:ext cx="1176246" cy="117624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43E1463-AE16-7645-628A-9BA877908E09}"/>
              </a:ext>
            </a:extLst>
          </p:cNvPr>
          <p:cNvSpPr txBox="1"/>
          <p:nvPr/>
        </p:nvSpPr>
        <p:spPr>
          <a:xfrm>
            <a:off x="7481722" y="3698791"/>
            <a:ext cx="1449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monitoring</a:t>
            </a:r>
            <a:endParaRPr lang="bg-B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896306-E0C9-8A21-952E-5ED658998427}"/>
              </a:ext>
            </a:extLst>
          </p:cNvPr>
          <p:cNvSpPr txBox="1"/>
          <p:nvPr/>
        </p:nvSpPr>
        <p:spPr>
          <a:xfrm>
            <a:off x="9916367" y="4852912"/>
            <a:ext cx="1756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collaborating</a:t>
            </a:r>
            <a:endParaRPr lang="bg-B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429AD0-6FB6-B5E5-26F5-7D595C813FB5}"/>
              </a:ext>
            </a:extLst>
          </p:cNvPr>
          <p:cNvSpPr txBox="1"/>
          <p:nvPr/>
        </p:nvSpPr>
        <p:spPr>
          <a:xfrm>
            <a:off x="7290724" y="6472455"/>
            <a:ext cx="2067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communicating</a:t>
            </a:r>
            <a:endParaRPr lang="bg-BG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2A6386-A1A7-2CB3-6902-F1B420FD8C9B}"/>
              </a:ext>
            </a:extLst>
          </p:cNvPr>
          <p:cNvSpPr txBox="1"/>
          <p:nvPr/>
        </p:nvSpPr>
        <p:spPr>
          <a:xfrm>
            <a:off x="5102841" y="4926877"/>
            <a:ext cx="1625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automating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16537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999C0-4A73-45E1-6A93-A1871CB85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DevOps benefits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9958B-34AB-C1A4-DA1A-5AEBF073F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958" y="2548335"/>
            <a:ext cx="6044917" cy="4162156"/>
          </a:xfrm>
        </p:spPr>
        <p:txBody>
          <a:bodyPr>
            <a:normAutofit fontScale="62500" lnSpcReduction="20000"/>
          </a:bodyPr>
          <a:lstStyle/>
          <a:p>
            <a:r>
              <a:rPr lang="en-US" sz="3400" b="1" dirty="0">
                <a:latin typeface="Arial" panose="020B0604020202020204" pitchFamily="34" charset="0"/>
                <a:cs typeface="Arial" panose="020B0604020202020204" pitchFamily="34" charset="0"/>
              </a:rPr>
              <a:t>More automation</a:t>
            </a:r>
          </a:p>
          <a:p>
            <a:r>
              <a:rPr lang="en-US" sz="3400" b="1" i="0" dirty="0">
                <a:solidFill>
                  <a:srgbClr val="111C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Rapid delivery</a:t>
            </a:r>
          </a:p>
          <a:p>
            <a:r>
              <a:rPr lang="en-US" sz="3400" b="1" i="0" dirty="0">
                <a:solidFill>
                  <a:srgbClr val="111C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Improved collaboration</a:t>
            </a:r>
            <a:endParaRPr lang="en-US" sz="3400" b="1" dirty="0">
              <a:solidFill>
                <a:srgbClr val="111C2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400" b="1" i="0" dirty="0">
                <a:solidFill>
                  <a:srgbClr val="111C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More responsive to business needs</a:t>
            </a:r>
          </a:p>
          <a:p>
            <a:r>
              <a:rPr lang="en-US" sz="3400" b="1" dirty="0">
                <a:solidFill>
                  <a:srgbClr val="111C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Shorter time to market </a:t>
            </a:r>
          </a:p>
          <a:p>
            <a:r>
              <a:rPr lang="en-US" sz="3400" b="1" i="0" dirty="0">
                <a:solidFill>
                  <a:srgbClr val="111C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Better quality</a:t>
            </a:r>
          </a:p>
          <a:p>
            <a:r>
              <a:rPr lang="en-US" sz="3400" b="1" i="0" dirty="0">
                <a:solidFill>
                  <a:srgbClr val="111C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More frequent releases </a:t>
            </a:r>
          </a:p>
          <a:p>
            <a:pPr marL="0" indent="0">
              <a:buNone/>
            </a:pPr>
            <a:endParaRPr lang="en-US" sz="2400" b="1" dirty="0">
              <a:solidFill>
                <a:srgbClr val="111C2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i="0" dirty="0">
              <a:solidFill>
                <a:srgbClr val="111C2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900" b="1" i="0" dirty="0">
                <a:solidFill>
                  <a:srgbClr val="00B0F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DevOps</a:t>
            </a:r>
            <a:r>
              <a:rPr lang="en-US" sz="2900" b="1" i="0" dirty="0">
                <a:solidFill>
                  <a:srgbClr val="111C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900" b="1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New mindset </a:t>
            </a:r>
            <a:r>
              <a:rPr lang="en-US" sz="2900" b="1" i="0" dirty="0">
                <a:solidFill>
                  <a:srgbClr val="111C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29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New tools </a:t>
            </a:r>
            <a:r>
              <a:rPr lang="en-US" sz="2900" b="1" i="0" dirty="0">
                <a:solidFill>
                  <a:srgbClr val="111C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29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New skills</a:t>
            </a:r>
          </a:p>
          <a:p>
            <a:pPr marL="0" indent="0">
              <a:buNone/>
            </a:pPr>
            <a:br>
              <a:rPr lang="en-US" dirty="0"/>
            </a:br>
            <a:endParaRPr lang="bg-BG" dirty="0"/>
          </a:p>
        </p:txBody>
      </p:sp>
      <p:pic>
        <p:nvPicPr>
          <p:cNvPr id="16" name="Picture 15" descr="A puzzle pieces with a word on it&#10;&#10;Description automatically generated">
            <a:extLst>
              <a:ext uri="{FF2B5EF4-FFF2-40B4-BE49-F238E27FC236}">
                <a16:creationId xmlns:a16="http://schemas.microsoft.com/office/drawing/2014/main" id="{2C88E3E2-7F8A-9558-384B-3FD047ABA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583" y="2433005"/>
            <a:ext cx="4096861" cy="370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115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49165-445A-C375-562B-45D04CD25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Azure DevOps?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2482E-42D8-D652-120C-A9CC9634C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136713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Azure DevOps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a set of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tools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provided by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Microsoft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for managing of software projects. It is Software as a Service (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SaaS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and it is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platform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for implementing of all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DevOps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processes.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Core Azure Services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Azure Boards, Azure Repos, Azure Pipelines, Azure Test Plans, Azure Artifacts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bg-BG" dirty="0"/>
          </a:p>
        </p:txBody>
      </p:sp>
      <p:pic>
        <p:nvPicPr>
          <p:cNvPr id="15" name="Picture 14" descr="A purple test tube with white text&#10;&#10;Description automatically generated">
            <a:extLst>
              <a:ext uri="{FF2B5EF4-FFF2-40B4-BE49-F238E27FC236}">
                <a16:creationId xmlns:a16="http://schemas.microsoft.com/office/drawing/2014/main" id="{AA133470-DF25-07D2-8503-72CD48ABB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498" y="4070841"/>
            <a:ext cx="1846291" cy="1207190"/>
          </a:xfrm>
          <a:prstGeom prst="rect">
            <a:avLst/>
          </a:prstGeom>
        </p:spPr>
      </p:pic>
      <p:pic>
        <p:nvPicPr>
          <p:cNvPr id="17" name="Picture 16" descr="A stack of pink boxes&#10;&#10;Description automatically generated">
            <a:extLst>
              <a:ext uri="{FF2B5EF4-FFF2-40B4-BE49-F238E27FC236}">
                <a16:creationId xmlns:a16="http://schemas.microsoft.com/office/drawing/2014/main" id="{A18F21CB-1BD2-2027-7DF7-B9144F1655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6965" y="5071436"/>
            <a:ext cx="1377418" cy="1008444"/>
          </a:xfrm>
          <a:prstGeom prst="rect">
            <a:avLst/>
          </a:prstGeom>
        </p:spPr>
      </p:pic>
      <p:pic>
        <p:nvPicPr>
          <p:cNvPr id="19" name="Picture 18" descr="A logo with a check mark and a square&#10;&#10;Description automatically generated">
            <a:extLst>
              <a:ext uri="{FF2B5EF4-FFF2-40B4-BE49-F238E27FC236}">
                <a16:creationId xmlns:a16="http://schemas.microsoft.com/office/drawing/2014/main" id="{42F18B35-B047-A9B9-5654-07CE509A9B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134" y="5071436"/>
            <a:ext cx="2455225" cy="1207190"/>
          </a:xfrm>
          <a:prstGeom prst="rect">
            <a:avLst/>
          </a:prstGeom>
        </p:spPr>
      </p:pic>
      <p:pic>
        <p:nvPicPr>
          <p:cNvPr id="23" name="Picture 22" descr="A blue text on a white background&#10;&#10;Description automatically generated">
            <a:extLst>
              <a:ext uri="{FF2B5EF4-FFF2-40B4-BE49-F238E27FC236}">
                <a16:creationId xmlns:a16="http://schemas.microsoft.com/office/drawing/2014/main" id="{42FBBD86-C78D-96CE-C519-9D88E34D7B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307" y="5422201"/>
            <a:ext cx="2954336" cy="924261"/>
          </a:xfrm>
          <a:prstGeom prst="rect">
            <a:avLst/>
          </a:prstGeom>
        </p:spPr>
      </p:pic>
      <p:pic>
        <p:nvPicPr>
          <p:cNvPr id="25" name="Picture 24" descr="A red folder with a white line and a white line&#10;&#10;Description automatically generated">
            <a:extLst>
              <a:ext uri="{FF2B5EF4-FFF2-40B4-BE49-F238E27FC236}">
                <a16:creationId xmlns:a16="http://schemas.microsoft.com/office/drawing/2014/main" id="{1483DB65-8C0F-C3C1-E6E1-FD0A5DCAF3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463" y="4122071"/>
            <a:ext cx="1405139" cy="110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665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4261A-DCE5-9025-7F2B-1CBC6EFC5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Azure Boards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8B064-6635-F0FD-E6FB-50547B6E1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4721971" cy="3416300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Azure Boards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a work tracking system that is part of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Azure DevOps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suite of development tools. It helps teams to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track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discuss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work across the development cycle.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Azure Boards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teams can create and prioritize work, items, track progress and status, and stay updated with real-time dashboards and reports.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logo with a check mark and a square&#10;&#10;Description automatically generated">
            <a:extLst>
              <a:ext uri="{FF2B5EF4-FFF2-40B4-BE49-F238E27FC236}">
                <a16:creationId xmlns:a16="http://schemas.microsoft.com/office/drawing/2014/main" id="{E1DB7C6D-2B46-A2DD-B2CC-46BD9F6DB9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686417"/>
            <a:ext cx="6138443" cy="307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430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3D482-23DE-951F-8982-11185AA0D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Azure Repos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0D9DC-F73C-705C-7585-51F2548D0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4941046" cy="3416300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Azure Repos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a version control system that is part from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Azure DevOps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It helps teams to track and manage the changes in their code, while also provide tools for collaborating on and reviewing.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Azure DevOps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teams can work with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or With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TFVC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(Team Foundation Version Control)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our team we use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for version control system.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red folder with a white line and a white line&#10;&#10;Description automatically generated">
            <a:extLst>
              <a:ext uri="{FF2B5EF4-FFF2-40B4-BE49-F238E27FC236}">
                <a16:creationId xmlns:a16="http://schemas.microsoft.com/office/drawing/2014/main" id="{AD0CB2B7-4E32-9A5B-5EA9-C80F37538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074" y="2680734"/>
            <a:ext cx="4247057" cy="333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26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7862F-14CB-838B-9D36-9184BD374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Azure Pipelines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CAB56-2A62-C767-E6ED-B5F423BCB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5741146" cy="3816350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Azure Pipelines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a continuous integration and continuous delivery (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CI/CD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platform that helps developers to automate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deploy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their code.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Azure Pipelines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developers can create automated workflows to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deploy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their application to variety of platforms.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Azure Pipelines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have a good integration with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repositories,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containers, and many programming languages which helps to developers a lot in their needs.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blue text on a white background&#10;&#10;Description automatically generated">
            <a:extLst>
              <a:ext uri="{FF2B5EF4-FFF2-40B4-BE49-F238E27FC236}">
                <a16:creationId xmlns:a16="http://schemas.microsoft.com/office/drawing/2014/main" id="{AC2ABE3E-A668-FFC8-5C1B-B213B1E21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944" y="2877873"/>
            <a:ext cx="4716603" cy="246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952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7862F-14CB-838B-9D36-9184BD374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Azure Test Plans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CAB56-2A62-C767-E6ED-B5F423BCB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746375"/>
            <a:ext cx="5741146" cy="3816350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Azure Test Plans 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a testing tool that is part of the </a:t>
            </a:r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Azure DevOps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It helps teams </a:t>
            </a:r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track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manage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their </a:t>
            </a:r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testing efforts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including </a:t>
            </a:r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manual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automated testing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Azure Test Plans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teams can create and </a:t>
            </a:r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organize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 cases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track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 results 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and report on </a:t>
            </a:r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 coverage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purple test tube with white text&#10;&#10;Description automatically generated">
            <a:extLst>
              <a:ext uri="{FF2B5EF4-FFF2-40B4-BE49-F238E27FC236}">
                <a16:creationId xmlns:a16="http://schemas.microsoft.com/office/drawing/2014/main" id="{32301C22-4B08-FDEA-363B-308CE69F48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150" y="2479675"/>
            <a:ext cx="4650163" cy="304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930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586D6-B112-10D9-727A-E708EBF6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Git?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E4754-B0FD-2A05-7EBA-818D7DAF3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524505" cy="3416300"/>
          </a:xfrm>
        </p:spPr>
        <p:txBody>
          <a:bodyPr>
            <a:normAutofit lnSpcReduction="10000"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free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open source, distributed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version control system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designed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by Linus Torvalds (the creator of Linux) to handle everything, from small to very large projects. It stores the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history of our project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the form of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snapshots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called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commits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It is the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most used version control system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the world currently.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Git can be accessed via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command line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or through desktop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GUI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as: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TortoiseGit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GitKraken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Fork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and others.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Online hosts as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BitBucket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can be used for storing of copy of the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enabling smoother collaboration with other developers. </a:t>
            </a:r>
            <a:endParaRPr lang="bg-BG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0B1EF313-05E1-1C7D-1A40-19D6125306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186" y="3838515"/>
            <a:ext cx="1894633" cy="79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255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7862F-14CB-838B-9D36-9184BD374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Azure Artifacts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CAB56-2A62-C767-E6ED-B5F423BCB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746375"/>
            <a:ext cx="5741146" cy="3816350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Azure Artifacts 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a package management service that is part of </a:t>
            </a:r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Azure DevOps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It helps teams manage and share software packages, including libraries, frameworks, and other dependencies. 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Azure Artifacts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teams can create, host, and share their own packages, as well as consume packages from other sources. 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A stack of pink boxes&#10;&#10;Description automatically generated">
            <a:extLst>
              <a:ext uri="{FF2B5EF4-FFF2-40B4-BE49-F238E27FC236}">
                <a16:creationId xmlns:a16="http://schemas.microsoft.com/office/drawing/2014/main" id="{6EAD5477-44AE-683C-D80F-1883194570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14" y="2814010"/>
            <a:ext cx="4300677" cy="314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008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735FD-13ED-9A8B-C1F8-B8B8E72BC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 is 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the same as GitHub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C3867-44FA-368D-E6E0-F40198CFD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93733"/>
            <a:ext cx="8825659" cy="2981754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is the software itself, designed to be used with different commands for managing of projects and their versions. This software tracks our changes in the project.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is a web host (website) in which we can store our repositories.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software runs in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 can use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without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but we cannot use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without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bg-BG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A590D685-925F-3C62-193C-C0778E708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824" y="5717113"/>
            <a:ext cx="1894633" cy="791009"/>
          </a:xfrm>
          <a:prstGeom prst="rect">
            <a:avLst/>
          </a:prstGeom>
        </p:spPr>
      </p:pic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6E7EE10-7F0F-55FF-FFB5-5609925893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214" y="5465445"/>
            <a:ext cx="2382468" cy="11850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241E20-A6E7-2497-DF34-12CF6C23196A}"/>
              </a:ext>
            </a:extLst>
          </p:cNvPr>
          <p:cNvSpPr txBox="1"/>
          <p:nvPr/>
        </p:nvSpPr>
        <p:spPr>
          <a:xfrm>
            <a:off x="5230272" y="5827126"/>
            <a:ext cx="135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is NOT</a:t>
            </a:r>
            <a:endParaRPr lang="bg-BG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899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44BBD-8BB4-5C19-153D-B95ADEB55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 commands (console)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04ED7-28C2-F3B9-8FB8-B4855C0B9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920868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 initializes a new git repo locally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git add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 is used for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staging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of all changes that we want to be part of our next commit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git commit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 creates commit which in general speaking means a snapshot of our repository for the certain moment.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git push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sends our local work (all commits) to the remote central copy of our repository which is placed in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Azure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DevOps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or elsewhere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git pull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get all new work from the remote central repository that is not in our local repository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git merge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merges the work from two branches.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git checkout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– switch to another branch (there is switch command as well)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315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35494-F874-1F75-20AA-AF22370E2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74B4F-C689-FF95-1B89-03CE9E6D36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0485" y="3700780"/>
            <a:ext cx="4825158" cy="914763"/>
          </a:xfrm>
        </p:spPr>
        <p:txBody>
          <a:bodyPr/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- initializes a new git repository locally</a:t>
            </a:r>
          </a:p>
          <a:p>
            <a:endParaRPr lang="bg-BG" dirty="0"/>
          </a:p>
        </p:txBody>
      </p:sp>
      <p:pic>
        <p:nvPicPr>
          <p:cNvPr id="7" name="Content Placeholder 4" descr="A green cylinder with a black background&#10;&#10;Description automatically generated">
            <a:extLst>
              <a:ext uri="{FF2B5EF4-FFF2-40B4-BE49-F238E27FC236}">
                <a16:creationId xmlns:a16="http://schemas.microsoft.com/office/drawing/2014/main" id="{F4CB9D7C-9263-604C-E185-01BAEA19AB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416" y="3222171"/>
            <a:ext cx="4811616" cy="228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697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35727-166A-BB06-E647-7356425B6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 add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88432-477B-9407-326D-5687672085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5354" y="3544027"/>
            <a:ext cx="4825158" cy="1393734"/>
          </a:xfrm>
        </p:spPr>
        <p:txBody>
          <a:bodyPr/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git add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- is used for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staging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of all changes that we want to be part of our next commit</a:t>
            </a:r>
          </a:p>
          <a:p>
            <a:endParaRPr lang="bg-BG" dirty="0"/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6A745E2-EF10-45FA-187C-82BA0DCBE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006" y="2512465"/>
            <a:ext cx="5820912" cy="401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740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B6D47-E364-70A1-40B2-84BC38B96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 commit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Content Placeholder 8" descr="A close-up of a file&#10;&#10;Description automatically generated">
            <a:extLst>
              <a:ext uri="{FF2B5EF4-FFF2-40B4-BE49-F238E27FC236}">
                <a16:creationId xmlns:a16="http://schemas.microsoft.com/office/drawing/2014/main" id="{DA614A1A-88E8-309A-A92C-4EB1D57537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537" y="3315789"/>
            <a:ext cx="5577815" cy="2435596"/>
          </a:xfrm>
        </p:spPr>
      </p:pic>
      <p:pic>
        <p:nvPicPr>
          <p:cNvPr id="4" name="Picture 3" descr="A row of white dots&#10;&#10;Description automatically generated">
            <a:extLst>
              <a:ext uri="{FF2B5EF4-FFF2-40B4-BE49-F238E27FC236}">
                <a16:creationId xmlns:a16="http://schemas.microsoft.com/office/drawing/2014/main" id="{BC159FD6-A368-FD35-915A-4C4C9002BD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861" y="3135086"/>
            <a:ext cx="2429011" cy="36218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01B440-68BE-37CC-EC35-D604050BF104}"/>
              </a:ext>
            </a:extLst>
          </p:cNvPr>
          <p:cNvSpPr txBox="1"/>
          <p:nvPr/>
        </p:nvSpPr>
        <p:spPr>
          <a:xfrm>
            <a:off x="9075649" y="2412275"/>
            <a:ext cx="1958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Commits</a:t>
            </a:r>
            <a:endParaRPr lang="bg-BG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637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2450E-DBD4-D906-28BB-A1025BE45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git pull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8A69F-A77E-3F84-3E1B-FF2A51A652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0502" y="3291477"/>
            <a:ext cx="4825158" cy="1707243"/>
          </a:xfrm>
        </p:spPr>
        <p:txBody>
          <a:bodyPr/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git pull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 get all new work from the remote central repository that is not in our local repository</a:t>
            </a:r>
          </a:p>
          <a:p>
            <a:endParaRPr lang="bg-BG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7A949AD-F4BF-877E-C45F-BFDF86318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263" y="2666600"/>
            <a:ext cx="5216434" cy="334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84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46F98-92C7-BE6A-E966-14DF05EEB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a branch in Git?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C530B-49F0-BB75-66DD-83B35FC04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4751576" cy="3747873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4D4D4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b="1" i="0" dirty="0">
                <a:solidFill>
                  <a:srgbClr val="4D4D4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en-US" b="0" i="0" dirty="0">
                <a:solidFill>
                  <a:srgbClr val="4D4D4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represents an independent line of development.</a:t>
            </a:r>
          </a:p>
          <a:p>
            <a:r>
              <a:rPr lang="en-US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b="1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b="1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en-US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 </a:t>
            </a:r>
            <a:r>
              <a:rPr lang="en-US" b="1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pointer</a:t>
            </a:r>
            <a:r>
              <a:rPr lang="en-US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specific commit</a:t>
            </a:r>
          </a:p>
          <a:p>
            <a:r>
              <a:rPr lang="en-US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</a:t>
            </a:r>
            <a:r>
              <a:rPr lang="en-US" b="1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fundamental feature </a:t>
            </a:r>
            <a:r>
              <a:rPr lang="en-US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b="1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is absolutely </a:t>
            </a:r>
            <a:r>
              <a:rPr lang="en-US" b="1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crucial</a:t>
            </a:r>
            <a:r>
              <a:rPr lang="en-US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developing phase.</a:t>
            </a:r>
          </a:p>
          <a:p>
            <a:r>
              <a:rPr lang="en-US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Whit </a:t>
            </a:r>
            <a:r>
              <a:rPr lang="en-US" b="1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branches</a:t>
            </a:r>
            <a:r>
              <a:rPr lang="en-US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many people may work on different features and can </a:t>
            </a:r>
            <a:r>
              <a:rPr lang="en-US" b="1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merge</a:t>
            </a:r>
            <a:r>
              <a:rPr lang="en-US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after that their work into the </a:t>
            </a:r>
            <a:r>
              <a:rPr lang="en-US" b="1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en-US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branch.</a:t>
            </a: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diagram of a work flow&#10;&#10;Description automatically generated">
            <a:extLst>
              <a:ext uri="{FF2B5EF4-FFF2-40B4-BE49-F238E27FC236}">
                <a16:creationId xmlns:a16="http://schemas.microsoft.com/office/drawing/2014/main" id="{B1ECDF75-7A70-544C-B4DB-73E1C0F68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425" y="2603500"/>
            <a:ext cx="5145559" cy="263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6325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78ba2ad2-1b1e-4cec-9ee3-2fdbfa21151f}" enabled="1" method="Privileged" siteId="{8c09d8d5-1d78-4adf-9d10-a13cdacb0929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950</Words>
  <Application>Microsoft Office PowerPoint</Application>
  <PresentationFormat>Widescreen</PresentationFormat>
  <Paragraphs>82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Century Gothic</vt:lpstr>
      <vt:lpstr>Wingdings 3</vt:lpstr>
      <vt:lpstr>Ion Boardroom</vt:lpstr>
      <vt:lpstr>Git and Azure DevOps</vt:lpstr>
      <vt:lpstr>What is Git?</vt:lpstr>
      <vt:lpstr>Git is NOT the same as GitHub</vt:lpstr>
      <vt:lpstr>Git commands (console)</vt:lpstr>
      <vt:lpstr>git init</vt:lpstr>
      <vt:lpstr>git add</vt:lpstr>
      <vt:lpstr>git commit</vt:lpstr>
      <vt:lpstr>git pull</vt:lpstr>
      <vt:lpstr> What is a branch in Git?</vt:lpstr>
      <vt:lpstr>git merge</vt:lpstr>
      <vt:lpstr>Git GUI clients</vt:lpstr>
      <vt:lpstr>What is DevOps?</vt:lpstr>
      <vt:lpstr>Core DevOps principles</vt:lpstr>
      <vt:lpstr>DevOps benefits</vt:lpstr>
      <vt:lpstr>What is Azure DevOps?</vt:lpstr>
      <vt:lpstr>Azure Boards</vt:lpstr>
      <vt:lpstr>Azure Repos</vt:lpstr>
      <vt:lpstr>Azure Pipelines</vt:lpstr>
      <vt:lpstr>Azure Test Plans</vt:lpstr>
      <vt:lpstr>Azure Artifacts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and Azure DevOps</dc:title>
  <dc:creator>Gerasimov, Velizar</dc:creator>
  <cp:lastModifiedBy>Gerasimov, Velizar</cp:lastModifiedBy>
  <cp:revision>1</cp:revision>
  <dcterms:created xsi:type="dcterms:W3CDTF">2023-10-24T12:51:10Z</dcterms:created>
  <dcterms:modified xsi:type="dcterms:W3CDTF">2023-10-24T12:52:30Z</dcterms:modified>
</cp:coreProperties>
</file>