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9" r:id="rId9"/>
    <p:sldId id="271" r:id="rId10"/>
    <p:sldId id="272" r:id="rId11"/>
    <p:sldId id="263" r:id="rId12"/>
    <p:sldId id="264" r:id="rId13"/>
    <p:sldId id="265" r:id="rId14"/>
    <p:sldId id="275" r:id="rId15"/>
    <p:sldId id="266" r:id="rId16"/>
    <p:sldId id="274" r:id="rId17"/>
    <p:sldId id="267" r:id="rId18"/>
    <p:sldId id="270" r:id="rId19"/>
    <p:sldId id="268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70" d="100"/>
          <a:sy n="70" d="100"/>
        </p:scale>
        <p:origin x="8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DE82A70-5764-42AD-AA4E-C5FC14A955B5}" type="datetimeFigureOut">
              <a:rPr lang="bg-BG" smtClean="0"/>
              <a:t>24.11.2021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657205A-2B1E-40D0-9A58-B1D809DB2B8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03804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2A70-5764-42AD-AA4E-C5FC14A955B5}" type="datetimeFigureOut">
              <a:rPr lang="bg-BG" smtClean="0"/>
              <a:t>24.11.2021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205A-2B1E-40D0-9A58-B1D809DB2B8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54837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2A70-5764-42AD-AA4E-C5FC14A955B5}" type="datetimeFigureOut">
              <a:rPr lang="bg-BG" smtClean="0"/>
              <a:t>24.11.2021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205A-2B1E-40D0-9A58-B1D809DB2B8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1408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2A70-5764-42AD-AA4E-C5FC14A955B5}" type="datetimeFigureOut">
              <a:rPr lang="bg-BG" smtClean="0"/>
              <a:t>24.11.2021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205A-2B1E-40D0-9A58-B1D809DB2B8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69397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2A70-5764-42AD-AA4E-C5FC14A955B5}" type="datetimeFigureOut">
              <a:rPr lang="bg-BG" smtClean="0"/>
              <a:t>24.11.2021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205A-2B1E-40D0-9A58-B1D809DB2B8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474627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2A70-5764-42AD-AA4E-C5FC14A955B5}" type="datetimeFigureOut">
              <a:rPr lang="bg-BG" smtClean="0"/>
              <a:t>24.11.2021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205A-2B1E-40D0-9A58-B1D809DB2B8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6636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 с карти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2A70-5764-42AD-AA4E-C5FC14A955B5}" type="datetimeFigureOut">
              <a:rPr lang="bg-BG" smtClean="0"/>
              <a:t>24.11.2021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205A-2B1E-40D0-9A58-B1D809DB2B8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6782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DE82A70-5764-42AD-AA4E-C5FC14A955B5}" type="datetimeFigureOut">
              <a:rPr lang="bg-BG" smtClean="0"/>
              <a:t>24.11.2021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205A-2B1E-40D0-9A58-B1D809DB2B8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1198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DE82A70-5764-42AD-AA4E-C5FC14A955B5}" type="datetimeFigureOut">
              <a:rPr lang="bg-BG" smtClean="0"/>
              <a:t>24.11.2021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205A-2B1E-40D0-9A58-B1D809DB2B8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18909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2A70-5764-42AD-AA4E-C5FC14A955B5}" type="datetimeFigureOut">
              <a:rPr lang="bg-BG" smtClean="0"/>
              <a:t>24.11.2021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205A-2B1E-40D0-9A58-B1D809DB2B8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12907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2A70-5764-42AD-AA4E-C5FC14A955B5}" type="datetimeFigureOut">
              <a:rPr lang="bg-BG" smtClean="0"/>
              <a:t>24.11.2021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205A-2B1E-40D0-9A58-B1D809DB2B8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6950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2A70-5764-42AD-AA4E-C5FC14A955B5}" type="datetimeFigureOut">
              <a:rPr lang="bg-BG" smtClean="0"/>
              <a:t>24.11.2021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205A-2B1E-40D0-9A58-B1D809DB2B8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00617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2A70-5764-42AD-AA4E-C5FC14A955B5}" type="datetimeFigureOut">
              <a:rPr lang="bg-BG" smtClean="0"/>
              <a:t>24.11.2021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205A-2B1E-40D0-9A58-B1D809DB2B8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84630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2A70-5764-42AD-AA4E-C5FC14A955B5}" type="datetimeFigureOut">
              <a:rPr lang="bg-BG" smtClean="0"/>
              <a:t>24.11.2021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205A-2B1E-40D0-9A58-B1D809DB2B8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80528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2A70-5764-42AD-AA4E-C5FC14A955B5}" type="datetimeFigureOut">
              <a:rPr lang="bg-BG" smtClean="0"/>
              <a:t>24.11.2021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205A-2B1E-40D0-9A58-B1D809DB2B8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583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2A70-5764-42AD-AA4E-C5FC14A955B5}" type="datetimeFigureOut">
              <a:rPr lang="bg-BG" smtClean="0"/>
              <a:t>24.11.2021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205A-2B1E-40D0-9A58-B1D809DB2B8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16917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2A70-5764-42AD-AA4E-C5FC14A955B5}" type="datetimeFigureOut">
              <a:rPr lang="bg-BG" smtClean="0"/>
              <a:t>24.11.2021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205A-2B1E-40D0-9A58-B1D809DB2B8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7964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DE82A70-5764-42AD-AA4E-C5FC14A955B5}" type="datetimeFigureOut">
              <a:rPr lang="bg-BG" smtClean="0"/>
              <a:t>24.11.2021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bg-BG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657205A-2B1E-40D0-9A58-B1D809DB2B8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75471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  <p:sldLayoutId id="21474838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62541.org/" TargetMode="External"/><Relationship Id="rId2" Type="http://schemas.openxmlformats.org/officeDocument/2006/relationships/hyperlink" Target="https://www.unified-automation.com/products/server-sdk/c-ua-server-sdk.html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jpeg"/><Relationship Id="rId5" Type="http://schemas.openxmlformats.org/officeDocument/2006/relationships/image" Target="../media/image31.png"/><Relationship Id="rId4" Type="http://schemas.openxmlformats.org/officeDocument/2006/relationships/image" Target="../media/image30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26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D22D1B95-2B54-43E9-85D9-B489F6C5DD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21010068">
            <a:off x="8490951" y="4185117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7D0F3F6D-A49D-4406-8D61-1C4F8D792F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455612" y="4241801"/>
            <a:ext cx="11277600" cy="2337161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D953A318-DA8D-4405-9536-D889E45C5E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382A3D-2F90-475C-8DF2-F666FEA342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ECECCFB-989C-4699-BBF6-E9B0FF9C2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9793" y="1953158"/>
            <a:ext cx="8825658" cy="2251296"/>
          </a:xfrm>
        </p:spPr>
        <p:txBody>
          <a:bodyPr anchor="ctr">
            <a:normAutofit/>
          </a:bodyPr>
          <a:lstStyle/>
          <a:p>
            <a:pPr algn="ctr"/>
            <a:r>
              <a:rPr lang="en-US" sz="6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OPC UA</a:t>
            </a:r>
            <a:br>
              <a:rPr lang="en-US" sz="6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bg-BG" sz="66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D4DD5671-C85C-40A0-A7DF-FF969A71A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5240851"/>
            <a:ext cx="8825658" cy="828932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OPC Unified Architecture and Industry 4.0</a:t>
            </a:r>
            <a:endParaRPr lang="bg-BG" sz="2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31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EB9108C-3255-495A-834E-A5961A181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406" y="2111605"/>
            <a:ext cx="2793158" cy="50119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OPC UA protocols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Контейнер за съдържание 5">
            <a:extLst>
              <a:ext uri="{FF2B5EF4-FFF2-40B4-BE49-F238E27FC236}">
                <a16:creationId xmlns:a16="http://schemas.microsoft.com/office/drawing/2014/main" id="{7E969031-7D9F-47A6-AC15-8BE3C55AEF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615" y="1203824"/>
            <a:ext cx="6211326" cy="2033725"/>
          </a:xfrm>
        </p:spPr>
      </p:pic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CC343627-FD1D-47C3-8CD9-6BD1A7014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5815" y="2931737"/>
            <a:ext cx="2964560" cy="1857079"/>
          </a:xfrm>
        </p:spPr>
        <p:txBody>
          <a:bodyPr/>
          <a:lstStyle/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OPC UA Binary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 with UA Binary encoded attachment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HTTPS/SOAP with XML encoded messages</a:t>
            </a:r>
          </a:p>
          <a:p>
            <a:pPr marL="342900" indent="-342900">
              <a:buFont typeface="+mj-lt"/>
              <a:buAutoNum type="arabicPeriod"/>
            </a:pP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815" y="3350087"/>
            <a:ext cx="4316186" cy="287745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59213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3848D0A-8A46-40AB-B8BA-C07470FDB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858" y="1706252"/>
            <a:ext cx="3313350" cy="52554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OPC UA Specifications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Контейнер за съдържание 5" descr="Картина, която съдържа стрелка&#10;&#10;Описанието е генерирано автоматично">
            <a:extLst>
              <a:ext uri="{FF2B5EF4-FFF2-40B4-BE49-F238E27FC236}">
                <a16:creationId xmlns:a16="http://schemas.microsoft.com/office/drawing/2014/main" id="{D2CF188C-188C-48D8-8CE8-98FBE34461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058" y="1389276"/>
            <a:ext cx="2493540" cy="1159496"/>
          </a:xfrm>
        </p:spPr>
      </p:pic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FE1F8B46-7D21-49A1-B6F1-F42E323F1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36948" y="2441542"/>
            <a:ext cx="3171260" cy="3583337"/>
          </a:xfrm>
        </p:spPr>
        <p:txBody>
          <a:bodyPr/>
          <a:lstStyle/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 model</a:t>
            </a:r>
          </a:p>
          <a:p>
            <a:pPr marL="342900" indent="-342900">
              <a:buClr>
                <a:schemeClr val="bg1"/>
              </a:buClr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 architectures</a:t>
            </a:r>
          </a:p>
          <a:p>
            <a:pPr marL="342900" indent="-342900">
              <a:buClr>
                <a:schemeClr val="bg1"/>
              </a:buClr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</a:p>
          <a:p>
            <a:pPr marL="342900" indent="-342900">
              <a:buClr>
                <a:schemeClr val="bg1"/>
              </a:buClr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Historical access</a:t>
            </a:r>
          </a:p>
          <a:p>
            <a:pPr marL="342900" indent="-342900">
              <a:buClr>
                <a:schemeClr val="bg1"/>
              </a:buClr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Alarms and Events</a:t>
            </a:r>
          </a:p>
          <a:p>
            <a:pPr marL="342900" indent="-342900">
              <a:buClr>
                <a:schemeClr val="bg1"/>
              </a:buClr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bg-BG" dirty="0"/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39AB4D9C-7A19-4630-BA58-0A1479AEAAFB}"/>
              </a:ext>
            </a:extLst>
          </p:cNvPr>
          <p:cNvSpPr txBox="1"/>
          <p:nvPr/>
        </p:nvSpPr>
        <p:spPr>
          <a:xfrm>
            <a:off x="5788058" y="2678130"/>
            <a:ext cx="620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"ns=2;s=/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FloorOne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/Machines/Pump"</a:t>
            </a:r>
            <a:endParaRPr lang="bg-BG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06AB24CF-2966-4F17-B32E-21E0EE08D3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859" y="3457009"/>
            <a:ext cx="2774480" cy="256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402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9BDA70E-9B87-4696-B2F6-76C1B41EA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Communication architectures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3B24B4E3-1B21-4C58-8F4D-F18533236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9019" y="2513533"/>
            <a:ext cx="4097790" cy="798839"/>
          </a:xfrm>
        </p:spPr>
        <p:txBody>
          <a:bodyPr/>
          <a:lstStyle/>
          <a:p>
            <a:r>
              <a:rPr lang="en-US" dirty="0"/>
              <a:t>Pub/Sub model (notifications)</a:t>
            </a:r>
            <a:endParaRPr lang="bg-BG" dirty="0"/>
          </a:p>
        </p:txBody>
      </p:sp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1EC8F997-478A-4F38-B1F3-0C9CFACE2C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2451" y="2589464"/>
            <a:ext cx="4825159" cy="576262"/>
          </a:xfrm>
        </p:spPr>
        <p:txBody>
          <a:bodyPr/>
          <a:lstStyle/>
          <a:p>
            <a:r>
              <a:rPr lang="en-US" dirty="0"/>
              <a:t>Client/Server model (session)</a:t>
            </a:r>
            <a:endParaRPr lang="bg-BG" dirty="0"/>
          </a:p>
        </p:txBody>
      </p:sp>
      <p:pic>
        <p:nvPicPr>
          <p:cNvPr id="10" name="Контейнер за съдържание 9">
            <a:extLst>
              <a:ext uri="{FF2B5EF4-FFF2-40B4-BE49-F238E27FC236}">
                <a16:creationId xmlns:a16="http://schemas.microsoft.com/office/drawing/2014/main" id="{A0480346-C03A-41BC-9303-41B59388AD1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292" y="3623648"/>
            <a:ext cx="935914" cy="816204"/>
          </a:xfrm>
        </p:spPr>
      </p:pic>
      <p:pic>
        <p:nvPicPr>
          <p:cNvPr id="11" name="Контейнер за съдържание 9">
            <a:extLst>
              <a:ext uri="{FF2B5EF4-FFF2-40B4-BE49-F238E27FC236}">
                <a16:creationId xmlns:a16="http://schemas.microsoft.com/office/drawing/2014/main" id="{2240FE23-443C-4F0A-8B71-5B17D340249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292" y="5365301"/>
            <a:ext cx="935914" cy="816204"/>
          </a:xfrm>
          <a:prstGeom prst="rect">
            <a:avLst/>
          </a:prstGeom>
        </p:spPr>
      </p:pic>
      <p:pic>
        <p:nvPicPr>
          <p:cNvPr id="12" name="Контейнер за съдържание 9">
            <a:extLst>
              <a:ext uri="{FF2B5EF4-FFF2-40B4-BE49-F238E27FC236}">
                <a16:creationId xmlns:a16="http://schemas.microsoft.com/office/drawing/2014/main" id="{E08D0E3A-65B2-4487-814C-5338945C470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17" y="3678239"/>
            <a:ext cx="935914" cy="816204"/>
          </a:xfrm>
          <a:prstGeom prst="rect">
            <a:avLst/>
          </a:prstGeom>
        </p:spPr>
      </p:pic>
      <p:pic>
        <p:nvPicPr>
          <p:cNvPr id="13" name="Контейнер за съдържание 9">
            <a:extLst>
              <a:ext uri="{FF2B5EF4-FFF2-40B4-BE49-F238E27FC236}">
                <a16:creationId xmlns:a16="http://schemas.microsoft.com/office/drawing/2014/main" id="{2A415F35-308D-45C0-A048-091F832C5A1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17" y="5365301"/>
            <a:ext cx="935914" cy="816204"/>
          </a:xfrm>
          <a:prstGeom prst="rect">
            <a:avLst/>
          </a:prstGeom>
        </p:spPr>
      </p:pic>
      <p:pic>
        <p:nvPicPr>
          <p:cNvPr id="15" name="Контейнер за съдържание 9">
            <a:extLst>
              <a:ext uri="{FF2B5EF4-FFF2-40B4-BE49-F238E27FC236}">
                <a16:creationId xmlns:a16="http://schemas.microsoft.com/office/drawing/2014/main" id="{6465A873-A63D-4D1B-BAAA-6CECFD0BC52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319" y="4439852"/>
            <a:ext cx="935914" cy="816204"/>
          </a:xfrm>
          <a:prstGeom prst="rect">
            <a:avLst/>
          </a:prstGeom>
        </p:spPr>
      </p:pic>
      <p:cxnSp>
        <p:nvCxnSpPr>
          <p:cNvPr id="17" name="Съединител &quot;права стрелка&quot; 16">
            <a:extLst>
              <a:ext uri="{FF2B5EF4-FFF2-40B4-BE49-F238E27FC236}">
                <a16:creationId xmlns:a16="http://schemas.microsoft.com/office/drawing/2014/main" id="{3C6E4FE2-AE8D-4FFE-A039-428BF2016029}"/>
              </a:ext>
            </a:extLst>
          </p:cNvPr>
          <p:cNvCxnSpPr>
            <a:cxnSpLocks/>
          </p:cNvCxnSpPr>
          <p:nvPr/>
        </p:nvCxnSpPr>
        <p:spPr>
          <a:xfrm flipV="1">
            <a:off x="7258941" y="4796559"/>
            <a:ext cx="2657426" cy="32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Съединител &quot;права стрелка&quot; 19">
            <a:extLst>
              <a:ext uri="{FF2B5EF4-FFF2-40B4-BE49-F238E27FC236}">
                <a16:creationId xmlns:a16="http://schemas.microsoft.com/office/drawing/2014/main" id="{17D8456E-B145-4919-BD5A-BCD6B2D2647F}"/>
              </a:ext>
            </a:extLst>
          </p:cNvPr>
          <p:cNvCxnSpPr/>
          <p:nvPr/>
        </p:nvCxnSpPr>
        <p:spPr>
          <a:xfrm flipV="1">
            <a:off x="2997724" y="4182835"/>
            <a:ext cx="448175" cy="408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Съединител &quot;права стрелка&quot; 21">
            <a:extLst>
              <a:ext uri="{FF2B5EF4-FFF2-40B4-BE49-F238E27FC236}">
                <a16:creationId xmlns:a16="http://schemas.microsoft.com/office/drawing/2014/main" id="{B07A168D-7486-464D-8026-A1C0FFF6444B}"/>
              </a:ext>
            </a:extLst>
          </p:cNvPr>
          <p:cNvCxnSpPr/>
          <p:nvPr/>
        </p:nvCxnSpPr>
        <p:spPr>
          <a:xfrm flipH="1" flipV="1">
            <a:off x="1732773" y="4182835"/>
            <a:ext cx="473897" cy="408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Съединител &quot;права стрелка&quot; 23">
            <a:extLst>
              <a:ext uri="{FF2B5EF4-FFF2-40B4-BE49-F238E27FC236}">
                <a16:creationId xmlns:a16="http://schemas.microsoft.com/office/drawing/2014/main" id="{6D2374B3-8DD4-4288-AB5B-2C90738CE168}"/>
              </a:ext>
            </a:extLst>
          </p:cNvPr>
          <p:cNvCxnSpPr/>
          <p:nvPr/>
        </p:nvCxnSpPr>
        <p:spPr>
          <a:xfrm>
            <a:off x="3056668" y="5310315"/>
            <a:ext cx="389231" cy="267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Съединител &quot;права стрелка&quot; 25">
            <a:extLst>
              <a:ext uri="{FF2B5EF4-FFF2-40B4-BE49-F238E27FC236}">
                <a16:creationId xmlns:a16="http://schemas.microsoft.com/office/drawing/2014/main" id="{8598BB49-63BD-49E4-8034-F31306A7B6DD}"/>
              </a:ext>
            </a:extLst>
          </p:cNvPr>
          <p:cNvCxnSpPr/>
          <p:nvPr/>
        </p:nvCxnSpPr>
        <p:spPr>
          <a:xfrm flipH="1">
            <a:off x="1722802" y="5256056"/>
            <a:ext cx="472253" cy="322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Текстово поле 26">
            <a:extLst>
              <a:ext uri="{FF2B5EF4-FFF2-40B4-BE49-F238E27FC236}">
                <a16:creationId xmlns:a16="http://schemas.microsoft.com/office/drawing/2014/main" id="{41741B2D-73D4-4DF0-8C7A-52EC242E390E}"/>
              </a:ext>
            </a:extLst>
          </p:cNvPr>
          <p:cNvSpPr txBox="1"/>
          <p:nvPr/>
        </p:nvSpPr>
        <p:spPr>
          <a:xfrm>
            <a:off x="8003357" y="4386844"/>
            <a:ext cx="119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session</a:t>
            </a:r>
            <a:endParaRPr lang="bg-BG" dirty="0"/>
          </a:p>
        </p:txBody>
      </p:sp>
      <p:sp>
        <p:nvSpPr>
          <p:cNvPr id="28" name="Текстово поле 27">
            <a:extLst>
              <a:ext uri="{FF2B5EF4-FFF2-40B4-BE49-F238E27FC236}">
                <a16:creationId xmlns:a16="http://schemas.microsoft.com/office/drawing/2014/main" id="{0F863635-A51B-41DA-8731-7C47B2E0423D}"/>
              </a:ext>
            </a:extLst>
          </p:cNvPr>
          <p:cNvSpPr txBox="1"/>
          <p:nvPr/>
        </p:nvSpPr>
        <p:spPr>
          <a:xfrm>
            <a:off x="6347696" y="4109391"/>
            <a:ext cx="1065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client</a:t>
            </a:r>
            <a:endParaRPr lang="bg-BG" sz="1600" dirty="0"/>
          </a:p>
        </p:txBody>
      </p:sp>
      <p:sp>
        <p:nvSpPr>
          <p:cNvPr id="29" name="Текстово поле 28">
            <a:extLst>
              <a:ext uri="{FF2B5EF4-FFF2-40B4-BE49-F238E27FC236}">
                <a16:creationId xmlns:a16="http://schemas.microsoft.com/office/drawing/2014/main" id="{429B3F93-D47D-4C99-984F-41D5D98893F0}"/>
              </a:ext>
            </a:extLst>
          </p:cNvPr>
          <p:cNvSpPr txBox="1"/>
          <p:nvPr/>
        </p:nvSpPr>
        <p:spPr>
          <a:xfrm>
            <a:off x="10105930" y="3924725"/>
            <a:ext cx="947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server</a:t>
            </a:r>
            <a:endParaRPr lang="bg-BG" sz="1600" dirty="0"/>
          </a:p>
        </p:txBody>
      </p:sp>
      <p:sp>
        <p:nvSpPr>
          <p:cNvPr id="30" name="Текстово поле 29">
            <a:extLst>
              <a:ext uri="{FF2B5EF4-FFF2-40B4-BE49-F238E27FC236}">
                <a16:creationId xmlns:a16="http://schemas.microsoft.com/office/drawing/2014/main" id="{EB12CCFA-4AE6-4F1C-9EC2-633550A20D1F}"/>
              </a:ext>
            </a:extLst>
          </p:cNvPr>
          <p:cNvSpPr txBox="1"/>
          <p:nvPr/>
        </p:nvSpPr>
        <p:spPr>
          <a:xfrm>
            <a:off x="2205806" y="4240430"/>
            <a:ext cx="947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server</a:t>
            </a:r>
            <a:endParaRPr lang="bg-BG" sz="1600" dirty="0"/>
          </a:p>
        </p:txBody>
      </p:sp>
      <p:sp>
        <p:nvSpPr>
          <p:cNvPr id="31" name="Текстово поле 30">
            <a:extLst>
              <a:ext uri="{FF2B5EF4-FFF2-40B4-BE49-F238E27FC236}">
                <a16:creationId xmlns:a16="http://schemas.microsoft.com/office/drawing/2014/main" id="{2419B365-D004-4DF4-889F-62FA790A727A}"/>
              </a:ext>
            </a:extLst>
          </p:cNvPr>
          <p:cNvSpPr txBox="1"/>
          <p:nvPr/>
        </p:nvSpPr>
        <p:spPr>
          <a:xfrm>
            <a:off x="3410701" y="3279997"/>
            <a:ext cx="1065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client</a:t>
            </a:r>
            <a:endParaRPr lang="bg-BG" sz="1600" dirty="0"/>
          </a:p>
        </p:txBody>
      </p:sp>
      <p:sp>
        <p:nvSpPr>
          <p:cNvPr id="32" name="Текстово поле 31">
            <a:extLst>
              <a:ext uri="{FF2B5EF4-FFF2-40B4-BE49-F238E27FC236}">
                <a16:creationId xmlns:a16="http://schemas.microsoft.com/office/drawing/2014/main" id="{0AD50565-C278-4C6E-B2FB-F014B0F6E1F1}"/>
              </a:ext>
            </a:extLst>
          </p:cNvPr>
          <p:cNvSpPr txBox="1"/>
          <p:nvPr/>
        </p:nvSpPr>
        <p:spPr>
          <a:xfrm>
            <a:off x="3570079" y="5092742"/>
            <a:ext cx="1065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client</a:t>
            </a:r>
            <a:endParaRPr lang="bg-BG" sz="1600" dirty="0"/>
          </a:p>
        </p:txBody>
      </p:sp>
      <p:sp>
        <p:nvSpPr>
          <p:cNvPr id="33" name="Текстово поле 32">
            <a:extLst>
              <a:ext uri="{FF2B5EF4-FFF2-40B4-BE49-F238E27FC236}">
                <a16:creationId xmlns:a16="http://schemas.microsoft.com/office/drawing/2014/main" id="{7167A7A3-4E83-4DF5-A1A9-2CD965B0A9FF}"/>
              </a:ext>
            </a:extLst>
          </p:cNvPr>
          <p:cNvSpPr txBox="1"/>
          <p:nvPr/>
        </p:nvSpPr>
        <p:spPr>
          <a:xfrm>
            <a:off x="955041" y="5058467"/>
            <a:ext cx="1065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client</a:t>
            </a:r>
            <a:endParaRPr lang="bg-BG" sz="1600" dirty="0"/>
          </a:p>
        </p:txBody>
      </p:sp>
      <p:sp>
        <p:nvSpPr>
          <p:cNvPr id="34" name="Текстово поле 33">
            <a:extLst>
              <a:ext uri="{FF2B5EF4-FFF2-40B4-BE49-F238E27FC236}">
                <a16:creationId xmlns:a16="http://schemas.microsoft.com/office/drawing/2014/main" id="{B8098005-FFA9-41C4-BC2D-A8CF6587BB49}"/>
              </a:ext>
            </a:extLst>
          </p:cNvPr>
          <p:cNvSpPr txBox="1"/>
          <p:nvPr/>
        </p:nvSpPr>
        <p:spPr>
          <a:xfrm>
            <a:off x="1028018" y="3334256"/>
            <a:ext cx="1065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client</a:t>
            </a:r>
            <a:endParaRPr lang="bg-BG" sz="1600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397" y="4609241"/>
            <a:ext cx="801737" cy="77712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358" y="4386844"/>
            <a:ext cx="801737" cy="77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907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F8E61DC-BB7C-4EF3-A7A0-9FF6586A6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OPC UA  simple workflow 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Контейнер за съдържание 4" descr="Картина, която съдържа текст, знак&#10;&#10;Описанието е генерирано автоматично">
            <a:extLst>
              <a:ext uri="{FF2B5EF4-FFF2-40B4-BE49-F238E27FC236}">
                <a16:creationId xmlns:a16="http://schemas.microsoft.com/office/drawing/2014/main" id="{18DCA459-9F0E-4374-9446-3C04C80295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148" y="2443514"/>
            <a:ext cx="6042985" cy="4161582"/>
          </a:xfrm>
        </p:spPr>
      </p:pic>
    </p:spTree>
    <p:extLst>
      <p:ext uri="{BB962C8B-B14F-4D97-AF65-F5344CB8AC3E}">
        <p14:creationId xmlns:p14="http://schemas.microsoft.com/office/powerpoint/2010/main" val="4006435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310" y="1578428"/>
            <a:ext cx="3188445" cy="1012371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OPC Classic to OPC UA communication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123" y="1578428"/>
            <a:ext cx="4509614" cy="45720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6097" y="2846252"/>
            <a:ext cx="2793158" cy="2895599"/>
          </a:xfrm>
        </p:spPr>
        <p:txBody>
          <a:bodyPr>
            <a:norm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OPC Classic and OPC UA devices/software cannot communicated directly.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integration of the new OPC UA technologies in the existing manufactories is not so easy and have to be done step by step.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224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A40555F-042B-434E-A8B1-C2C466BE8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Traeger SDK (demo)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FEDF7F41-2FD1-46EA-826F-06F7A5D1C2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170" y="2381827"/>
            <a:ext cx="8201197" cy="3635850"/>
          </a:xfrm>
        </p:spPr>
      </p:pic>
      <p:sp>
        <p:nvSpPr>
          <p:cNvPr id="3" name="TextBox 2"/>
          <p:cNvSpPr txBox="1"/>
          <p:nvPr/>
        </p:nvSpPr>
        <p:spPr>
          <a:xfrm>
            <a:off x="4276437" y="6206837"/>
            <a:ext cx="351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https://opcua.traeger.de/en/</a:t>
            </a:r>
          </a:p>
        </p:txBody>
      </p:sp>
    </p:spTree>
    <p:extLst>
      <p:ext uri="{BB962C8B-B14F-4D97-AF65-F5344CB8AC3E}">
        <p14:creationId xmlns:p14="http://schemas.microsoft.com/office/powerpoint/2010/main" val="2246414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SDKs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1668" y="2850015"/>
            <a:ext cx="3112246" cy="411843"/>
          </a:xfrm>
        </p:spPr>
        <p:txBody>
          <a:bodyPr/>
          <a:lstStyle/>
          <a:p>
            <a:r>
              <a:rPr lang="en-US" dirty="0" smtClean="0"/>
              <a:t>Helpful links: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35212" y="3508375"/>
            <a:ext cx="4825158" cy="2840039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www.unified-automation.com/products/server-sdk/c-ua-server-sdk.html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https://open62541.org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/>
              <a:t>https://industrial.softing.com/products/opc-ua-and-opc-classic-sdks.html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735" y="2850015"/>
            <a:ext cx="3686175" cy="904875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734" y="4122284"/>
            <a:ext cx="3686175" cy="957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963" y="5221285"/>
            <a:ext cx="3265715" cy="126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048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E372251-0B63-4D74-AD65-088E323FD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Hirschman project (demo)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8BC3F3E5-8F10-42F6-AFCE-F725208708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057" y="2925756"/>
            <a:ext cx="630700" cy="616366"/>
          </a:xfrm>
        </p:spPr>
      </p:pic>
      <p:pic>
        <p:nvPicPr>
          <p:cNvPr id="6" name="Контейнер за съдържание 9">
            <a:extLst>
              <a:ext uri="{FF2B5EF4-FFF2-40B4-BE49-F238E27FC236}">
                <a16:creationId xmlns:a16="http://schemas.microsoft.com/office/drawing/2014/main" id="{C0DD5992-5E6D-4267-87DF-67E399EB88B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50" y="5004719"/>
            <a:ext cx="935914" cy="816204"/>
          </a:xfrm>
          <a:prstGeom prst="rect">
            <a:avLst/>
          </a:prstGeom>
        </p:spPr>
      </p:pic>
      <p:cxnSp>
        <p:nvCxnSpPr>
          <p:cNvPr id="9" name="Съединител &quot;права стрелка&quot; 8">
            <a:extLst>
              <a:ext uri="{FF2B5EF4-FFF2-40B4-BE49-F238E27FC236}">
                <a16:creationId xmlns:a16="http://schemas.microsoft.com/office/drawing/2014/main" id="{F72D122B-DB02-40A7-A99D-DC0B5B7E9372}"/>
              </a:ext>
            </a:extLst>
          </p:cNvPr>
          <p:cNvCxnSpPr>
            <a:cxnSpLocks/>
          </p:cNvCxnSpPr>
          <p:nvPr/>
        </p:nvCxnSpPr>
        <p:spPr>
          <a:xfrm>
            <a:off x="1999364" y="3384223"/>
            <a:ext cx="2252816" cy="532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Съединител &quot;права стрелка&quot; 10">
            <a:extLst>
              <a:ext uri="{FF2B5EF4-FFF2-40B4-BE49-F238E27FC236}">
                <a16:creationId xmlns:a16="http://schemas.microsoft.com/office/drawing/2014/main" id="{7928FC36-829C-421E-9AB1-B7301E06C832}"/>
              </a:ext>
            </a:extLst>
          </p:cNvPr>
          <p:cNvCxnSpPr>
            <a:cxnSpLocks/>
          </p:cNvCxnSpPr>
          <p:nvPr/>
        </p:nvCxnSpPr>
        <p:spPr>
          <a:xfrm flipH="1" flipV="1">
            <a:off x="1999365" y="3157980"/>
            <a:ext cx="2393526" cy="633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Съединител &quot;права стрелка&quot; 12">
            <a:extLst>
              <a:ext uri="{FF2B5EF4-FFF2-40B4-BE49-F238E27FC236}">
                <a16:creationId xmlns:a16="http://schemas.microsoft.com/office/drawing/2014/main" id="{CD842C9D-0CCD-41B9-88C5-132CB7BCAE2C}"/>
              </a:ext>
            </a:extLst>
          </p:cNvPr>
          <p:cNvCxnSpPr>
            <a:cxnSpLocks/>
          </p:cNvCxnSpPr>
          <p:nvPr/>
        </p:nvCxnSpPr>
        <p:spPr>
          <a:xfrm flipV="1">
            <a:off x="1999364" y="4432236"/>
            <a:ext cx="2393527" cy="837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Съединител &quot;права стрелка&quot; 16">
            <a:extLst>
              <a:ext uri="{FF2B5EF4-FFF2-40B4-BE49-F238E27FC236}">
                <a16:creationId xmlns:a16="http://schemas.microsoft.com/office/drawing/2014/main" id="{3B92AB38-1154-4562-AB7E-E53619091A8E}"/>
              </a:ext>
            </a:extLst>
          </p:cNvPr>
          <p:cNvCxnSpPr>
            <a:cxnSpLocks/>
          </p:cNvCxnSpPr>
          <p:nvPr/>
        </p:nvCxnSpPr>
        <p:spPr>
          <a:xfrm flipH="1">
            <a:off x="2092750" y="4573381"/>
            <a:ext cx="2479250" cy="913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Текстово поле 17">
            <a:extLst>
              <a:ext uri="{FF2B5EF4-FFF2-40B4-BE49-F238E27FC236}">
                <a16:creationId xmlns:a16="http://schemas.microsoft.com/office/drawing/2014/main" id="{7F5DDDB3-3F24-48C7-B9CA-C8D03CAB82D2}"/>
              </a:ext>
            </a:extLst>
          </p:cNvPr>
          <p:cNvSpPr txBox="1"/>
          <p:nvPr/>
        </p:nvSpPr>
        <p:spPr>
          <a:xfrm>
            <a:off x="1154954" y="2557581"/>
            <a:ext cx="1065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client</a:t>
            </a:r>
            <a:endParaRPr lang="bg-BG" sz="1600" dirty="0"/>
          </a:p>
        </p:txBody>
      </p:sp>
      <p:sp>
        <p:nvSpPr>
          <p:cNvPr id="19" name="Текстово поле 18">
            <a:extLst>
              <a:ext uri="{FF2B5EF4-FFF2-40B4-BE49-F238E27FC236}">
                <a16:creationId xmlns:a16="http://schemas.microsoft.com/office/drawing/2014/main" id="{70D133E6-43F3-46B2-BC21-F6D102886B12}"/>
              </a:ext>
            </a:extLst>
          </p:cNvPr>
          <p:cNvSpPr txBox="1"/>
          <p:nvPr/>
        </p:nvSpPr>
        <p:spPr>
          <a:xfrm>
            <a:off x="1131784" y="4650138"/>
            <a:ext cx="1065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client</a:t>
            </a:r>
            <a:endParaRPr lang="bg-BG" sz="1600" dirty="0"/>
          </a:p>
        </p:txBody>
      </p:sp>
      <p:sp>
        <p:nvSpPr>
          <p:cNvPr id="20" name="Текстово поле 19">
            <a:extLst>
              <a:ext uri="{FF2B5EF4-FFF2-40B4-BE49-F238E27FC236}">
                <a16:creationId xmlns:a16="http://schemas.microsoft.com/office/drawing/2014/main" id="{A2D17806-8CCC-430B-B263-5E816DD39818}"/>
              </a:ext>
            </a:extLst>
          </p:cNvPr>
          <p:cNvSpPr txBox="1"/>
          <p:nvPr/>
        </p:nvSpPr>
        <p:spPr>
          <a:xfrm>
            <a:off x="4508085" y="3340447"/>
            <a:ext cx="947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server</a:t>
            </a:r>
            <a:endParaRPr lang="bg-BG" sz="1600" dirty="0"/>
          </a:p>
        </p:txBody>
      </p:sp>
      <p:sp>
        <p:nvSpPr>
          <p:cNvPr id="21" name="Текстово поле 20">
            <a:extLst>
              <a:ext uri="{FF2B5EF4-FFF2-40B4-BE49-F238E27FC236}">
                <a16:creationId xmlns:a16="http://schemas.microsoft.com/office/drawing/2014/main" id="{65B57508-AE1B-4973-8964-6F658CB4AC6B}"/>
              </a:ext>
            </a:extLst>
          </p:cNvPr>
          <p:cNvSpPr txBox="1"/>
          <p:nvPr/>
        </p:nvSpPr>
        <p:spPr>
          <a:xfrm>
            <a:off x="2894836" y="3097043"/>
            <a:ext cx="1093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read</a:t>
            </a:r>
            <a:endParaRPr lang="bg-BG" sz="1600" dirty="0"/>
          </a:p>
        </p:txBody>
      </p:sp>
      <p:sp>
        <p:nvSpPr>
          <p:cNvPr id="22" name="Текстово поле 21">
            <a:extLst>
              <a:ext uri="{FF2B5EF4-FFF2-40B4-BE49-F238E27FC236}">
                <a16:creationId xmlns:a16="http://schemas.microsoft.com/office/drawing/2014/main" id="{8559DEAF-F92B-4DA1-A5B4-80F41DB628C2}"/>
              </a:ext>
            </a:extLst>
          </p:cNvPr>
          <p:cNvSpPr txBox="1"/>
          <p:nvPr/>
        </p:nvSpPr>
        <p:spPr>
          <a:xfrm>
            <a:off x="2728866" y="3710241"/>
            <a:ext cx="1093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write</a:t>
            </a:r>
            <a:endParaRPr lang="bg-BG" sz="1600" dirty="0"/>
          </a:p>
        </p:txBody>
      </p:sp>
      <p:sp>
        <p:nvSpPr>
          <p:cNvPr id="23" name="Текстово поле 22">
            <a:extLst>
              <a:ext uri="{FF2B5EF4-FFF2-40B4-BE49-F238E27FC236}">
                <a16:creationId xmlns:a16="http://schemas.microsoft.com/office/drawing/2014/main" id="{B6F1272A-DC5C-4CFE-93D4-73E15953490E}"/>
              </a:ext>
            </a:extLst>
          </p:cNvPr>
          <p:cNvSpPr txBox="1"/>
          <p:nvPr/>
        </p:nvSpPr>
        <p:spPr>
          <a:xfrm>
            <a:off x="2857924" y="4432877"/>
            <a:ext cx="1093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read</a:t>
            </a:r>
            <a:endParaRPr lang="bg-BG" sz="1600" dirty="0"/>
          </a:p>
        </p:txBody>
      </p:sp>
      <p:sp>
        <p:nvSpPr>
          <p:cNvPr id="24" name="Текстово поле 23">
            <a:extLst>
              <a:ext uri="{FF2B5EF4-FFF2-40B4-BE49-F238E27FC236}">
                <a16:creationId xmlns:a16="http://schemas.microsoft.com/office/drawing/2014/main" id="{8B96AF03-9266-4C28-9971-4DA023D24EB7}"/>
              </a:ext>
            </a:extLst>
          </p:cNvPr>
          <p:cNvSpPr txBox="1"/>
          <p:nvPr/>
        </p:nvSpPr>
        <p:spPr>
          <a:xfrm>
            <a:off x="3158671" y="5043489"/>
            <a:ext cx="1093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write</a:t>
            </a:r>
            <a:endParaRPr lang="bg-BG" sz="1600" dirty="0"/>
          </a:p>
        </p:txBody>
      </p:sp>
      <p:sp>
        <p:nvSpPr>
          <p:cNvPr id="25" name="Текстово поле 24">
            <a:extLst>
              <a:ext uri="{FF2B5EF4-FFF2-40B4-BE49-F238E27FC236}">
                <a16:creationId xmlns:a16="http://schemas.microsoft.com/office/drawing/2014/main" id="{80B2CB3A-E0E2-4B69-9F51-4ECAB3738702}"/>
              </a:ext>
            </a:extLst>
          </p:cNvPr>
          <p:cNvSpPr txBox="1"/>
          <p:nvPr/>
        </p:nvSpPr>
        <p:spPr>
          <a:xfrm>
            <a:off x="853997" y="5839063"/>
            <a:ext cx="1354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subscriber</a:t>
            </a:r>
            <a:endParaRPr lang="bg-BG" sz="1600" dirty="0"/>
          </a:p>
        </p:txBody>
      </p:sp>
      <p:sp>
        <p:nvSpPr>
          <p:cNvPr id="26" name="Текстово поле 25">
            <a:extLst>
              <a:ext uri="{FF2B5EF4-FFF2-40B4-BE49-F238E27FC236}">
                <a16:creationId xmlns:a16="http://schemas.microsoft.com/office/drawing/2014/main" id="{2BE4CF0F-241C-417A-9269-3CCE903DA820}"/>
              </a:ext>
            </a:extLst>
          </p:cNvPr>
          <p:cNvSpPr txBox="1"/>
          <p:nvPr/>
        </p:nvSpPr>
        <p:spPr>
          <a:xfrm>
            <a:off x="4475848" y="4561490"/>
            <a:ext cx="117680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publisher</a:t>
            </a:r>
          </a:p>
          <a:p>
            <a:endParaRPr lang="bg-BG" dirty="0"/>
          </a:p>
        </p:txBody>
      </p:sp>
      <p:pic>
        <p:nvPicPr>
          <p:cNvPr id="28" name="Картина 27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E95D7FD9-8092-4C1D-A85D-184D0191D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486" y="2225429"/>
            <a:ext cx="4180261" cy="2164511"/>
          </a:xfrm>
          <a:prstGeom prst="rect">
            <a:avLst/>
          </a:prstGeom>
        </p:spPr>
      </p:pic>
      <p:pic>
        <p:nvPicPr>
          <p:cNvPr id="34" name="Картина 33">
            <a:extLst>
              <a:ext uri="{FF2B5EF4-FFF2-40B4-BE49-F238E27FC236}">
                <a16:creationId xmlns:a16="http://schemas.microsoft.com/office/drawing/2014/main" id="{D4EE9536-2D25-42CF-8E90-9C3E6D041A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486" y="4432236"/>
            <a:ext cx="4180262" cy="218388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499" y="3725687"/>
            <a:ext cx="801737" cy="77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581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A312324-62E5-4F74-BADC-A6E6208D8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967033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Komax Connect Project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Контейнер за съдържание 24">
            <a:extLst>
              <a:ext uri="{FF2B5EF4-FFF2-40B4-BE49-F238E27FC236}">
                <a16:creationId xmlns:a16="http://schemas.microsoft.com/office/drawing/2014/main" id="{D593F352-3381-497A-918A-13E4DA2369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388" y="2337610"/>
            <a:ext cx="6112887" cy="2701251"/>
          </a:xfrm>
        </p:spPr>
      </p:pic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1590427F-5578-45C5-846B-BA827311E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2582944"/>
            <a:ext cx="3162522" cy="3441935"/>
          </a:xfrm>
        </p:spPr>
        <p:txBody>
          <a:bodyPr>
            <a:no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already have an initial  connection between CS WIN and the cloud KOMAX system.</a:t>
            </a:r>
          </a:p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this purpose were developed CS WIN COM object which serves as a OPC UA client and OPC UA server which is a Windows service app that running on the same PC.</a:t>
            </a:r>
          </a:p>
        </p:txBody>
      </p:sp>
    </p:spTree>
    <p:extLst>
      <p:ext uri="{BB962C8B-B14F-4D97-AF65-F5344CB8AC3E}">
        <p14:creationId xmlns:p14="http://schemas.microsoft.com/office/powerpoint/2010/main" val="2705067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KOMAX Connect Project (demo)</a:t>
            </a:r>
          </a:p>
        </p:txBody>
      </p:sp>
      <p:pic>
        <p:nvPicPr>
          <p:cNvPr id="4" name="Контейнер за съдържание 9">
            <a:extLst>
              <a:ext uri="{FF2B5EF4-FFF2-40B4-BE49-F238E27FC236}">
                <a16:creationId xmlns:a16="http://schemas.microsoft.com/office/drawing/2014/main" id="{C0DD5992-5E6D-4267-87DF-67E399EB88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28" y="4243705"/>
            <a:ext cx="936576" cy="8174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0613" y="4054358"/>
            <a:ext cx="1564248" cy="10184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822" y="4257786"/>
            <a:ext cx="801737" cy="777122"/>
          </a:xfrm>
          <a:prstGeom prst="rect">
            <a:avLst/>
          </a:prstGeom>
        </p:spPr>
      </p:pic>
      <p:sp>
        <p:nvSpPr>
          <p:cNvPr id="9" name="Текстово поле 17">
            <a:extLst>
              <a:ext uri="{FF2B5EF4-FFF2-40B4-BE49-F238E27FC236}">
                <a16:creationId xmlns:a16="http://schemas.microsoft.com/office/drawing/2014/main" id="{7F5DDDB3-3F24-48C7-B9CA-C8D03CAB82D2}"/>
              </a:ext>
            </a:extLst>
          </p:cNvPr>
          <p:cNvSpPr txBox="1"/>
          <p:nvPr/>
        </p:nvSpPr>
        <p:spPr>
          <a:xfrm>
            <a:off x="3897746" y="3734566"/>
            <a:ext cx="148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OPC UA server (Win service)</a:t>
            </a:r>
            <a:endParaRPr lang="bg-BG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Съединител &quot;права стрелка&quot; 10">
            <a:extLst>
              <a:ext uri="{FF2B5EF4-FFF2-40B4-BE49-F238E27FC236}">
                <a16:creationId xmlns:a16="http://schemas.microsoft.com/office/drawing/2014/main" id="{7928FC36-829C-421E-9AB1-B7301E06C832}"/>
              </a:ext>
            </a:extLst>
          </p:cNvPr>
          <p:cNvCxnSpPr>
            <a:cxnSpLocks/>
          </p:cNvCxnSpPr>
          <p:nvPr/>
        </p:nvCxnSpPr>
        <p:spPr>
          <a:xfrm flipV="1">
            <a:off x="1542569" y="4640006"/>
            <a:ext cx="2347792" cy="12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Текстово поле 17">
            <a:extLst>
              <a:ext uri="{FF2B5EF4-FFF2-40B4-BE49-F238E27FC236}">
                <a16:creationId xmlns:a16="http://schemas.microsoft.com/office/drawing/2014/main" id="{7F5DDDB3-3F24-48C7-B9CA-C8D03CAB82D2}"/>
              </a:ext>
            </a:extLst>
          </p:cNvPr>
          <p:cNvSpPr txBox="1"/>
          <p:nvPr/>
        </p:nvSpPr>
        <p:spPr>
          <a:xfrm>
            <a:off x="332925" y="3448319"/>
            <a:ext cx="14103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CS WIN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(OPC UA client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– COM object)</a:t>
            </a:r>
            <a:endParaRPr lang="bg-BG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Контейнер за съдържание 7">
            <a:extLst>
              <a:ext uri="{FF2B5EF4-FFF2-40B4-BE49-F238E27FC236}">
                <a16:creationId xmlns:a16="http://schemas.microsoft.com/office/drawing/2014/main" id="{E0C74E10-020B-46E3-AFAC-3A0647E976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439" y="3888839"/>
            <a:ext cx="1264951" cy="1264951"/>
          </a:xfrm>
          <a:prstGeom prst="rect">
            <a:avLst/>
          </a:prstGeom>
        </p:spPr>
      </p:pic>
      <p:sp>
        <p:nvSpPr>
          <p:cNvPr id="22" name="Текстово поле 17">
            <a:extLst>
              <a:ext uri="{FF2B5EF4-FFF2-40B4-BE49-F238E27FC236}">
                <a16:creationId xmlns:a16="http://schemas.microsoft.com/office/drawing/2014/main" id="{7F5DDDB3-3F24-48C7-B9CA-C8D03CAB82D2}"/>
              </a:ext>
            </a:extLst>
          </p:cNvPr>
          <p:cNvSpPr txBox="1"/>
          <p:nvPr/>
        </p:nvSpPr>
        <p:spPr>
          <a:xfrm>
            <a:off x="6443893" y="3580677"/>
            <a:ext cx="1599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KOMAX Gateway</a:t>
            </a:r>
            <a:endParaRPr lang="bg-BG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Текстово поле 17">
            <a:extLst>
              <a:ext uri="{FF2B5EF4-FFF2-40B4-BE49-F238E27FC236}">
                <a16:creationId xmlns:a16="http://schemas.microsoft.com/office/drawing/2014/main" id="{7F5DDDB3-3F24-48C7-B9CA-C8D03CAB82D2}"/>
              </a:ext>
            </a:extLst>
          </p:cNvPr>
          <p:cNvSpPr txBox="1"/>
          <p:nvPr/>
        </p:nvSpPr>
        <p:spPr>
          <a:xfrm>
            <a:off x="9317959" y="3663763"/>
            <a:ext cx="1599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Cloud dashboard</a:t>
            </a:r>
            <a:endParaRPr lang="bg-BG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Съединител &quot;права стрелка&quot; 10">
            <a:extLst>
              <a:ext uri="{FF2B5EF4-FFF2-40B4-BE49-F238E27FC236}">
                <a16:creationId xmlns:a16="http://schemas.microsoft.com/office/drawing/2014/main" id="{7928FC36-829C-421E-9AB1-B7301E06C832}"/>
              </a:ext>
            </a:extLst>
          </p:cNvPr>
          <p:cNvCxnSpPr>
            <a:cxnSpLocks/>
          </p:cNvCxnSpPr>
          <p:nvPr/>
        </p:nvCxnSpPr>
        <p:spPr>
          <a:xfrm flipV="1">
            <a:off x="7739955" y="4557240"/>
            <a:ext cx="1535415" cy="12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Текстово поле 17">
            <a:extLst>
              <a:ext uri="{FF2B5EF4-FFF2-40B4-BE49-F238E27FC236}">
                <a16:creationId xmlns:a16="http://schemas.microsoft.com/office/drawing/2014/main" id="{7F5DDDB3-3F24-48C7-B9CA-C8D03CAB82D2}"/>
              </a:ext>
            </a:extLst>
          </p:cNvPr>
          <p:cNvSpPr txBox="1"/>
          <p:nvPr/>
        </p:nvSpPr>
        <p:spPr>
          <a:xfrm>
            <a:off x="1934865" y="4233635"/>
            <a:ext cx="1599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write data</a:t>
            </a:r>
            <a:endParaRPr lang="bg-BG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Съединител &quot;права стрелка&quot; 10">
            <a:extLst>
              <a:ext uri="{FF2B5EF4-FFF2-40B4-BE49-F238E27FC236}">
                <a16:creationId xmlns:a16="http://schemas.microsoft.com/office/drawing/2014/main" id="{7928FC36-829C-421E-9AB1-B7301E06C832}"/>
              </a:ext>
            </a:extLst>
          </p:cNvPr>
          <p:cNvCxnSpPr>
            <a:cxnSpLocks/>
          </p:cNvCxnSpPr>
          <p:nvPr/>
        </p:nvCxnSpPr>
        <p:spPr>
          <a:xfrm flipH="1">
            <a:off x="5018090" y="4605437"/>
            <a:ext cx="1535416" cy="3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Текстово поле 17">
            <a:extLst>
              <a:ext uri="{FF2B5EF4-FFF2-40B4-BE49-F238E27FC236}">
                <a16:creationId xmlns:a16="http://schemas.microsoft.com/office/drawing/2014/main" id="{7F5DDDB3-3F24-48C7-B9CA-C8D03CAB82D2}"/>
              </a:ext>
            </a:extLst>
          </p:cNvPr>
          <p:cNvSpPr txBox="1"/>
          <p:nvPr/>
        </p:nvSpPr>
        <p:spPr>
          <a:xfrm>
            <a:off x="5354951" y="4213538"/>
            <a:ext cx="1003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read data</a:t>
            </a:r>
            <a:endParaRPr lang="bg-BG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Текстово поле 17">
            <a:extLst>
              <a:ext uri="{FF2B5EF4-FFF2-40B4-BE49-F238E27FC236}">
                <a16:creationId xmlns:a16="http://schemas.microsoft.com/office/drawing/2014/main" id="{7F5DDDB3-3F24-48C7-B9CA-C8D03CAB82D2}"/>
              </a:ext>
            </a:extLst>
          </p:cNvPr>
          <p:cNvSpPr txBox="1"/>
          <p:nvPr/>
        </p:nvSpPr>
        <p:spPr>
          <a:xfrm>
            <a:off x="2115766" y="4706978"/>
            <a:ext cx="867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OPC UA</a:t>
            </a:r>
            <a:endParaRPr lang="bg-BG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Текстово поле 17">
            <a:extLst>
              <a:ext uri="{FF2B5EF4-FFF2-40B4-BE49-F238E27FC236}">
                <a16:creationId xmlns:a16="http://schemas.microsoft.com/office/drawing/2014/main" id="{7F5DDDB3-3F24-48C7-B9CA-C8D03CAB82D2}"/>
              </a:ext>
            </a:extLst>
          </p:cNvPr>
          <p:cNvSpPr txBox="1"/>
          <p:nvPr/>
        </p:nvSpPr>
        <p:spPr>
          <a:xfrm>
            <a:off x="5381097" y="4692989"/>
            <a:ext cx="867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OPC UA</a:t>
            </a:r>
            <a:endParaRPr lang="bg-BG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21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1FF197A-5498-4B43-BCB1-BB4BE0948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Table of contents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B27D367-C949-4B3C-8E61-A8B096784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25147"/>
            <a:ext cx="8825659" cy="3494653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an OPC UA?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Initial OPC project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Release of OPC UA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Where is used OPC UA?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Industry 4.0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OEE (Overall Equipment Effectiveness)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Smart manufacture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OPC UA protocols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OPC UA specifications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Traeger library 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SDKs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Hirschman project demo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Komax Connect project demo</a:t>
            </a:r>
          </a:p>
          <a:p>
            <a:endParaRPr lang="en-US" dirty="0"/>
          </a:p>
          <a:p>
            <a:endParaRPr lang="bg-BG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B4C4BAF2-78F1-4F82-BBDF-801446E25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593" y="2525147"/>
            <a:ext cx="4718850" cy="349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3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9FD8C27-7A43-41A6-8C4F-41D1F122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1734531"/>
            <a:ext cx="8825660" cy="1318005"/>
          </a:xfrm>
        </p:spPr>
        <p:txBody>
          <a:bodyPr/>
          <a:lstStyle/>
          <a:p>
            <a:pPr algn="ctr"/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bg-BG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2B0C83CC-0F6B-4F6F-B53F-E16FF38488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By: Velizar Gerasimov</a:t>
            </a:r>
            <a:endParaRPr lang="bg-BG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196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AFC4DBE-CB8A-4DA9-A0E6-70C404EE8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425" y="1630836"/>
            <a:ext cx="3266216" cy="1084084"/>
          </a:xfrm>
        </p:spPr>
        <p:txBody>
          <a:bodyPr/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What is an OPC UA?</a:t>
            </a:r>
            <a:endParaRPr lang="bg-BG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0B970492-C3A4-4365-9381-E9C7747BF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8425" y="3010294"/>
            <a:ext cx="3426473" cy="2895599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OPC UA is a data exchange standard for industrial communication (machine-to-machine or PC-to-machine communication).</a:t>
            </a:r>
            <a:endParaRPr lang="bg-BG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Контейнер за съдържание 9">
            <a:extLst>
              <a:ext uri="{FF2B5EF4-FFF2-40B4-BE49-F238E27FC236}">
                <a16:creationId xmlns:a16="http://schemas.microsoft.com/office/drawing/2014/main" id="{F7C9FC8F-FC73-4A95-BD50-38F79B1279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136" y="2981659"/>
            <a:ext cx="5534754" cy="2895599"/>
          </a:xfrm>
        </p:spPr>
      </p:pic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BD6A7086-23D2-4B0F-9E04-7D004D9BB514}"/>
              </a:ext>
            </a:extLst>
          </p:cNvPr>
          <p:cNvSpPr txBox="1"/>
          <p:nvPr/>
        </p:nvSpPr>
        <p:spPr>
          <a:xfrm>
            <a:off x="5357879" y="1904441"/>
            <a:ext cx="61514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Open Platform Communications Unified Architecture</a:t>
            </a:r>
            <a:endParaRPr lang="bg-BG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87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01CD4EB-DDBA-4283-9FFD-26992FCC6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515" y="1283617"/>
            <a:ext cx="2793158" cy="80284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Initial OPC project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Контейнер за съдържание 5">
            <a:extLst>
              <a:ext uri="{FF2B5EF4-FFF2-40B4-BE49-F238E27FC236}">
                <a16:creationId xmlns:a16="http://schemas.microsoft.com/office/drawing/2014/main" id="{E0D26FF5-0FB6-41B8-8A54-F7FFC23DD3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426" y="2086465"/>
            <a:ext cx="1714091" cy="1479359"/>
          </a:xfrm>
        </p:spPr>
      </p:pic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8856200A-5DB2-4888-B99F-B7747F4A2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5270" y="2514601"/>
            <a:ext cx="3379339" cy="3505199"/>
          </a:xfrm>
        </p:spPr>
        <p:txBody>
          <a:bodyPr>
            <a:norm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OPC UA is a successor of older OPC that was created in 1996 by OPC Foundation.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communication is based on COM and DCOM which are Microsoft technologies.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works only on Windows machines and has not so rich features like OPC UA.</a:t>
            </a:r>
          </a:p>
        </p:txBody>
      </p:sp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B62E74B5-87C7-40CE-9011-13621B6665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343" y="3976060"/>
            <a:ext cx="5213206" cy="2245835"/>
          </a:xfrm>
          <a:prstGeom prst="rect">
            <a:avLst/>
          </a:prstGeom>
        </p:spPr>
      </p:pic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22877975-9A31-44FA-9057-C3669459762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592" y="1239080"/>
            <a:ext cx="2890698" cy="255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81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6456222-9F2B-46BF-A803-128A0C05A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565" y="1129252"/>
            <a:ext cx="3105960" cy="63709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Release of OPC UA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Контейнер за съдържание 5">
            <a:extLst>
              <a:ext uri="{FF2B5EF4-FFF2-40B4-BE49-F238E27FC236}">
                <a16:creationId xmlns:a16="http://schemas.microsoft.com/office/drawing/2014/main" id="{25BC727E-0004-445B-8E9C-D8AB40888D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96000" y="2436638"/>
            <a:ext cx="839422" cy="740790"/>
          </a:xfrm>
        </p:spPr>
      </p:pic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BE3D8858-A7A1-4DA6-9C8B-1D0FC723F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157" y="2073896"/>
            <a:ext cx="3761295" cy="3950983"/>
          </a:xfrm>
        </p:spPr>
        <p:txBody>
          <a:bodyPr>
            <a:norm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OPC UA first release is in 2008.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has many more features than the old OPC.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platform independent and not only for Windows.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has built in security and is Internet friendly oriented (No Firewall problems).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designed for work in Internet and specially for Industry 4.0.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relies on TCP/IP protocol stack and uses Https and OPC binary protocol.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D0522783-3C1D-4E52-B297-C3DC07DA866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377" y="3456684"/>
            <a:ext cx="598807" cy="714078"/>
          </a:xfrm>
          <a:prstGeom prst="rect">
            <a:avLst/>
          </a:prstGeom>
        </p:spPr>
      </p:pic>
      <p:pic>
        <p:nvPicPr>
          <p:cNvPr id="10" name="Картина 9" descr="Картина, която съдържа квадрат&#10;&#10;Описанието е генерирано автоматично">
            <a:extLst>
              <a:ext uri="{FF2B5EF4-FFF2-40B4-BE49-F238E27FC236}">
                <a16:creationId xmlns:a16="http://schemas.microsoft.com/office/drawing/2014/main" id="{E397414A-60D2-45BD-B6C1-21807CDC229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270" y="2301714"/>
            <a:ext cx="1257220" cy="983775"/>
          </a:xfrm>
          <a:prstGeom prst="rect">
            <a:avLst/>
          </a:prstGeom>
        </p:spPr>
      </p:pic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1AF3D4BD-C024-4818-8344-79507163D080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023" y="1129252"/>
            <a:ext cx="739161" cy="867282"/>
          </a:xfrm>
          <a:prstGeom prst="rect">
            <a:avLst/>
          </a:prstGeom>
        </p:spPr>
      </p:pic>
      <p:sp>
        <p:nvSpPr>
          <p:cNvPr id="14" name="Текстово поле 13">
            <a:extLst>
              <a:ext uri="{FF2B5EF4-FFF2-40B4-BE49-F238E27FC236}">
                <a16:creationId xmlns:a16="http://schemas.microsoft.com/office/drawing/2014/main" id="{EFFED2D9-2C17-49FA-9E56-DD2882BAA7E4}"/>
              </a:ext>
            </a:extLst>
          </p:cNvPr>
          <p:cNvSpPr txBox="1"/>
          <p:nvPr/>
        </p:nvSpPr>
        <p:spPr>
          <a:xfrm>
            <a:off x="7393705" y="2516263"/>
            <a:ext cx="1033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OPC UA</a:t>
            </a:r>
            <a:endParaRPr lang="bg-BG" sz="1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Съединител &quot;права стрелка&quot; 17">
            <a:extLst>
              <a:ext uri="{FF2B5EF4-FFF2-40B4-BE49-F238E27FC236}">
                <a16:creationId xmlns:a16="http://schemas.microsoft.com/office/drawing/2014/main" id="{0052AA00-C758-4B4D-ABD4-F8481EDF5243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7910606" y="2087166"/>
            <a:ext cx="0" cy="429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Съединител &quot;права стрелка&quot; 19">
            <a:extLst>
              <a:ext uri="{FF2B5EF4-FFF2-40B4-BE49-F238E27FC236}">
                <a16:creationId xmlns:a16="http://schemas.microsoft.com/office/drawing/2014/main" id="{04E9CD48-8488-4C57-96D8-BB4004EB713A}"/>
              </a:ext>
            </a:extLst>
          </p:cNvPr>
          <p:cNvCxnSpPr>
            <a:stCxn id="14" idx="3"/>
          </p:cNvCxnSpPr>
          <p:nvPr/>
        </p:nvCxnSpPr>
        <p:spPr>
          <a:xfrm>
            <a:off x="8427506" y="2685540"/>
            <a:ext cx="401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Съединител &quot;права стрелка&quot; 24">
            <a:extLst>
              <a:ext uri="{FF2B5EF4-FFF2-40B4-BE49-F238E27FC236}">
                <a16:creationId xmlns:a16="http://schemas.microsoft.com/office/drawing/2014/main" id="{947E76EF-9C65-440A-A769-72E754AED4DC}"/>
              </a:ext>
            </a:extLst>
          </p:cNvPr>
          <p:cNvCxnSpPr>
            <a:stCxn id="14" idx="2"/>
          </p:cNvCxnSpPr>
          <p:nvPr/>
        </p:nvCxnSpPr>
        <p:spPr>
          <a:xfrm flipH="1">
            <a:off x="7910604" y="2854817"/>
            <a:ext cx="2" cy="444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Съединител &quot;права стрелка&quot; 28">
            <a:extLst>
              <a:ext uri="{FF2B5EF4-FFF2-40B4-BE49-F238E27FC236}">
                <a16:creationId xmlns:a16="http://schemas.microsoft.com/office/drawing/2014/main" id="{04AF8A40-4130-4705-8033-CB4476BBE158}"/>
              </a:ext>
            </a:extLst>
          </p:cNvPr>
          <p:cNvCxnSpPr>
            <a:stCxn id="14" idx="1"/>
          </p:cNvCxnSpPr>
          <p:nvPr/>
        </p:nvCxnSpPr>
        <p:spPr>
          <a:xfrm flipH="1">
            <a:off x="6935422" y="2685540"/>
            <a:ext cx="458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Картина 30">
            <a:extLst>
              <a:ext uri="{FF2B5EF4-FFF2-40B4-BE49-F238E27FC236}">
                <a16:creationId xmlns:a16="http://schemas.microsoft.com/office/drawing/2014/main" id="{B3B9B137-542B-4034-B2AF-64277066C4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482" y="4772628"/>
            <a:ext cx="4064990" cy="1695477"/>
          </a:xfrm>
          <a:prstGeom prst="rect">
            <a:avLst/>
          </a:prstGeom>
        </p:spPr>
      </p:pic>
      <p:sp>
        <p:nvSpPr>
          <p:cNvPr id="33" name="Текстово поле 32">
            <a:extLst>
              <a:ext uri="{FF2B5EF4-FFF2-40B4-BE49-F238E27FC236}">
                <a16:creationId xmlns:a16="http://schemas.microsoft.com/office/drawing/2014/main" id="{3B7E5A14-9B7A-4D19-9F3B-B408C11C8461}"/>
              </a:ext>
            </a:extLst>
          </p:cNvPr>
          <p:cNvSpPr txBox="1"/>
          <p:nvPr/>
        </p:nvSpPr>
        <p:spPr>
          <a:xfrm>
            <a:off x="6653306" y="746232"/>
            <a:ext cx="2371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 Independence</a:t>
            </a:r>
          </a:p>
          <a:p>
            <a:endParaRPr lang="bg-BG" sz="1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Текстово поле 33">
            <a:extLst>
              <a:ext uri="{FF2B5EF4-FFF2-40B4-BE49-F238E27FC236}">
                <a16:creationId xmlns:a16="http://schemas.microsoft.com/office/drawing/2014/main" id="{F93DCED0-CA7B-404C-AFB4-A059AE5B7ABF}"/>
              </a:ext>
            </a:extLst>
          </p:cNvPr>
          <p:cNvSpPr txBox="1"/>
          <p:nvPr/>
        </p:nvSpPr>
        <p:spPr>
          <a:xfrm>
            <a:off x="9492796" y="4410734"/>
            <a:ext cx="1660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Firewall friend</a:t>
            </a:r>
          </a:p>
          <a:p>
            <a:endParaRPr lang="bg-BG" sz="1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537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артина 4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16A81CC7-6439-4F1A-B5C8-389C691F8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223" y="1851730"/>
            <a:ext cx="1351224" cy="1351224"/>
          </a:xfrm>
          <a:prstGeom prst="rect">
            <a:avLst/>
          </a:prstGeom>
        </p:spPr>
      </p:pic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2F9FAF67-8227-4B89-802D-BF6ADABB82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079" y="3061252"/>
            <a:ext cx="1046252" cy="1046252"/>
          </a:xfrm>
          <a:prstGeom prst="rect">
            <a:avLst/>
          </a:prstGeom>
        </p:spPr>
      </p:pic>
      <p:pic>
        <p:nvPicPr>
          <p:cNvPr id="9" name="Картина 8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AAF5C766-E047-4D18-8619-D7A76481153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844" y="4999730"/>
            <a:ext cx="1525571" cy="1525571"/>
          </a:xfrm>
          <a:prstGeom prst="rect">
            <a:avLst/>
          </a:prstGeom>
        </p:spPr>
      </p:pic>
      <p:pic>
        <p:nvPicPr>
          <p:cNvPr id="11" name="Картина 10">
            <a:extLst>
              <a:ext uri="{FF2B5EF4-FFF2-40B4-BE49-F238E27FC236}">
                <a16:creationId xmlns:a16="http://schemas.microsoft.com/office/drawing/2014/main" id="{BEBCC581-96E5-4E54-B9F8-47A54E2A3525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446" y="3061252"/>
            <a:ext cx="1351224" cy="1351224"/>
          </a:xfrm>
          <a:prstGeom prst="rect">
            <a:avLst/>
          </a:prstGeom>
        </p:spPr>
      </p:pic>
      <p:sp>
        <p:nvSpPr>
          <p:cNvPr id="12" name="Текстово поле 11">
            <a:extLst>
              <a:ext uri="{FF2B5EF4-FFF2-40B4-BE49-F238E27FC236}">
                <a16:creationId xmlns:a16="http://schemas.microsoft.com/office/drawing/2014/main" id="{B7B90B0E-7037-4386-9CD8-7E90B830592A}"/>
              </a:ext>
            </a:extLst>
          </p:cNvPr>
          <p:cNvSpPr txBox="1"/>
          <p:nvPr/>
        </p:nvSpPr>
        <p:spPr>
          <a:xfrm>
            <a:off x="2901224" y="725867"/>
            <a:ext cx="58032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is used OPC UA?</a:t>
            </a:r>
            <a:endParaRPr lang="bg-BG" sz="4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Картина 15" descr="Картина, която съдържа текст, знак&#10;&#10;Описанието е генерирано автоматично">
            <a:extLst>
              <a:ext uri="{FF2B5EF4-FFF2-40B4-BE49-F238E27FC236}">
                <a16:creationId xmlns:a16="http://schemas.microsoft.com/office/drawing/2014/main" id="{2B87F671-BDCC-4A8D-81AE-1F42069C5E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586" y="4791007"/>
            <a:ext cx="1525572" cy="1525572"/>
          </a:xfrm>
          <a:prstGeom prst="rect">
            <a:avLst/>
          </a:prstGeom>
        </p:spPr>
      </p:pic>
      <p:sp>
        <p:nvSpPr>
          <p:cNvPr id="20" name="Текстово поле 19">
            <a:extLst>
              <a:ext uri="{FF2B5EF4-FFF2-40B4-BE49-F238E27FC236}">
                <a16:creationId xmlns:a16="http://schemas.microsoft.com/office/drawing/2014/main" id="{B3B4A2F7-65B4-40F3-9121-B817FEAFC408}"/>
              </a:ext>
            </a:extLst>
          </p:cNvPr>
          <p:cNvSpPr txBox="1"/>
          <p:nvPr/>
        </p:nvSpPr>
        <p:spPr>
          <a:xfrm>
            <a:off x="5465029" y="4031497"/>
            <a:ext cx="135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OPC UA</a:t>
            </a:r>
            <a:endParaRPr lang="bg-BG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0" name="Съединител &quot;права стрелка&quot; 29">
            <a:extLst>
              <a:ext uri="{FF2B5EF4-FFF2-40B4-BE49-F238E27FC236}">
                <a16:creationId xmlns:a16="http://schemas.microsoft.com/office/drawing/2014/main" id="{029B8EE1-B8C0-4D88-B0CC-DFA07FAF5770}"/>
              </a:ext>
            </a:extLst>
          </p:cNvPr>
          <p:cNvCxnSpPr>
            <a:cxnSpLocks/>
          </p:cNvCxnSpPr>
          <p:nvPr/>
        </p:nvCxnSpPr>
        <p:spPr>
          <a:xfrm flipV="1">
            <a:off x="6478447" y="3846136"/>
            <a:ext cx="1468349" cy="261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Съединител &quot;права стрелка&quot; 36">
            <a:extLst>
              <a:ext uri="{FF2B5EF4-FFF2-40B4-BE49-F238E27FC236}">
                <a16:creationId xmlns:a16="http://schemas.microsoft.com/office/drawing/2014/main" id="{0352F0F2-2EC3-4349-A914-25F0B47B3EEC}"/>
              </a:ext>
            </a:extLst>
          </p:cNvPr>
          <p:cNvCxnSpPr/>
          <p:nvPr/>
        </p:nvCxnSpPr>
        <p:spPr>
          <a:xfrm flipH="1" flipV="1">
            <a:off x="5896324" y="3179660"/>
            <a:ext cx="94268" cy="840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ъединител &quot;права стрелка&quot; 38">
            <a:extLst>
              <a:ext uri="{FF2B5EF4-FFF2-40B4-BE49-F238E27FC236}">
                <a16:creationId xmlns:a16="http://schemas.microsoft.com/office/drawing/2014/main" id="{AF22185F-DE92-415A-A3C3-B395ADB22671}"/>
              </a:ext>
            </a:extLst>
          </p:cNvPr>
          <p:cNvCxnSpPr/>
          <p:nvPr/>
        </p:nvCxnSpPr>
        <p:spPr>
          <a:xfrm flipH="1" flipV="1">
            <a:off x="3985670" y="4107504"/>
            <a:ext cx="1378182" cy="120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ъединител &quot;права стрелка&quot; 40">
            <a:extLst>
              <a:ext uri="{FF2B5EF4-FFF2-40B4-BE49-F238E27FC236}">
                <a16:creationId xmlns:a16="http://schemas.microsoft.com/office/drawing/2014/main" id="{AA7E3D52-C3D8-4995-870B-C94EF5FACAE9}"/>
              </a:ext>
            </a:extLst>
          </p:cNvPr>
          <p:cNvCxnSpPr/>
          <p:nvPr/>
        </p:nvCxnSpPr>
        <p:spPr>
          <a:xfrm flipH="1">
            <a:off x="5127223" y="4412476"/>
            <a:ext cx="675612" cy="932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ъединител &quot;права стрелка&quot; 42">
            <a:extLst>
              <a:ext uri="{FF2B5EF4-FFF2-40B4-BE49-F238E27FC236}">
                <a16:creationId xmlns:a16="http://schemas.microsoft.com/office/drawing/2014/main" id="{20CE2EC4-531C-4EB9-8E4C-5511945B1670}"/>
              </a:ext>
            </a:extLst>
          </p:cNvPr>
          <p:cNvCxnSpPr/>
          <p:nvPr/>
        </p:nvCxnSpPr>
        <p:spPr>
          <a:xfrm>
            <a:off x="6297105" y="4412476"/>
            <a:ext cx="840102" cy="819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698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5606D57-55A5-484D-9E88-00CA0C1B7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447800"/>
            <a:ext cx="2793158" cy="576606"/>
          </a:xfrm>
        </p:spPr>
        <p:txBody>
          <a:bodyPr/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Industry 4.0</a:t>
            </a:r>
            <a:endParaRPr lang="bg-BG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Контейнер за съдържание 5">
            <a:extLst>
              <a:ext uri="{FF2B5EF4-FFF2-40B4-BE49-F238E27FC236}">
                <a16:creationId xmlns:a16="http://schemas.microsoft.com/office/drawing/2014/main" id="{EC71339D-5564-4092-AE74-F5EEB01642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014" y="1757617"/>
            <a:ext cx="6827906" cy="3840697"/>
          </a:xfrm>
        </p:spPr>
      </p:pic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C97DA6BD-2A21-4872-8189-9E64A30C5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2234154"/>
            <a:ext cx="3167664" cy="3790726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Industry 4.0 is the latest evolution of manufacturing.</a:t>
            </a:r>
          </a:p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refers to the transformation of industry through the intelligent networking of machines and processes with the help of information and communication technology (ICT).</a:t>
            </a:r>
          </a:p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 kinds of sensors gives the opportunity for making of smart factories where every machine action is traced.</a:t>
            </a:r>
          </a:p>
          <a:p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153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E1399E8-5983-477C-B6B3-28BE668C9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183849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OEE (Overall Equipment Effectiveness)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Контейнер за съдържание 5" descr="Картина, която съдържа текст, визитка, екранна снимка&#10;&#10;Описанието е генерирано автоматично">
            <a:extLst>
              <a:ext uri="{FF2B5EF4-FFF2-40B4-BE49-F238E27FC236}">
                <a16:creationId xmlns:a16="http://schemas.microsoft.com/office/drawing/2014/main" id="{9F36048E-3532-4245-BC24-A230CDD3D9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573" y="776813"/>
            <a:ext cx="4761472" cy="2749750"/>
          </a:xfrm>
        </p:spPr>
      </p:pic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91B1919B-592E-4D72-8823-6C23A0831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2724346"/>
            <a:ext cx="3275644" cy="2611225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It’s a gold standard for measuring manufacturing productivity.</a:t>
            </a:r>
          </a:p>
          <a:p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measuring of OEE and the underlying losses, we can get important insights on how to systematically improve our manufacturing process.</a:t>
            </a:r>
            <a:endParaRPr lang="bg-BG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CB240A52-C317-4489-B730-676821015F8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506" y="3668803"/>
            <a:ext cx="4595605" cy="258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636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3317B4A-D21E-4C75-A6E2-27AADB395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Smart manufacture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50B7D79F-1C0B-4D25-A726-841BCBF594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1" y="2501900"/>
            <a:ext cx="6990910" cy="393046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2209236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Йон – заседателна зала">
  <a:themeElements>
    <a:clrScheme name="Йон – заседателна зала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Йон – заседателна зала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Йон – заседателна зала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540</TotalTime>
  <Words>549</Words>
  <Application>Microsoft Office PowerPoint</Application>
  <PresentationFormat>Widescreen</PresentationFormat>
  <Paragraphs>104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Century Gothic</vt:lpstr>
      <vt:lpstr>Consolas</vt:lpstr>
      <vt:lpstr>Wingdings</vt:lpstr>
      <vt:lpstr>Wingdings 3</vt:lpstr>
      <vt:lpstr>Йон – заседателна зала</vt:lpstr>
      <vt:lpstr>OPC UA </vt:lpstr>
      <vt:lpstr>Table of contents</vt:lpstr>
      <vt:lpstr>What is an OPC UA?</vt:lpstr>
      <vt:lpstr>Initial OPC project</vt:lpstr>
      <vt:lpstr>Release of OPC UA</vt:lpstr>
      <vt:lpstr>PowerPoint Presentation</vt:lpstr>
      <vt:lpstr>Industry 4.0</vt:lpstr>
      <vt:lpstr>OEE (Overall Equipment Effectiveness)</vt:lpstr>
      <vt:lpstr>Smart manufacture</vt:lpstr>
      <vt:lpstr>OPC UA protocols</vt:lpstr>
      <vt:lpstr>OPC UA Specifications</vt:lpstr>
      <vt:lpstr>Communication architectures</vt:lpstr>
      <vt:lpstr>OPC UA  simple workflow </vt:lpstr>
      <vt:lpstr>OPC Classic to OPC UA communication</vt:lpstr>
      <vt:lpstr>Traeger SDK (demo)</vt:lpstr>
      <vt:lpstr>SDKs</vt:lpstr>
      <vt:lpstr>Hirschman project (demo)</vt:lpstr>
      <vt:lpstr>Komax Connect Project</vt:lpstr>
      <vt:lpstr>KOMAX Connect Project (demo)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OPC UA </dc:title>
  <dc:creator>Gerasimov, Velizar</dc:creator>
  <cp:lastModifiedBy>Велизар Герасимов</cp:lastModifiedBy>
  <cp:revision>110</cp:revision>
  <dcterms:created xsi:type="dcterms:W3CDTF">2021-11-17T08:33:06Z</dcterms:created>
  <dcterms:modified xsi:type="dcterms:W3CDTF">2021-11-24T18:03:00Z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8ba2ad2-1b1e-4cec-9ee3-2fdbfa21151f_Enabled">
    <vt:lpwstr>true</vt:lpwstr>
  </property>
  <property fmtid="{D5CDD505-2E9C-101B-9397-08002B2CF9AE}" pid="3" name="MSIP_Label_78ba2ad2-1b1e-4cec-9ee3-2fdbfa21151f_SetDate">
    <vt:lpwstr>2021-11-17T08:51:10Z</vt:lpwstr>
  </property>
  <property fmtid="{D5CDD505-2E9C-101B-9397-08002B2CF9AE}" pid="4" name="MSIP_Label_78ba2ad2-1b1e-4cec-9ee3-2fdbfa21151f_Method">
    <vt:lpwstr>Privileged</vt:lpwstr>
  </property>
  <property fmtid="{D5CDD505-2E9C-101B-9397-08002B2CF9AE}" pid="5" name="MSIP_Label_78ba2ad2-1b1e-4cec-9ee3-2fdbfa21151f_Name">
    <vt:lpwstr>General</vt:lpwstr>
  </property>
  <property fmtid="{D5CDD505-2E9C-101B-9397-08002B2CF9AE}" pid="6" name="MSIP_Label_78ba2ad2-1b1e-4cec-9ee3-2fdbfa21151f_SiteId">
    <vt:lpwstr>8c09d8d5-1d78-4adf-9d10-a13cdacb0929</vt:lpwstr>
  </property>
  <property fmtid="{D5CDD505-2E9C-101B-9397-08002B2CF9AE}" pid="7" name="MSIP_Label_78ba2ad2-1b1e-4cec-9ee3-2fdbfa21151f_ActionId">
    <vt:lpwstr>83563887-c7c6-4ae9-ba75-ed1b1f103f10</vt:lpwstr>
  </property>
  <property fmtid="{D5CDD505-2E9C-101B-9397-08002B2CF9AE}" pid="8" name="MSIP_Label_78ba2ad2-1b1e-4cec-9ee3-2fdbfa21151f_ContentBits">
    <vt:lpwstr>0</vt:lpwstr>
  </property>
</Properties>
</file>