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8" r:id="rId5"/>
    <p:sldId id="259" r:id="rId6"/>
    <p:sldId id="260" r:id="rId7"/>
    <p:sldId id="261" r:id="rId8"/>
    <p:sldId id="277" r:id="rId9"/>
    <p:sldId id="262" r:id="rId10"/>
    <p:sldId id="274" r:id="rId11"/>
    <p:sldId id="268" r:id="rId12"/>
    <p:sldId id="265" r:id="rId13"/>
    <p:sldId id="266" r:id="rId14"/>
    <p:sldId id="273" r:id="rId15"/>
    <p:sldId id="269" r:id="rId16"/>
    <p:sldId id="271" r:id="rId17"/>
    <p:sldId id="272" r:id="rId18"/>
    <p:sldId id="279" r:id="rId19"/>
    <p:sldId id="275" r:id="rId20"/>
    <p:sldId id="276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8089-F520-44B2-8073-FA83BAAAEA3D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7FC33-4C20-4ACC-8A07-966234DDF24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031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7FC33-4C20-4ACC-8A07-966234DDF240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351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349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933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5907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85760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6673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3060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404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3355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815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479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952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833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879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915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730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953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77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2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0.jpg"/><Relationship Id="rId4" Type="http://schemas.openxmlformats.org/officeDocument/2006/relationships/image" Target="../media/image39.web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f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D4EC-D8FA-716D-FA68-987C8772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242" y="838200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0EF2-4A30-9A77-6588-0D4454A7B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65" y="2420471"/>
            <a:ext cx="8158605" cy="413827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history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runtime environments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 – Document Object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HTML, CSS and JavaScript – The Big Trio!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and AJAX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Website vs Dynamic Website (MPA)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Page Application (SPA)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used JavaScript web frameworks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Native – overview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NodeJS – overview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what I am using for JavaScript development (editors, runtime, etc.)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Backend vs Frontend vs Full-Stack developer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Bonus: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JavaScript in Machine Learning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Bonus: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in Robotics 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CFE542AE-9B09-3588-2A66-BDBA68103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675" y="2796219"/>
            <a:ext cx="2551887" cy="266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09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DB96-6F14-D30D-1117-2D8DF846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Page Application (SPA)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8E5B-689D-DA04-DCDC-FCAF26AF5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85" y="2390609"/>
            <a:ext cx="4503233" cy="1799792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808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0808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single-page</a:t>
            </a:r>
            <a:r>
              <a:rPr lang="en-US" dirty="0">
                <a:solidFill>
                  <a:srgbClr val="0808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 is a web application that loads only a single page. It then rewrites the page with new content fetched from a web server as the user interacts with it instead of loading a new page for every interaction. 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D2C52D-CC43-92D9-1F05-78216FC8C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86" y="4412299"/>
            <a:ext cx="4476333" cy="22475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A logo of a google location&#10;&#10;Description automatically generated">
            <a:extLst>
              <a:ext uri="{FF2B5EF4-FFF2-40B4-BE49-F238E27FC236}">
                <a16:creationId xmlns:a16="http://schemas.microsoft.com/office/drawing/2014/main" id="{C8388338-85E6-FE5D-879F-45A1C050D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408" y="4647202"/>
            <a:ext cx="719784" cy="719784"/>
          </a:xfrm>
          <a:prstGeom prst="rect">
            <a:avLst/>
          </a:prstGeom>
        </p:spPr>
      </p:pic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7CC9EC2C-EAFA-F624-F3EF-51F11B458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35" y="5371775"/>
            <a:ext cx="1107542" cy="831296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ABBE184D-B9C7-62FE-FD72-9199C307C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42" y="2488924"/>
            <a:ext cx="5444701" cy="3499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8F8B06-5C68-6744-CF1B-482E16EF8171}"/>
              </a:ext>
            </a:extLst>
          </p:cNvPr>
          <p:cNvSpPr txBox="1"/>
          <p:nvPr/>
        </p:nvSpPr>
        <p:spPr>
          <a:xfrm>
            <a:off x="8255678" y="6086529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Page App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4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5022-484E-0A07-8D37-CA255FFF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576" y="948954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Powered by Web APIs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243FBF-68D8-FB51-47D6-EEFF3450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77" y="2735304"/>
            <a:ext cx="4866905" cy="34163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APIs are software that are collections of operations on server resources which we can do via HTTP protocol.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APIs can be written in many backend programming languages like C# (ASP .NET Core), JavaScript (NodeJS),  Python (Django), etc.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big/large companies have their own APIs that can be consumed by everyone.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C7F8004C-D339-908A-CD7D-E977837E0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721" y="2656434"/>
            <a:ext cx="6281263" cy="314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5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A485-623B-C7E2-3F28-7A24C752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75514"/>
            <a:ext cx="8761413" cy="978700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most used JS Web frameworks today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blue and black logo&#10;&#10;Description automatically generated">
            <a:extLst>
              <a:ext uri="{FF2B5EF4-FFF2-40B4-BE49-F238E27FC236}">
                <a16:creationId xmlns:a16="http://schemas.microsoft.com/office/drawing/2014/main" id="{028BF12F-A1E0-C0E6-FFD5-1AE8E63C8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763" y="3418648"/>
            <a:ext cx="2649624" cy="1741037"/>
          </a:xfrm>
        </p:spPr>
      </p:pic>
      <p:pic>
        <p:nvPicPr>
          <p:cNvPr id="9" name="Picture 8" descr="A logo with a letter v&#10;&#10;Description automatically generated">
            <a:extLst>
              <a:ext uri="{FF2B5EF4-FFF2-40B4-BE49-F238E27FC236}">
                <a16:creationId xmlns:a16="http://schemas.microsoft.com/office/drawing/2014/main" id="{DA8A7374-4544-31F0-4F96-D224D7794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529" y="3524371"/>
            <a:ext cx="3282826" cy="17678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B71227-8823-8AD1-0FF6-5FEBF1A0C875}"/>
              </a:ext>
            </a:extLst>
          </p:cNvPr>
          <p:cNvSpPr txBox="1"/>
          <p:nvPr/>
        </p:nvSpPr>
        <p:spPr>
          <a:xfrm>
            <a:off x="4048162" y="2878039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Library created by Facebook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6341B8-C8B4-462D-7E6C-2CE516129B61}"/>
              </a:ext>
            </a:extLst>
          </p:cNvPr>
          <p:cNvSpPr txBox="1"/>
          <p:nvPr/>
        </p:nvSpPr>
        <p:spPr>
          <a:xfrm>
            <a:off x="593189" y="2878039"/>
            <a:ext cx="328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 maintained by Google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3993F2-8DB4-716E-48AD-3A895AADC816}"/>
              </a:ext>
            </a:extLst>
          </p:cNvPr>
          <p:cNvSpPr txBox="1"/>
          <p:nvPr/>
        </p:nvSpPr>
        <p:spPr>
          <a:xfrm>
            <a:off x="7551419" y="2878040"/>
            <a:ext cx="391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 maintained by core team members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2CE54E50-B14B-C9D6-F5CE-C3D6934A5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85" y="3653234"/>
            <a:ext cx="2275633" cy="6155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62D19D-8A2A-98D1-3B32-8FD420826B12}"/>
              </a:ext>
            </a:extLst>
          </p:cNvPr>
          <p:cNvSpPr txBox="1"/>
          <p:nvPr/>
        </p:nvSpPr>
        <p:spPr>
          <a:xfrm>
            <a:off x="4139602" y="5292253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654034-CB86-AE35-76A3-1CEC536BA4AC}"/>
              </a:ext>
            </a:extLst>
          </p:cNvPr>
          <p:cNvSpPr txBox="1"/>
          <p:nvPr/>
        </p:nvSpPr>
        <p:spPr>
          <a:xfrm>
            <a:off x="7949602" y="5293899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F90C31-9103-257C-7642-7AF5799C0229}"/>
              </a:ext>
            </a:extLst>
          </p:cNvPr>
          <p:cNvSpPr txBox="1"/>
          <p:nvPr/>
        </p:nvSpPr>
        <p:spPr>
          <a:xfrm>
            <a:off x="698221" y="5292253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39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747C-D852-C969-DEF4-A26B35B1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457" y="898167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Native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00B5-0684-8454-EE94-AA88B91D2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93" y="2827788"/>
            <a:ext cx="5285065" cy="319201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 Native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open-source framework used for mobile application development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created in 2015 from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Normally for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development are needed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Objective-C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Swift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for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development are needed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Kotlin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programming languages.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 Native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library internally.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group of hands holding phones&#10;&#10;Description automatically generated">
            <a:extLst>
              <a:ext uri="{FF2B5EF4-FFF2-40B4-BE49-F238E27FC236}">
                <a16:creationId xmlns:a16="http://schemas.microsoft.com/office/drawing/2014/main" id="{946277B1-F830-4AFB-05D7-560BF72DC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27789"/>
            <a:ext cx="5423357" cy="3192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892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644A-7E60-1AFB-DAF5-95F8060D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Native as a massive choice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9542-2102-F01C-901F-B75ACD1D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6" y="2502041"/>
            <a:ext cx="4098286" cy="424925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 mobile applications today are powered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 Native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 of the specified languages and frameworks for Android and iOS.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Facebook, Instagram, Walmart, Discord, Skype, Tesla and many more.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two phones with a screen on&#10;&#10;Description automatically generated with medium confidence">
            <a:extLst>
              <a:ext uri="{FF2B5EF4-FFF2-40B4-BE49-F238E27FC236}">
                <a16:creationId xmlns:a16="http://schemas.microsoft.com/office/drawing/2014/main" id="{F392CAE6-2653-B367-2EA1-52E5D68EE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01" y="2502041"/>
            <a:ext cx="7292185" cy="30229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4B115DD5-7FA3-59C9-363A-A4A61FA66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28" y="5034734"/>
            <a:ext cx="801265" cy="801265"/>
          </a:xfrm>
          <a:prstGeom prst="rect">
            <a:avLst/>
          </a:prstGeom>
        </p:spPr>
      </p:pic>
      <p:pic>
        <p:nvPicPr>
          <p:cNvPr id="9" name="Picture 8" descr="A logo of a camera&#10;&#10;Description automatically generated">
            <a:extLst>
              <a:ext uri="{FF2B5EF4-FFF2-40B4-BE49-F238E27FC236}">
                <a16:creationId xmlns:a16="http://schemas.microsoft.com/office/drawing/2014/main" id="{85930AC1-EBA7-B8D7-8055-FE651DCB6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9" y="4864148"/>
            <a:ext cx="1113499" cy="1113499"/>
          </a:xfrm>
          <a:prstGeom prst="rect">
            <a:avLst/>
          </a:prstGeom>
        </p:spPr>
      </p:pic>
      <p:pic>
        <p:nvPicPr>
          <p:cNvPr id="11" name="Picture 10" descr="A blue circle with a white letter f in it&#10;&#10;Description automatically generated">
            <a:extLst>
              <a:ext uri="{FF2B5EF4-FFF2-40B4-BE49-F238E27FC236}">
                <a16:creationId xmlns:a16="http://schemas.microsoft.com/office/drawing/2014/main" id="{127B1906-A183-DE1C-0B0D-D7D9AA816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39" y="5020267"/>
            <a:ext cx="772332" cy="772332"/>
          </a:xfrm>
          <a:prstGeom prst="rect">
            <a:avLst/>
          </a:prstGeom>
        </p:spPr>
      </p:pic>
      <p:pic>
        <p:nvPicPr>
          <p:cNvPr id="15" name="Picture 14" descr="A red and black logo&#10;&#10;Description automatically generated">
            <a:extLst>
              <a:ext uri="{FF2B5EF4-FFF2-40B4-BE49-F238E27FC236}">
                <a16:creationId xmlns:a16="http://schemas.microsoft.com/office/drawing/2014/main" id="{B40072DF-0922-B5EB-2E80-9FB2241D63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63" y="5020267"/>
            <a:ext cx="801265" cy="801265"/>
          </a:xfrm>
          <a:prstGeom prst="rect">
            <a:avLst/>
          </a:prstGeom>
        </p:spPr>
      </p:pic>
      <p:pic>
        <p:nvPicPr>
          <p:cNvPr id="17" name="Picture 16" descr="A white logo on a blue background&#10;&#10;Description automatically generated">
            <a:extLst>
              <a:ext uri="{FF2B5EF4-FFF2-40B4-BE49-F238E27FC236}">
                <a16:creationId xmlns:a16="http://schemas.microsoft.com/office/drawing/2014/main" id="{0722FB25-FBF8-40A0-7B25-D86C2ECA71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66947" y="5068731"/>
            <a:ext cx="704335" cy="70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00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9C3A-0782-6BD9-AE66-5F968FF7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components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diagram of a system&#10;&#10;Description automatically generated">
            <a:extLst>
              <a:ext uri="{FF2B5EF4-FFF2-40B4-BE49-F238E27FC236}">
                <a16:creationId xmlns:a16="http://schemas.microsoft.com/office/drawing/2014/main" id="{C3F22A7B-2242-8DFD-A011-4073FE865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873" y="2414029"/>
            <a:ext cx="6752274" cy="4051365"/>
          </a:xfrm>
        </p:spPr>
      </p:pic>
    </p:spTree>
    <p:extLst>
      <p:ext uri="{BB962C8B-B14F-4D97-AF65-F5344CB8AC3E}">
        <p14:creationId xmlns:p14="http://schemas.microsoft.com/office/powerpoint/2010/main" val="1126047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DF8-D9ED-2CC6-2DF2-A0BA6481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EE4CD-76B2-9246-8987-CADD0C34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65" y="2679491"/>
            <a:ext cx="5748353" cy="3813925"/>
          </a:xfrm>
        </p:spPr>
        <p:txBody>
          <a:bodyPr>
            <a:noAutofit/>
          </a:bodyPr>
          <a:lstStyle/>
          <a:p>
            <a:r>
              <a:rPr lang="en-US" sz="2400" b="1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 </a:t>
            </a:r>
            <a:r>
              <a:rPr lang="en-US" sz="2400" b="0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free, open-source, cross-platform </a:t>
            </a:r>
            <a:r>
              <a:rPr lang="en-US" sz="2400" b="1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runtime environment</a:t>
            </a:r>
            <a:r>
              <a:rPr lang="en-US" sz="2400" b="0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lets developers create servers, web apps, command line tools and scripts.</a:t>
            </a:r>
          </a:p>
          <a:p>
            <a:r>
              <a:rPr lang="en-US" sz="2400" b="1" dirty="0">
                <a:solidFill>
                  <a:srgbClr val="2C34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2400" dirty="0">
                <a:solidFill>
                  <a:srgbClr val="2C34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sz="22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runtime </a:t>
            </a:r>
            <a:r>
              <a:rPr lang="en-US" sz="2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built on Chrome's V8 JavaScript engine.</a:t>
            </a:r>
          </a:p>
          <a:p>
            <a:r>
              <a:rPr lang="en-US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written by Ryan Dahl in C++ programming language.</a:t>
            </a:r>
          </a:p>
        </p:txBody>
      </p:sp>
      <p:pic>
        <p:nvPicPr>
          <p:cNvPr id="5" name="Picture 4" descr="A green and black logo&#10;&#10;Description automatically generated">
            <a:extLst>
              <a:ext uri="{FF2B5EF4-FFF2-40B4-BE49-F238E27FC236}">
                <a16:creationId xmlns:a16="http://schemas.microsoft.com/office/drawing/2014/main" id="{81BAE69A-0FB9-2C9F-4B7C-A19FC7B0E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883" y="2400448"/>
            <a:ext cx="4214553" cy="421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26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E1C6-86AB-129E-08F2-3009479B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673" y="735598"/>
            <a:ext cx="8761413" cy="1151572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kind of software I am using for React Native development?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37B3C-F325-A1FB-DFEF-6D0477C6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312" y="3240379"/>
            <a:ext cx="5052068" cy="3640781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Text Editor: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Runtime: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Package manager: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Mobile Framework: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React Native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 dependencies: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Android Studio, Xcode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  <p:pic>
        <p:nvPicPr>
          <p:cNvPr id="7" name="Picture 6" descr="A blue logo with a cross&#10;&#10;Description automatically generated">
            <a:extLst>
              <a:ext uri="{FF2B5EF4-FFF2-40B4-BE49-F238E27FC236}">
                <a16:creationId xmlns:a16="http://schemas.microsoft.com/office/drawing/2014/main" id="{8A1906FF-353F-6A24-933F-FC8AF295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7" y="2261694"/>
            <a:ext cx="1787321" cy="1787321"/>
          </a:xfrm>
          <a:prstGeom prst="rect">
            <a:avLst/>
          </a:prstGeom>
        </p:spPr>
      </p:pic>
      <p:pic>
        <p:nvPicPr>
          <p:cNvPr id="14" name="Picture 13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49FF13B0-CC7C-190D-6925-E70C4421C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488" y="3615743"/>
            <a:ext cx="1787321" cy="1868229"/>
          </a:xfrm>
          <a:prstGeom prst="rect">
            <a:avLst/>
          </a:prstGeom>
        </p:spPr>
      </p:pic>
      <p:pic>
        <p:nvPicPr>
          <p:cNvPr id="15" name="Picture 14" descr="A green and black logo&#10;&#10;Description automatically generated">
            <a:extLst>
              <a:ext uri="{FF2B5EF4-FFF2-40B4-BE49-F238E27FC236}">
                <a16:creationId xmlns:a16="http://schemas.microsoft.com/office/drawing/2014/main" id="{A5188CAC-90E8-A793-3391-603323EF2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006" y="4922515"/>
            <a:ext cx="1923634" cy="1923634"/>
          </a:xfrm>
          <a:prstGeom prst="rect">
            <a:avLst/>
          </a:prstGeom>
        </p:spPr>
      </p:pic>
      <p:pic>
        <p:nvPicPr>
          <p:cNvPr id="18" name="Picture 17" descr="A blue and black logo&#10;&#10;Description automatically generated">
            <a:extLst>
              <a:ext uri="{FF2B5EF4-FFF2-40B4-BE49-F238E27FC236}">
                <a16:creationId xmlns:a16="http://schemas.microsoft.com/office/drawing/2014/main" id="{7B160219-FF91-D982-965C-AB090BF23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280" y="4883842"/>
            <a:ext cx="2467979" cy="1621680"/>
          </a:xfrm>
          <a:prstGeom prst="rect">
            <a:avLst/>
          </a:prstGeom>
        </p:spPr>
      </p:pic>
      <p:pic>
        <p:nvPicPr>
          <p:cNvPr id="5" name="Picture 4" descr="A logo of a compass&#10;&#10;Description automatically generated">
            <a:extLst>
              <a:ext uri="{FF2B5EF4-FFF2-40B4-BE49-F238E27FC236}">
                <a16:creationId xmlns:a16="http://schemas.microsoft.com/office/drawing/2014/main" id="{9809B040-C0E3-8655-6ACE-F5923B17B4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17942" y="3222075"/>
            <a:ext cx="1156115" cy="1217964"/>
          </a:xfrm>
          <a:prstGeom prst="rect">
            <a:avLst/>
          </a:prstGeom>
        </p:spPr>
      </p:pic>
      <p:pic>
        <p:nvPicPr>
          <p:cNvPr id="8" name="Picture 7" descr="A hammer on a blue square&#10;&#10;Description automatically generated">
            <a:extLst>
              <a:ext uri="{FF2B5EF4-FFF2-40B4-BE49-F238E27FC236}">
                <a16:creationId xmlns:a16="http://schemas.microsoft.com/office/drawing/2014/main" id="{3E418CAD-C3EC-7098-CCA8-6233492CFE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30475" y="2569043"/>
            <a:ext cx="1342671" cy="134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95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F7287A0-2D0A-4F79-9547-83EFDB29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052356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Backend vs Frontend vs Full-Stack developer</a:t>
            </a:r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30411257-110B-163E-05BF-2B391A2E5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7" y="3484034"/>
            <a:ext cx="1267712" cy="1267712"/>
          </a:xfr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E8D6CD20-01F4-8539-FF33-E242E87B2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60" y="2566597"/>
            <a:ext cx="1290918" cy="1290918"/>
          </a:xfrm>
          <a:prstGeom prst="rect">
            <a:avLst/>
          </a:prstGeom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D9C30A65-EF25-B134-A432-5F5451887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189" y="3298740"/>
            <a:ext cx="1492624" cy="1492624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8455D55C-C41A-DED9-F395-B3B892FCF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3384" y="4606069"/>
            <a:ext cx="1918870" cy="1278263"/>
          </a:xfrm>
          <a:prstGeom prst="rect">
            <a:avLst/>
          </a:prstGeom>
        </p:spPr>
      </p:pic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2A5294A3-1DE2-73CC-2C92-1C188643EFE5}"/>
              </a:ext>
            </a:extLst>
          </p:cNvPr>
          <p:cNvSpPr txBox="1"/>
          <p:nvPr/>
        </p:nvSpPr>
        <p:spPr>
          <a:xfrm>
            <a:off x="1492163" y="4067631"/>
            <a:ext cx="191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A1BB9627-59E3-CB0F-0C13-C0529083A0D7}"/>
              </a:ext>
            </a:extLst>
          </p:cNvPr>
          <p:cNvSpPr txBox="1"/>
          <p:nvPr/>
        </p:nvSpPr>
        <p:spPr>
          <a:xfrm>
            <a:off x="9948748" y="2533944"/>
            <a:ext cx="141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</a:p>
        </p:txBody>
      </p:sp>
      <p:pic>
        <p:nvPicPr>
          <p:cNvPr id="23" name="Контейнер за съдържание 8">
            <a:extLst>
              <a:ext uri="{FF2B5EF4-FFF2-40B4-BE49-F238E27FC236}">
                <a16:creationId xmlns:a16="http://schemas.microsoft.com/office/drawing/2014/main" id="{62CAA15B-7363-F906-40E6-11D9A1235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615" y="3780528"/>
            <a:ext cx="1267712" cy="1267712"/>
          </a:xfrm>
          <a:prstGeom prst="rect">
            <a:avLst/>
          </a:prstGeom>
        </p:spPr>
      </p:pic>
      <p:sp>
        <p:nvSpPr>
          <p:cNvPr id="25" name="Текстово поле 24">
            <a:extLst>
              <a:ext uri="{FF2B5EF4-FFF2-40B4-BE49-F238E27FC236}">
                <a16:creationId xmlns:a16="http://schemas.microsoft.com/office/drawing/2014/main" id="{E38581AE-77A8-16CA-E068-B57B0C256177}"/>
              </a:ext>
            </a:extLst>
          </p:cNvPr>
          <p:cNvSpPr txBox="1"/>
          <p:nvPr/>
        </p:nvSpPr>
        <p:spPr>
          <a:xfrm>
            <a:off x="6260657" y="4252297"/>
            <a:ext cx="25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6" name="Текстово поле 25">
            <a:extLst>
              <a:ext uri="{FF2B5EF4-FFF2-40B4-BE49-F238E27FC236}">
                <a16:creationId xmlns:a16="http://schemas.microsoft.com/office/drawing/2014/main" id="{E0633E6D-58BE-BA65-78DD-63803760BBD9}"/>
              </a:ext>
            </a:extLst>
          </p:cNvPr>
          <p:cNvSpPr txBox="1"/>
          <p:nvPr/>
        </p:nvSpPr>
        <p:spPr>
          <a:xfrm>
            <a:off x="5792602" y="3212056"/>
            <a:ext cx="191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Full-Stack</a:t>
            </a:r>
          </a:p>
        </p:txBody>
      </p:sp>
      <p:pic>
        <p:nvPicPr>
          <p:cNvPr id="37" name="Picture 8" descr="A computer screen with colorful logos&#10;&#10;Description automatically generated">
            <a:extLst>
              <a:ext uri="{FF2B5EF4-FFF2-40B4-BE49-F238E27FC236}">
                <a16:creationId xmlns:a16="http://schemas.microsoft.com/office/drawing/2014/main" id="{282260FB-D8F0-F678-E5D2-FCD771BE56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292" y="2986043"/>
            <a:ext cx="2118017" cy="21180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9" name="Picture 8" descr="A computer screen with colorful logos&#10;&#10;Description automatically generated">
            <a:extLst>
              <a:ext uri="{FF2B5EF4-FFF2-40B4-BE49-F238E27FC236}">
                <a16:creationId xmlns:a16="http://schemas.microsoft.com/office/drawing/2014/main" id="{ECF19FFB-A1B0-FCD6-A90E-4473307C73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052" y="3780528"/>
            <a:ext cx="1278264" cy="12782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55080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2DF1-9B8F-6184-2517-9319896A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840" y="863136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JavaScript in Machine Learning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5987-89CE-FB02-4E37-6D9DC7100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2313176" cy="371492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TensorFlow.js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Neuro.js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Brain.js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OpenCV.js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ML5.js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WebDNN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Synaptic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74FDA99E-4111-05A9-AA31-6ED0D11CD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20" y="2603500"/>
            <a:ext cx="7429844" cy="37149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9508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1C19-9294-A370-F17A-86DC8967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history (part 1)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940E-F275-5917-1AE4-26AB245C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51" y="2521122"/>
            <a:ext cx="5682450" cy="390439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programming language created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Netscape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programmer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Brendan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Eich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1995.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tightly coupled to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Browser Wars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1996 – 1997 between Netscape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Navigator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Microsoft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Internet Explorer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1997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Netscape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submitted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ECMA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International standards organization to ensure its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standardization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The result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which is the official specification of the language.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ECMA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industry association dedicated to the standardization of information and communication systems.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467B9C5D-1BDD-6CF6-E389-F92A7ED8F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621" y="2636923"/>
            <a:ext cx="5036828" cy="35977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9862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A9C8-5636-6B51-C43C-FA1BF509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in robotics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960977-AAFC-C83C-9B4B-D5C7DBAF9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655" y="2603500"/>
            <a:ext cx="5124690" cy="4254500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versatile programming language that is widely used for web development, but it can also be used for other applications, including robotics. </a:t>
            </a:r>
          </a:p>
          <a:p>
            <a:r>
              <a:rPr lang="en-US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fact, there are several </a:t>
            </a:r>
            <a:r>
              <a:rPr lang="en-US" sz="2400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libraries and frameworks available that are specifically designed for robot programming.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computer screen with a white square on it&#10;&#10;Description automatically generated">
            <a:extLst>
              <a:ext uri="{FF2B5EF4-FFF2-40B4-BE49-F238E27FC236}">
                <a16:creationId xmlns:a16="http://schemas.microsoft.com/office/drawing/2014/main" id="{92DA65D8-7128-7016-C166-BC7F502C6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194" y="2444109"/>
            <a:ext cx="6248093" cy="2548279"/>
          </a:xfrm>
          <a:prstGeom prst="rect">
            <a:avLst/>
          </a:prstGeom>
        </p:spPr>
      </p:pic>
      <p:pic>
        <p:nvPicPr>
          <p:cNvPr id="11" name="Picture 10" descr="A black helmet with white text&#10;&#10;Description automatically generated">
            <a:extLst>
              <a:ext uri="{FF2B5EF4-FFF2-40B4-BE49-F238E27FC236}">
                <a16:creationId xmlns:a16="http://schemas.microsoft.com/office/drawing/2014/main" id="{45EFA4CB-5CB8-4DFC-0450-2250B8125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60" y="5116216"/>
            <a:ext cx="1529507" cy="1777347"/>
          </a:xfrm>
          <a:prstGeom prst="rect">
            <a:avLst/>
          </a:prstGeom>
        </p:spPr>
      </p:pic>
      <p:pic>
        <p:nvPicPr>
          <p:cNvPr id="14" name="Picture 13" descr="A robot with a yellow circle and text&#10;&#10;Description automatically generated">
            <a:extLst>
              <a:ext uri="{FF2B5EF4-FFF2-40B4-BE49-F238E27FC236}">
                <a16:creationId xmlns:a16="http://schemas.microsoft.com/office/drawing/2014/main" id="{8B7C3928-4521-81E6-EC55-152DAB27A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064" y="5282849"/>
            <a:ext cx="1444081" cy="144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88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F84393-EC5C-5026-B68E-700BFD72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09F36FA-16A3-66A6-0D2F-1F57165FC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96" y="2814171"/>
            <a:ext cx="4766280" cy="122965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Author: Velizar Gerasimov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Position: Programmer Software Applications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01D3F0F7-7885-E72F-9BFC-982E55A87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155" y="2598273"/>
            <a:ext cx="3585882" cy="35858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4563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A31A-DC13-F728-E573-9B02C59D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history (part 2)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22FEE-96A1-61C6-5822-4CCC0E14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62" y="2545834"/>
            <a:ext cx="7593629" cy="406914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early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2000s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appears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(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Asynchronous JavaScript and XML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It is set of techniques that allow webpage to retrieve/send data 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asynchronously from/to the server without page reload.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2006 – 2010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appears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It is very fast and lightweight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library that helps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DOM manipulation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handling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calls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2009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American software engineer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Ryan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Dahl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released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allowing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be used for server-side programming.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 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integrates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V8 engine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which is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ope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n-source engine developed by Google and written in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C++.</a:t>
            </a:r>
          </a:p>
          <a:p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2010 – nowadays 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 many new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frameworks and libraries as: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Vue.js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 </a:t>
            </a:r>
            <a:endParaRPr lang="en-US" b="1" dirty="0">
              <a:solidFill>
                <a:srgbClr val="292B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ue shield with white arrows and green text&#10;&#10;Description automatically generated">
            <a:extLst>
              <a:ext uri="{FF2B5EF4-FFF2-40B4-BE49-F238E27FC236}">
                <a16:creationId xmlns:a16="http://schemas.microsoft.com/office/drawing/2014/main" id="{F4ED483F-2BD8-1B8B-893D-EC3C4F75F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967" y="4057311"/>
            <a:ext cx="1924878" cy="1828634"/>
          </a:xfrm>
          <a:prstGeom prst="rect">
            <a:avLst/>
          </a:prstGeom>
        </p:spPr>
      </p:pic>
      <p:pic>
        <p:nvPicPr>
          <p:cNvPr id="7" name="Picture 6" descr="A yellow and white logo&#10;&#10;Description automatically generated">
            <a:extLst>
              <a:ext uri="{FF2B5EF4-FFF2-40B4-BE49-F238E27FC236}">
                <a16:creationId xmlns:a16="http://schemas.microsoft.com/office/drawing/2014/main" id="{353B4465-ED3C-0D11-E2C0-51463F19B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176" y="3256872"/>
            <a:ext cx="2333366" cy="1311773"/>
          </a:xfrm>
          <a:prstGeom prst="rect">
            <a:avLst/>
          </a:prstGeom>
        </p:spPr>
      </p:pic>
      <p:pic>
        <p:nvPicPr>
          <p:cNvPr id="9" name="Picture 8" descr="A black and blue logo&#10;&#10;Description automatically generated">
            <a:extLst>
              <a:ext uri="{FF2B5EF4-FFF2-40B4-BE49-F238E27FC236}">
                <a16:creationId xmlns:a16="http://schemas.microsoft.com/office/drawing/2014/main" id="{E6C1BD61-C133-8B74-B3E4-591047FE4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84" y="2345999"/>
            <a:ext cx="1745983" cy="1745983"/>
          </a:xfrm>
          <a:prstGeom prst="rect">
            <a:avLst/>
          </a:prstGeom>
        </p:spPr>
      </p:pic>
      <p:pic>
        <p:nvPicPr>
          <p:cNvPr id="13" name="Picture 12" descr="A green and white logo&#10;&#10;Description automatically generated">
            <a:extLst>
              <a:ext uri="{FF2B5EF4-FFF2-40B4-BE49-F238E27FC236}">
                <a16:creationId xmlns:a16="http://schemas.microsoft.com/office/drawing/2014/main" id="{F3975411-A9DA-E9AE-E421-45AE73A1FF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822" y="5071151"/>
            <a:ext cx="2783336" cy="16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0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AE84908-8ADE-D7AB-2737-2B0C1AEE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072" y="903710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runtime environments</a:t>
            </a:r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6F0AEA35-F898-96C3-D219-E08505EB2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260" y="2629442"/>
            <a:ext cx="6602388" cy="3423460"/>
          </a:xfrm>
        </p:spPr>
      </p:pic>
    </p:spTree>
    <p:extLst>
      <p:ext uri="{BB962C8B-B14F-4D97-AF65-F5344CB8AC3E}">
        <p14:creationId xmlns:p14="http://schemas.microsoft.com/office/powerpoint/2010/main" val="113157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A532-E873-D897-B886-45959BEC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DOM (Document Object Model)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96AD-7B46-3CDA-CC37-E6B622DE2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22" y="2936532"/>
            <a:ext cx="6227805" cy="27228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Document Object Model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tree of nodes/elements created by the browser.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elements have an object representation.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a web page is loaded, the browser creates a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ocument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bject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odel of the page.</a:t>
            </a: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used to read/write/manipulate the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diagram of a document&#10;&#10;Description automatically generated">
            <a:extLst>
              <a:ext uri="{FF2B5EF4-FFF2-40B4-BE49-F238E27FC236}">
                <a16:creationId xmlns:a16="http://schemas.microsoft.com/office/drawing/2014/main" id="{DB93457C-F8FE-593E-EACB-E91306267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62" y="2603500"/>
            <a:ext cx="4974855" cy="27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3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3E02-85D9-CCCC-BF2B-A64554C8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327" y="858338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HTML, CSS and JavaScript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E9A-E9B6-63C6-F14B-4EF3D7242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06" y="3429000"/>
            <a:ext cx="5859161" cy="1688414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structure of web page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visual style of web page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interactivity of  web page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computer screen with colorful logos&#10;&#10;Description automatically generated">
            <a:extLst>
              <a:ext uri="{FF2B5EF4-FFF2-40B4-BE49-F238E27FC236}">
                <a16:creationId xmlns:a16="http://schemas.microsoft.com/office/drawing/2014/main" id="{C582D1AA-5F19-F978-1C1A-D1EE7FBE9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328" y="2603500"/>
            <a:ext cx="3867665" cy="38676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4131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7D59-F39A-A57C-0B30-A692BE3BD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00" y="899527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60FEE-EC97-3DE5-CD0D-63EB71D5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44344"/>
            <a:ext cx="5935719" cy="1334532"/>
          </a:xfrm>
        </p:spPr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fast, small, and feature-rich 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library. It makes things like HTML document traversal and manipulation, event handling, animation, and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 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much simpler.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9B74973-D3C0-B468-BC5D-23BC5A8B7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95" y="3174541"/>
            <a:ext cx="5338125" cy="33363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 descr="A table with text on it&#10;&#10;Description automatically generated">
            <a:extLst>
              <a:ext uri="{FF2B5EF4-FFF2-40B4-BE49-F238E27FC236}">
                <a16:creationId xmlns:a16="http://schemas.microsoft.com/office/drawing/2014/main" id="{CB1E7920-EB41-66EF-0F16-9E715279C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35" y="4063424"/>
            <a:ext cx="5648372" cy="24474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434EDA-7C7A-862E-01E5-25F9A433AEB1}"/>
              </a:ext>
            </a:extLst>
          </p:cNvPr>
          <p:cNvSpPr txBox="1"/>
          <p:nvPr/>
        </p:nvSpPr>
        <p:spPr>
          <a:xfrm>
            <a:off x="7470746" y="2665279"/>
            <a:ext cx="2965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comparison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202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4819-0E1A-0B30-E760-5D20DAAE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website vs Dynamic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website (MPA)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F6365472-EB8B-9CD3-8C00-90EB575539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4" y="2603500"/>
            <a:ext cx="4696691" cy="3625643"/>
          </a:xfrm>
        </p:spPr>
      </p:pic>
      <p:pic>
        <p:nvPicPr>
          <p:cNvPr id="8" name="Content Placeholder 7" descr="A diagram of a server&#10;&#10;Description automatically generated">
            <a:extLst>
              <a:ext uri="{FF2B5EF4-FFF2-40B4-BE49-F238E27FC236}">
                <a16:creationId xmlns:a16="http://schemas.microsoft.com/office/drawing/2014/main" id="{D6D50733-857E-A8CC-20A3-976760E493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868" y="3216949"/>
            <a:ext cx="4172990" cy="301219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8209B3-5DD6-FE01-39A9-518249323DC9}"/>
              </a:ext>
            </a:extLst>
          </p:cNvPr>
          <p:cNvSpPr txBox="1"/>
          <p:nvPr/>
        </p:nvSpPr>
        <p:spPr>
          <a:xfrm>
            <a:off x="2410690" y="6301047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Website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7D9A8-8058-B6EE-7076-805784362C34}"/>
              </a:ext>
            </a:extLst>
          </p:cNvPr>
          <p:cNvSpPr txBox="1"/>
          <p:nvPr/>
        </p:nvSpPr>
        <p:spPr>
          <a:xfrm>
            <a:off x="7924799" y="6301047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Dynamic Website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01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DE61-2F43-D57C-0A9C-EAD211CF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1" y="973668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EDBC-5A27-C528-D4F9-F431F6B69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36" y="2768255"/>
            <a:ext cx="5302293" cy="40197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AJAX is a developer's dream, because you can:</a:t>
            </a:r>
          </a:p>
          <a:p>
            <a:r>
              <a:rPr lang="en-US" b="1" i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Terminology: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a combination of programming techniques for requesting 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receiving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data from server in async way.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 a web page without reloading the page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 data from a server - after the page has loaded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 data to a server - in the background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  <p:pic>
        <p:nvPicPr>
          <p:cNvPr id="7" name="Picture 6" descr="A blue text with arrows&#10;&#10;Description automatically generated">
            <a:extLst>
              <a:ext uri="{FF2B5EF4-FFF2-40B4-BE49-F238E27FC236}">
                <a16:creationId xmlns:a16="http://schemas.microsoft.com/office/drawing/2014/main" id="{ACE7DFA7-DC47-30B3-79F8-B9134B0FE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26" y="3191946"/>
            <a:ext cx="4891615" cy="31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92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277</TotalTime>
  <Words>928</Words>
  <Application>Microsoft Office PowerPoint</Application>
  <PresentationFormat>Широк екран</PresentationFormat>
  <Paragraphs>104</Paragraphs>
  <Slides>21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 Boardroom</vt:lpstr>
      <vt:lpstr>JavaScript</vt:lpstr>
      <vt:lpstr>JavaScript history (part 1) </vt:lpstr>
      <vt:lpstr>JavaScript history (part 2)</vt:lpstr>
      <vt:lpstr>JavaScript runtime environments</vt:lpstr>
      <vt:lpstr>What is DOM (Document Object Model)</vt:lpstr>
      <vt:lpstr>HTML, CSS and JavaScript</vt:lpstr>
      <vt:lpstr>jQuery</vt:lpstr>
      <vt:lpstr>Static website vs Dynamic website (MPA)</vt:lpstr>
      <vt:lpstr>AJAX</vt:lpstr>
      <vt:lpstr>Single Page Application (SPA)</vt:lpstr>
      <vt:lpstr>Powered by Web APIs</vt:lpstr>
      <vt:lpstr>The most used JS Web frameworks today</vt:lpstr>
      <vt:lpstr>React Native</vt:lpstr>
      <vt:lpstr>React Native as a massive choice</vt:lpstr>
      <vt:lpstr>React components</vt:lpstr>
      <vt:lpstr>NodeJS</vt:lpstr>
      <vt:lpstr>What kind of software I am using for React Native development?</vt:lpstr>
      <vt:lpstr>Backend vs Frontend vs Full-Stack developer</vt:lpstr>
      <vt:lpstr>JavaScript in Machine Learning</vt:lpstr>
      <vt:lpstr>JavaScript in robotics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Gerasimov, Velizar</dc:creator>
  <cp:lastModifiedBy>Velizar Gerasimov</cp:lastModifiedBy>
  <cp:revision>352</cp:revision>
  <dcterms:created xsi:type="dcterms:W3CDTF">2024-03-25T15:52:32Z</dcterms:created>
  <dcterms:modified xsi:type="dcterms:W3CDTF">2024-04-14T12:07:56Z</dcterms:modified>
</cp:coreProperties>
</file>