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9" r:id="rId9"/>
    <p:sldId id="271" r:id="rId10"/>
    <p:sldId id="272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380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83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40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9397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746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663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78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19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90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29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95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61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63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052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583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691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79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E82A70-5764-42AD-AA4E-C5FC14A955B5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547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CECCFB-989C-4699-BBF6-E9B0FF9C2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93" y="1953158"/>
            <a:ext cx="8825658" cy="2251296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b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sz="6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4DD5671-C85C-40A0-A7DF-FF969A71A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Unified Architecture and Industry 4.0</a:t>
            </a:r>
            <a:endParaRPr lang="bg-BG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B9108C-3255-495A-834E-A5961A18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06" y="2111605"/>
            <a:ext cx="2793158" cy="5011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protocols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7E969031-7D9F-47A6-AC15-8BE3C55AE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60" y="2689103"/>
            <a:ext cx="6211326" cy="2033725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C343627-FD1D-47C3-8CD9-6BD1A7014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815" y="2931737"/>
            <a:ext cx="2964560" cy="1857079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Binary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with UA Binary encoded attachment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HTTPS/SOAP with XML encoded messages</a:t>
            </a:r>
          </a:p>
          <a:p>
            <a:pPr marL="342900" indent="-3429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213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848D0A-8A46-40AB-B8BA-C07470FD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58" y="1706252"/>
            <a:ext cx="3313350" cy="5255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D2CF188C-188C-48D8-8CE8-98FBE3446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1389276"/>
            <a:ext cx="2493540" cy="1159496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E1F8B46-7D21-49A1-B6F1-F42E323F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948" y="2441542"/>
            <a:ext cx="3171260" cy="3583337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model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access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Alarms and Events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bg-BG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39AB4D9C-7A19-4630-BA58-0A1479AEAAFB}"/>
              </a:ext>
            </a:extLst>
          </p:cNvPr>
          <p:cNvSpPr txBox="1"/>
          <p:nvPr/>
        </p:nvSpPr>
        <p:spPr>
          <a:xfrm>
            <a:off x="5788058" y="2678130"/>
            <a:ext cx="6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"ns=2;s=/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FloorOne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/Machines/Pump"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06AB24CF-2966-4F17-B32E-21E0EE08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59" y="3457009"/>
            <a:ext cx="2774480" cy="25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BDA70E-9B87-4696-B2F6-76C1B41E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B24B4E3-1B21-4C58-8F4D-F1853323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019" y="2513533"/>
            <a:ext cx="4097790" cy="798839"/>
          </a:xfrm>
        </p:spPr>
        <p:txBody>
          <a:bodyPr/>
          <a:lstStyle/>
          <a:p>
            <a:r>
              <a:rPr lang="en-US" dirty="0"/>
              <a:t>Pub/Sub model (notifications)</a:t>
            </a:r>
            <a:endParaRPr lang="bg-BG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EC8F997-478A-4F38-B1F3-0C9CFACE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2451" y="2589464"/>
            <a:ext cx="4825159" cy="576262"/>
          </a:xfrm>
        </p:spPr>
        <p:txBody>
          <a:bodyPr/>
          <a:lstStyle/>
          <a:p>
            <a:r>
              <a:rPr lang="en-US" dirty="0"/>
              <a:t>Client/Server model (session)</a:t>
            </a:r>
            <a:endParaRPr lang="bg-BG" dirty="0"/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A0480346-C03A-41BC-9303-41B59388AD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3623648"/>
            <a:ext cx="935914" cy="816204"/>
          </a:xfrm>
        </p:spPr>
      </p:pic>
      <p:pic>
        <p:nvPicPr>
          <p:cNvPr id="11" name="Контейнер за съдържание 9">
            <a:extLst>
              <a:ext uri="{FF2B5EF4-FFF2-40B4-BE49-F238E27FC236}">
                <a16:creationId xmlns:a16="http://schemas.microsoft.com/office/drawing/2014/main" id="{2240FE23-443C-4F0A-8B71-5B17D34024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5365301"/>
            <a:ext cx="935914" cy="816204"/>
          </a:xfrm>
          <a:prstGeom prst="rect">
            <a:avLst/>
          </a:prstGeom>
        </p:spPr>
      </p:pic>
      <p:pic>
        <p:nvPicPr>
          <p:cNvPr id="12" name="Контейнер за съдържание 9">
            <a:extLst>
              <a:ext uri="{FF2B5EF4-FFF2-40B4-BE49-F238E27FC236}">
                <a16:creationId xmlns:a16="http://schemas.microsoft.com/office/drawing/2014/main" id="{E08D0E3A-65B2-4487-814C-5338945C470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3678239"/>
            <a:ext cx="935914" cy="816204"/>
          </a:xfrm>
          <a:prstGeom prst="rect">
            <a:avLst/>
          </a:prstGeom>
        </p:spPr>
      </p:pic>
      <p:pic>
        <p:nvPicPr>
          <p:cNvPr id="13" name="Контейнер за съдържание 9">
            <a:extLst>
              <a:ext uri="{FF2B5EF4-FFF2-40B4-BE49-F238E27FC236}">
                <a16:creationId xmlns:a16="http://schemas.microsoft.com/office/drawing/2014/main" id="{2A415F35-308D-45C0-A048-091F832C5A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5365301"/>
            <a:ext cx="935914" cy="816204"/>
          </a:xfrm>
          <a:prstGeom prst="rect">
            <a:avLst/>
          </a:prstGeom>
        </p:spPr>
      </p:pic>
      <p:pic>
        <p:nvPicPr>
          <p:cNvPr id="15" name="Контейнер за съдържание 9">
            <a:extLst>
              <a:ext uri="{FF2B5EF4-FFF2-40B4-BE49-F238E27FC236}">
                <a16:creationId xmlns:a16="http://schemas.microsoft.com/office/drawing/2014/main" id="{6465A873-A63D-4D1B-BAAA-6CECFD0BC52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19" y="4439852"/>
            <a:ext cx="935914" cy="816204"/>
          </a:xfrm>
          <a:prstGeom prst="rect">
            <a:avLst/>
          </a:prstGeom>
        </p:spPr>
      </p:pic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C6E4FE2-AE8D-4FFE-A039-428BF2016029}"/>
              </a:ext>
            </a:extLst>
          </p:cNvPr>
          <p:cNvCxnSpPr>
            <a:cxnSpLocks/>
          </p:cNvCxnSpPr>
          <p:nvPr/>
        </p:nvCxnSpPr>
        <p:spPr>
          <a:xfrm flipV="1">
            <a:off x="7258941" y="4796559"/>
            <a:ext cx="2657426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17D8456E-B145-4919-BD5A-BCD6B2D2647F}"/>
              </a:ext>
            </a:extLst>
          </p:cNvPr>
          <p:cNvCxnSpPr/>
          <p:nvPr/>
        </p:nvCxnSpPr>
        <p:spPr>
          <a:xfrm flipV="1">
            <a:off x="2997724" y="4182835"/>
            <a:ext cx="448175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B07A168D-7486-464D-8026-A1C0FFF6444B}"/>
              </a:ext>
            </a:extLst>
          </p:cNvPr>
          <p:cNvCxnSpPr/>
          <p:nvPr/>
        </p:nvCxnSpPr>
        <p:spPr>
          <a:xfrm flipH="1" flipV="1">
            <a:off x="1732773" y="4182835"/>
            <a:ext cx="473897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6D2374B3-8DD4-4288-AB5B-2C90738CE168}"/>
              </a:ext>
            </a:extLst>
          </p:cNvPr>
          <p:cNvCxnSpPr/>
          <p:nvPr/>
        </p:nvCxnSpPr>
        <p:spPr>
          <a:xfrm>
            <a:off x="3056668" y="5310315"/>
            <a:ext cx="389231" cy="26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>
            <a:extLst>
              <a:ext uri="{FF2B5EF4-FFF2-40B4-BE49-F238E27FC236}">
                <a16:creationId xmlns:a16="http://schemas.microsoft.com/office/drawing/2014/main" id="{8598BB49-63BD-49E4-8034-F31306A7B6DD}"/>
              </a:ext>
            </a:extLst>
          </p:cNvPr>
          <p:cNvCxnSpPr/>
          <p:nvPr/>
        </p:nvCxnSpPr>
        <p:spPr>
          <a:xfrm flipH="1">
            <a:off x="1722802" y="5256056"/>
            <a:ext cx="472253" cy="32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41741B2D-73D4-4DF0-8C7A-52EC242E390E}"/>
              </a:ext>
            </a:extLst>
          </p:cNvPr>
          <p:cNvSpPr txBox="1"/>
          <p:nvPr/>
        </p:nvSpPr>
        <p:spPr>
          <a:xfrm>
            <a:off x="8003357" y="4386844"/>
            <a:ext cx="11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  <a:endParaRPr lang="bg-BG" dirty="0"/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0F863635-A51B-41DA-8731-7C47B2E0423D}"/>
              </a:ext>
            </a:extLst>
          </p:cNvPr>
          <p:cNvSpPr txBox="1"/>
          <p:nvPr/>
        </p:nvSpPr>
        <p:spPr>
          <a:xfrm>
            <a:off x="6347696" y="410939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429B3F93-D47D-4C99-984F-41D5D98893F0}"/>
              </a:ext>
            </a:extLst>
          </p:cNvPr>
          <p:cNvSpPr txBox="1"/>
          <p:nvPr/>
        </p:nvSpPr>
        <p:spPr>
          <a:xfrm>
            <a:off x="10105930" y="3924725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EB12CCFA-4AE6-4F1C-9EC2-633550A20D1F}"/>
              </a:ext>
            </a:extLst>
          </p:cNvPr>
          <p:cNvSpPr txBox="1"/>
          <p:nvPr/>
        </p:nvSpPr>
        <p:spPr>
          <a:xfrm>
            <a:off x="2205806" y="4240430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2419B365-D004-4DF4-889F-62FA790A727A}"/>
              </a:ext>
            </a:extLst>
          </p:cNvPr>
          <p:cNvSpPr txBox="1"/>
          <p:nvPr/>
        </p:nvSpPr>
        <p:spPr>
          <a:xfrm>
            <a:off x="3410701" y="327999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0AD50565-C278-4C6E-B2FB-F014B0F6E1F1}"/>
              </a:ext>
            </a:extLst>
          </p:cNvPr>
          <p:cNvSpPr txBox="1"/>
          <p:nvPr/>
        </p:nvSpPr>
        <p:spPr>
          <a:xfrm>
            <a:off x="3570079" y="5092742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7167A7A3-4E83-4DF5-A1A9-2CD965B0A9FF}"/>
              </a:ext>
            </a:extLst>
          </p:cNvPr>
          <p:cNvSpPr txBox="1"/>
          <p:nvPr/>
        </p:nvSpPr>
        <p:spPr>
          <a:xfrm>
            <a:off x="955041" y="505846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B8098005-FFA9-41C4-BC2D-A8CF6587BB49}"/>
              </a:ext>
            </a:extLst>
          </p:cNvPr>
          <p:cNvSpPr txBox="1"/>
          <p:nvPr/>
        </p:nvSpPr>
        <p:spPr>
          <a:xfrm>
            <a:off x="1028018" y="3334256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97" y="4609241"/>
            <a:ext cx="801737" cy="7771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58" y="4386844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8E61DC-BB7C-4EF3-A7A0-9FF6586A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 simple workflow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18DCA459-9F0E-4374-9446-3C04C8029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48" y="2443514"/>
            <a:ext cx="6042985" cy="4161582"/>
          </a:xfrm>
        </p:spPr>
      </p:pic>
    </p:spTree>
    <p:extLst>
      <p:ext uri="{BB962C8B-B14F-4D97-AF65-F5344CB8AC3E}">
        <p14:creationId xmlns:p14="http://schemas.microsoft.com/office/powerpoint/2010/main" val="400643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40555F-042B-434E-A8B1-C2C466B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Traeger SDK (demo)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EDF7F41-2FD1-46EA-826F-06F7A5D1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70" y="2603500"/>
            <a:ext cx="8201197" cy="3635850"/>
          </a:xfrm>
        </p:spPr>
      </p:pic>
    </p:spTree>
    <p:extLst>
      <p:ext uri="{BB962C8B-B14F-4D97-AF65-F5344CB8AC3E}">
        <p14:creationId xmlns:p14="http://schemas.microsoft.com/office/powerpoint/2010/main" val="224641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372251-0B63-4D74-AD65-088E323F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 (demo)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BC3F3E5-8F10-42F6-AFCE-F7252087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7" y="2925756"/>
            <a:ext cx="630700" cy="616366"/>
          </a:xfrm>
        </p:spPr>
      </p:pic>
      <p:pic>
        <p:nvPicPr>
          <p:cNvPr id="6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50" y="5004719"/>
            <a:ext cx="935914" cy="816204"/>
          </a:xfrm>
          <a:prstGeom prst="rect">
            <a:avLst/>
          </a:prstGeom>
        </p:spPr>
      </p:pic>
      <p:cxnSp>
        <p:nvCxnSpPr>
          <p:cNvPr id="9" name="Съединител &quot;права стрелка&quot; 8">
            <a:extLst>
              <a:ext uri="{FF2B5EF4-FFF2-40B4-BE49-F238E27FC236}">
                <a16:creationId xmlns:a16="http://schemas.microsoft.com/office/drawing/2014/main" id="{F72D122B-DB02-40A7-A99D-DC0B5B7E9372}"/>
              </a:ext>
            </a:extLst>
          </p:cNvPr>
          <p:cNvCxnSpPr>
            <a:cxnSpLocks/>
          </p:cNvCxnSpPr>
          <p:nvPr/>
        </p:nvCxnSpPr>
        <p:spPr>
          <a:xfrm>
            <a:off x="1999364" y="3384223"/>
            <a:ext cx="2252816" cy="53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 flipV="1">
            <a:off x="1999365" y="3157980"/>
            <a:ext cx="2393526" cy="6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CD842C9D-0CCD-41B9-88C5-132CB7BCAE2C}"/>
              </a:ext>
            </a:extLst>
          </p:cNvPr>
          <p:cNvCxnSpPr>
            <a:cxnSpLocks/>
          </p:cNvCxnSpPr>
          <p:nvPr/>
        </p:nvCxnSpPr>
        <p:spPr>
          <a:xfrm flipV="1">
            <a:off x="1999364" y="4432236"/>
            <a:ext cx="2393527" cy="83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B92AB38-1154-4562-AB7E-E53619091A8E}"/>
              </a:ext>
            </a:extLst>
          </p:cNvPr>
          <p:cNvCxnSpPr>
            <a:cxnSpLocks/>
          </p:cNvCxnSpPr>
          <p:nvPr/>
        </p:nvCxnSpPr>
        <p:spPr>
          <a:xfrm flipH="1">
            <a:off x="2092750" y="4573381"/>
            <a:ext cx="2479250" cy="91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154954" y="255758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70D133E6-43F3-46B2-BC21-F6D102886B12}"/>
              </a:ext>
            </a:extLst>
          </p:cNvPr>
          <p:cNvSpPr txBox="1"/>
          <p:nvPr/>
        </p:nvSpPr>
        <p:spPr>
          <a:xfrm>
            <a:off x="1131784" y="4650138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A2D17806-8CCC-430B-B263-5E816DD39818}"/>
              </a:ext>
            </a:extLst>
          </p:cNvPr>
          <p:cNvSpPr txBox="1"/>
          <p:nvPr/>
        </p:nvSpPr>
        <p:spPr>
          <a:xfrm>
            <a:off x="4508085" y="3340447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65B57508-AE1B-4973-8964-6F658CB4AC6B}"/>
              </a:ext>
            </a:extLst>
          </p:cNvPr>
          <p:cNvSpPr txBox="1"/>
          <p:nvPr/>
        </p:nvSpPr>
        <p:spPr>
          <a:xfrm>
            <a:off x="2894836" y="3097043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559DEAF-F92B-4DA1-A5B4-80F41DB628C2}"/>
              </a:ext>
            </a:extLst>
          </p:cNvPr>
          <p:cNvSpPr txBox="1"/>
          <p:nvPr/>
        </p:nvSpPr>
        <p:spPr>
          <a:xfrm>
            <a:off x="2728866" y="3710241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B6F1272A-DC5C-4CFE-93D4-73E15953490E}"/>
              </a:ext>
            </a:extLst>
          </p:cNvPr>
          <p:cNvSpPr txBox="1"/>
          <p:nvPr/>
        </p:nvSpPr>
        <p:spPr>
          <a:xfrm>
            <a:off x="2857924" y="4432877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8B96AF03-9266-4C28-9971-4DA023D24EB7}"/>
              </a:ext>
            </a:extLst>
          </p:cNvPr>
          <p:cNvSpPr txBox="1"/>
          <p:nvPr/>
        </p:nvSpPr>
        <p:spPr>
          <a:xfrm>
            <a:off x="3158671" y="5043489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80B2CB3A-E0E2-4B69-9F51-4ECAB3738702}"/>
              </a:ext>
            </a:extLst>
          </p:cNvPr>
          <p:cNvSpPr txBox="1"/>
          <p:nvPr/>
        </p:nvSpPr>
        <p:spPr>
          <a:xfrm>
            <a:off x="853997" y="5839063"/>
            <a:ext cx="135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subscriber</a:t>
            </a:r>
            <a:endParaRPr lang="bg-BG" sz="1600" dirty="0"/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2BE4CF0F-241C-417A-9269-3CCE903DA820}"/>
              </a:ext>
            </a:extLst>
          </p:cNvPr>
          <p:cNvSpPr txBox="1"/>
          <p:nvPr/>
        </p:nvSpPr>
        <p:spPr>
          <a:xfrm>
            <a:off x="4475848" y="4561490"/>
            <a:ext cx="1176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publisher</a:t>
            </a:r>
          </a:p>
          <a:p>
            <a:endParaRPr lang="bg-BG" dirty="0"/>
          </a:p>
        </p:txBody>
      </p:sp>
      <p:pic>
        <p:nvPicPr>
          <p:cNvPr id="28" name="Картина 2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95D7FD9-8092-4C1D-A85D-184D0191D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2225429"/>
            <a:ext cx="4180261" cy="2164511"/>
          </a:xfrm>
          <a:prstGeom prst="rect">
            <a:avLst/>
          </a:prstGeom>
        </p:spPr>
      </p:pic>
      <p:pic>
        <p:nvPicPr>
          <p:cNvPr id="34" name="Картина 33">
            <a:extLst>
              <a:ext uri="{FF2B5EF4-FFF2-40B4-BE49-F238E27FC236}">
                <a16:creationId xmlns:a16="http://schemas.microsoft.com/office/drawing/2014/main" id="{D4EE9536-2D25-42CF-8E90-9C3E6D041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4432236"/>
            <a:ext cx="4180262" cy="21838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99" y="3725687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8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312324-62E5-4F74-BADC-A6E6208D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96703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Контейнер за съдържание 24">
            <a:extLst>
              <a:ext uri="{FF2B5EF4-FFF2-40B4-BE49-F238E27FC236}">
                <a16:creationId xmlns:a16="http://schemas.microsoft.com/office/drawing/2014/main" id="{D593F352-3381-497A-918A-13E4DA23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88" y="2337610"/>
            <a:ext cx="6112887" cy="2701251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590427F-5578-45C5-846B-BA827311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582944"/>
            <a:ext cx="3162522" cy="344193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already have an initial  connection between CS WIN and the cloud KOMAX system.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this purpose were developed CS WIN COM object which serves as a OPC UA client and OPC UA server which is a Windows service app that running on the same 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6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 (demo)</a:t>
            </a:r>
          </a:p>
        </p:txBody>
      </p:sp>
      <p:pic>
        <p:nvPicPr>
          <p:cNvPr id="4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" y="4243705"/>
            <a:ext cx="936576" cy="81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13" y="4054358"/>
            <a:ext cx="1564248" cy="1018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22" y="4257786"/>
            <a:ext cx="801737" cy="777122"/>
          </a:xfrm>
          <a:prstGeom prst="rect">
            <a:avLst/>
          </a:prstGeom>
        </p:spPr>
      </p:pic>
      <p:sp>
        <p:nvSpPr>
          <p:cNvPr id="9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897746" y="3734566"/>
            <a:ext cx="148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 server (Win service)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1542569" y="4640006"/>
            <a:ext cx="2347792" cy="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32925" y="3448319"/>
            <a:ext cx="1410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 WIN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(OPC UA client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COM object)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Контейнер за съдържание 7">
            <a:extLst>
              <a:ext uri="{FF2B5EF4-FFF2-40B4-BE49-F238E27FC236}">
                <a16:creationId xmlns:a16="http://schemas.microsoft.com/office/drawing/2014/main" id="{E0C74E10-020B-46E3-AFAC-3A0647E97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39" y="3888839"/>
            <a:ext cx="1264951" cy="1264951"/>
          </a:xfrm>
          <a:prstGeom prst="rect">
            <a:avLst/>
          </a:prstGeom>
        </p:spPr>
      </p:pic>
      <p:sp>
        <p:nvSpPr>
          <p:cNvPr id="22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6443893" y="3580677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KOMAX Gateway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9317959" y="3663763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Cloud dashboard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7739955" y="4557240"/>
            <a:ext cx="1535415" cy="1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934865" y="4233635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>
            <a:off x="5018090" y="4605437"/>
            <a:ext cx="1535416" cy="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54951" y="4213538"/>
            <a:ext cx="10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2115766" y="4706978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81097" y="4692989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FD8C27-7A43-41A6-8C4F-41D1F122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734531"/>
            <a:ext cx="8825660" cy="1318005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bg-BG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B0C83CC-0F6B-4F6F-B53F-E16FF3848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Velizar Gerasimov</a:t>
            </a:r>
            <a:endParaRPr lang="bg-BG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9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FF197A-5498-4B43-BCB1-BB4BE094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27D367-C949-4B3C-8E61-A8B09678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25147"/>
            <a:ext cx="8825659" cy="349465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OPC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of OPC UA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OEE (Overall Equipment Effectiveness)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manufacture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protocols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Traeger library C#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 demo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 demo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C4BAF2-78F1-4F82-BBDF-801446E25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93" y="2525147"/>
            <a:ext cx="4718850" cy="34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FC4DBE-CB8A-4DA9-A0E6-70C404E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25" y="1630836"/>
            <a:ext cx="3266216" cy="1084084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B970492-C3A4-4365-9381-E9C7747B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425" y="3010294"/>
            <a:ext cx="3426473" cy="2895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data exchange standard for industrial communication (machine-to-machine or PC-to-machine communication).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F7C9FC8F-FC73-4A95-BD50-38F79B12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36" y="2981659"/>
            <a:ext cx="5534754" cy="2895599"/>
          </a:xfr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BD6A7086-23D2-4B0F-9E04-7D004D9BB514}"/>
              </a:ext>
            </a:extLst>
          </p:cNvPr>
          <p:cNvSpPr txBox="1"/>
          <p:nvPr/>
        </p:nvSpPr>
        <p:spPr>
          <a:xfrm>
            <a:off x="5357879" y="1904441"/>
            <a:ext cx="6151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Open Platform Communications Unified Architecture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7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1CD4EB-DDBA-4283-9FFD-26992FCC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15" y="1283617"/>
            <a:ext cx="2793158" cy="8028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OPC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0D26FF5-0FB6-41B8-8A54-F7FFC23DD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26" y="2086465"/>
            <a:ext cx="1714091" cy="1479359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856200A-5DB2-4888-B99F-B7747F4A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270" y="2514601"/>
            <a:ext cx="3379339" cy="3505199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successor of older OPC that was created in 1996 by OPC Foundation.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communication is based on COM and DCOM which are Microsoft technologies.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only on Windows machines and has not so rich features like OPC UA.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B62E74B5-87C7-40CE-9011-13621B66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43" y="3976060"/>
            <a:ext cx="5213206" cy="224583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2877975-9A31-44FA-9057-C366945976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92" y="1239080"/>
            <a:ext cx="2890698" cy="25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456222-9F2B-46BF-A803-128A0C05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65" y="1129252"/>
            <a:ext cx="3105960" cy="6370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of OPC UA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5BC727E-0004-445B-8E9C-D8AB40888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2436638"/>
            <a:ext cx="839422" cy="74079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E3D8858-A7A1-4DA6-9C8B-1D0FC723F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157" y="2073896"/>
            <a:ext cx="3761295" cy="395098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first release is in 2008.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many more features than the old OPC.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platform independent and not only for Windows.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built in security and is Internet friendly oriented (No Firewall problems).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designed for work in Internet and specially for Industry 4.0.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relies on TCP/IP protocol stack and uses Https and OPC binary protocol.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0522783-3C1D-4E52-B297-C3DC07DA86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77" y="3456684"/>
            <a:ext cx="598807" cy="714078"/>
          </a:xfrm>
          <a:prstGeom prst="rect">
            <a:avLst/>
          </a:prstGeom>
        </p:spPr>
      </p:pic>
      <p:pic>
        <p:nvPicPr>
          <p:cNvPr id="10" name="Картина 9" descr="Картина, която съдържа квадрат&#10;&#10;Описанието е генерирано автоматично">
            <a:extLst>
              <a:ext uri="{FF2B5EF4-FFF2-40B4-BE49-F238E27FC236}">
                <a16:creationId xmlns:a16="http://schemas.microsoft.com/office/drawing/2014/main" id="{E397414A-60D2-45BD-B6C1-21807CDC229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70" y="2301714"/>
            <a:ext cx="1257220" cy="98377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AF3D4BD-C024-4818-8344-79507163D08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23" y="1129252"/>
            <a:ext cx="739161" cy="867282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EFFED2D9-2C17-49FA-9E56-DD2882BAA7E4}"/>
              </a:ext>
            </a:extLst>
          </p:cNvPr>
          <p:cNvSpPr txBox="1"/>
          <p:nvPr/>
        </p:nvSpPr>
        <p:spPr>
          <a:xfrm>
            <a:off x="7393705" y="2516263"/>
            <a:ext cx="103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0052AA00-C758-4B4D-ABD4-F8481EDF524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910606" y="2087166"/>
            <a:ext cx="0" cy="42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04E9CD48-8488-4C57-96D8-BB4004EB713A}"/>
              </a:ext>
            </a:extLst>
          </p:cNvPr>
          <p:cNvCxnSpPr>
            <a:stCxn id="14" idx="3"/>
          </p:cNvCxnSpPr>
          <p:nvPr/>
        </p:nvCxnSpPr>
        <p:spPr>
          <a:xfrm>
            <a:off x="8427506" y="2685540"/>
            <a:ext cx="40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ъединител &quot;права стрелка&quot; 24">
            <a:extLst>
              <a:ext uri="{FF2B5EF4-FFF2-40B4-BE49-F238E27FC236}">
                <a16:creationId xmlns:a16="http://schemas.microsoft.com/office/drawing/2014/main" id="{947E76EF-9C65-440A-A769-72E754AED4DC}"/>
              </a:ext>
            </a:extLst>
          </p:cNvPr>
          <p:cNvCxnSpPr>
            <a:stCxn id="14" idx="2"/>
          </p:cNvCxnSpPr>
          <p:nvPr/>
        </p:nvCxnSpPr>
        <p:spPr>
          <a:xfrm flipH="1">
            <a:off x="7910604" y="2854817"/>
            <a:ext cx="2" cy="44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04AF8A40-4130-4705-8033-CB4476BBE158}"/>
              </a:ext>
            </a:extLst>
          </p:cNvPr>
          <p:cNvCxnSpPr>
            <a:stCxn id="14" idx="1"/>
          </p:cNvCxnSpPr>
          <p:nvPr/>
        </p:nvCxnSpPr>
        <p:spPr>
          <a:xfrm flipH="1">
            <a:off x="6935422" y="2685540"/>
            <a:ext cx="45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B3B9B137-542B-4034-B2AF-64277066C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82" y="4772628"/>
            <a:ext cx="4064990" cy="1695477"/>
          </a:xfrm>
          <a:prstGeom prst="rect">
            <a:avLst/>
          </a:prstGeom>
        </p:spPr>
      </p:pic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3B7E5A14-9B7A-4D19-9F3B-B408C11C8461}"/>
              </a:ext>
            </a:extLst>
          </p:cNvPr>
          <p:cNvSpPr txBox="1"/>
          <p:nvPr/>
        </p:nvSpPr>
        <p:spPr>
          <a:xfrm>
            <a:off x="6653306" y="746232"/>
            <a:ext cx="237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Independence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F93DCED0-CA7B-404C-AFB4-A059AE5B7ABF}"/>
              </a:ext>
            </a:extLst>
          </p:cNvPr>
          <p:cNvSpPr txBox="1"/>
          <p:nvPr/>
        </p:nvSpPr>
        <p:spPr>
          <a:xfrm>
            <a:off x="9492796" y="4410734"/>
            <a:ext cx="166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friend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3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6A81CC7-6439-4F1A-B5C8-389C691F8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23" y="1851730"/>
            <a:ext cx="1351224" cy="1351224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F9FAF67-8227-4B89-802D-BF6ADABB8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79" y="3061252"/>
            <a:ext cx="1046252" cy="1046252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AAF5C766-E047-4D18-8619-D7A76481153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44" y="4999730"/>
            <a:ext cx="1525571" cy="1525571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EBCC581-96E5-4E54-B9F8-47A54E2A352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46" y="3061252"/>
            <a:ext cx="1351224" cy="1351224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7B90B0E-7037-4386-9CD8-7E90B830592A}"/>
              </a:ext>
            </a:extLst>
          </p:cNvPr>
          <p:cNvSpPr txBox="1"/>
          <p:nvPr/>
        </p:nvSpPr>
        <p:spPr>
          <a:xfrm>
            <a:off x="2901224" y="725867"/>
            <a:ext cx="580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  <a:endParaRPr lang="bg-BG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Картина 15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2B87F671-BDCC-4A8D-81AE-1F42069C5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86" y="4791007"/>
            <a:ext cx="1525572" cy="1525572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3B4A2F7-65B4-40F3-9121-B817FEAFC408}"/>
              </a:ext>
            </a:extLst>
          </p:cNvPr>
          <p:cNvSpPr txBox="1"/>
          <p:nvPr/>
        </p:nvSpPr>
        <p:spPr>
          <a:xfrm>
            <a:off x="5465029" y="4031497"/>
            <a:ext cx="135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OPC UA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029B8EE1-B8C0-4D88-B0CC-DFA07FAF5770}"/>
              </a:ext>
            </a:extLst>
          </p:cNvPr>
          <p:cNvCxnSpPr>
            <a:cxnSpLocks/>
          </p:cNvCxnSpPr>
          <p:nvPr/>
        </p:nvCxnSpPr>
        <p:spPr>
          <a:xfrm flipV="1">
            <a:off x="6478447" y="3846136"/>
            <a:ext cx="1468349" cy="26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ъединител &quot;права стрелка&quot; 36">
            <a:extLst>
              <a:ext uri="{FF2B5EF4-FFF2-40B4-BE49-F238E27FC236}">
                <a16:creationId xmlns:a16="http://schemas.microsoft.com/office/drawing/2014/main" id="{0352F0F2-2EC3-4349-A914-25F0B47B3EEC}"/>
              </a:ext>
            </a:extLst>
          </p:cNvPr>
          <p:cNvCxnSpPr/>
          <p:nvPr/>
        </p:nvCxnSpPr>
        <p:spPr>
          <a:xfrm flipH="1" flipV="1">
            <a:off x="5896324" y="3179660"/>
            <a:ext cx="94268" cy="84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>
            <a:extLst>
              <a:ext uri="{FF2B5EF4-FFF2-40B4-BE49-F238E27FC236}">
                <a16:creationId xmlns:a16="http://schemas.microsoft.com/office/drawing/2014/main" id="{AF22185F-DE92-415A-A3C3-B395ADB22671}"/>
              </a:ext>
            </a:extLst>
          </p:cNvPr>
          <p:cNvCxnSpPr/>
          <p:nvPr/>
        </p:nvCxnSpPr>
        <p:spPr>
          <a:xfrm flipH="1" flipV="1">
            <a:off x="3985670" y="4107504"/>
            <a:ext cx="1378182" cy="12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>
            <a:extLst>
              <a:ext uri="{FF2B5EF4-FFF2-40B4-BE49-F238E27FC236}">
                <a16:creationId xmlns:a16="http://schemas.microsoft.com/office/drawing/2014/main" id="{AA7E3D52-C3D8-4995-870B-C94EF5FACAE9}"/>
              </a:ext>
            </a:extLst>
          </p:cNvPr>
          <p:cNvCxnSpPr/>
          <p:nvPr/>
        </p:nvCxnSpPr>
        <p:spPr>
          <a:xfrm flipH="1">
            <a:off x="5127223" y="4412476"/>
            <a:ext cx="675612" cy="93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ъединител &quot;права стрелка&quot; 42">
            <a:extLst>
              <a:ext uri="{FF2B5EF4-FFF2-40B4-BE49-F238E27FC236}">
                <a16:creationId xmlns:a16="http://schemas.microsoft.com/office/drawing/2014/main" id="{20CE2EC4-531C-4EB9-8E4C-5511945B1670}"/>
              </a:ext>
            </a:extLst>
          </p:cNvPr>
          <p:cNvCxnSpPr/>
          <p:nvPr/>
        </p:nvCxnSpPr>
        <p:spPr>
          <a:xfrm>
            <a:off x="6297105" y="4412476"/>
            <a:ext cx="840102" cy="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606D57-55A5-484D-9E88-00CA0C1B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2793158" cy="576606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C71339D-5564-4092-AE74-F5EEB016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14" y="1757617"/>
            <a:ext cx="6827906" cy="3840697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97DA6BD-2A21-4872-8189-9E64A30C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34154"/>
            <a:ext cx="3167664" cy="3790726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4.0 is the latest evolution of manufacturing.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refers to the transformation of industry through the intelligent networking of machines and processes with the help of information and communication technology (ICT).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kinds of sensors gives the opportunity for making of smart factories where every machine action is traced.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1399E8-5983-477C-B6B3-28BE668C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18384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OEE (Overall Equipment Effectiveness)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текст, визитка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9F36048E-3532-4245-BC24-A230CDD3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73" y="776813"/>
            <a:ext cx="4761472" cy="274975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1B1919B-592E-4D72-8823-6C23A083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724346"/>
            <a:ext cx="3275644" cy="2611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gold standard for measuring manufacturing productivity.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measuring of OEE and the underlying losses, we can get important insights on how to systematically improve our manufacturing process.</a:t>
            </a:r>
            <a:endParaRPr lang="bg-BG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CB240A52-C317-4489-B730-676821015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506" y="3668803"/>
            <a:ext cx="4595605" cy="2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317B4A-D21E-4C75-A6E2-27AADB39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manufacture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0B7D79F-1C0B-4D25-A726-841BCBF5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2501900"/>
            <a:ext cx="6990910" cy="39304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20923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498</TotalTime>
  <Words>506</Words>
  <Application>Microsoft Office PowerPoint</Application>
  <PresentationFormat>Широк екран</PresentationFormat>
  <Paragraphs>94</Paragraphs>
  <Slides>18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Consolas</vt:lpstr>
      <vt:lpstr>Wingdings</vt:lpstr>
      <vt:lpstr>Wingdings 3</vt:lpstr>
      <vt:lpstr>Йон – заседателна зала</vt:lpstr>
      <vt:lpstr>OPC UA </vt:lpstr>
      <vt:lpstr>Table of contents</vt:lpstr>
      <vt:lpstr>What is an OPC UA?</vt:lpstr>
      <vt:lpstr>Initial OPC project</vt:lpstr>
      <vt:lpstr>Release of OPC UA</vt:lpstr>
      <vt:lpstr>Презентация на PowerPoint</vt:lpstr>
      <vt:lpstr>Industry 4.0</vt:lpstr>
      <vt:lpstr>OEE (Overall Equipment Effectiveness)</vt:lpstr>
      <vt:lpstr>Smart manufacture</vt:lpstr>
      <vt:lpstr>OPC UA protocols</vt:lpstr>
      <vt:lpstr>OPC UA Specifications</vt:lpstr>
      <vt:lpstr>Communication architectures</vt:lpstr>
      <vt:lpstr>OPC UA  simple workflow </vt:lpstr>
      <vt:lpstr>Traeger SDK (demo)</vt:lpstr>
      <vt:lpstr>Hirschman project (demo)</vt:lpstr>
      <vt:lpstr>Komax Connect Project</vt:lpstr>
      <vt:lpstr>KOMAX Connect Project (demo)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 </dc:title>
  <dc:creator>Gerasimov, Velizar</dc:creator>
  <cp:lastModifiedBy>Gerasimov, Velizar</cp:lastModifiedBy>
  <cp:revision>95</cp:revision>
  <dcterms:created xsi:type="dcterms:W3CDTF">2021-11-17T08:33:06Z</dcterms:created>
  <dcterms:modified xsi:type="dcterms:W3CDTF">2021-11-23T08:29:47Z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2021-11-17T08:51:10Z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83563887-c7c6-4ae9-ba75-ed1b1f103f10</vt:lpwstr>
  </property>
  <property fmtid="{D5CDD505-2E9C-101B-9397-08002B2CF9AE}" pid="8" name="MSIP_Label_78ba2ad2-1b1e-4cec-9ee3-2fdbfa21151f_ContentBits">
    <vt:lpwstr>0</vt:lpwstr>
  </property>
</Properties>
</file>