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75" r:id="rId3"/>
    <p:sldId id="281" r:id="rId4"/>
    <p:sldId id="257" r:id="rId5"/>
    <p:sldId id="288" r:id="rId6"/>
    <p:sldId id="258" r:id="rId7"/>
    <p:sldId id="291" r:id="rId8"/>
    <p:sldId id="260" r:id="rId9"/>
    <p:sldId id="292" r:id="rId10"/>
    <p:sldId id="282" r:id="rId11"/>
    <p:sldId id="262" r:id="rId12"/>
    <p:sldId id="285" r:id="rId13"/>
    <p:sldId id="289" r:id="rId14"/>
    <p:sldId id="283" r:id="rId15"/>
    <p:sldId id="263" r:id="rId16"/>
    <p:sldId id="264" r:id="rId17"/>
    <p:sldId id="287" r:id="rId18"/>
    <p:sldId id="284" r:id="rId19"/>
    <p:sldId id="265" r:id="rId20"/>
    <p:sldId id="278" r:id="rId21"/>
    <p:sldId id="277" r:id="rId22"/>
    <p:sldId id="267" r:id="rId23"/>
    <p:sldId id="266" r:id="rId24"/>
    <p:sldId id="269" r:id="rId25"/>
    <p:sldId id="268" r:id="rId26"/>
    <p:sldId id="290" r:id="rId27"/>
    <p:sldId id="272" r:id="rId28"/>
    <p:sldId id="276" r:id="rId29"/>
    <p:sldId id="294" r:id="rId30"/>
    <p:sldId id="295" r:id="rId31"/>
    <p:sldId id="270" r:id="rId32"/>
    <p:sldId id="293" r:id="rId33"/>
    <p:sldId id="27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D6918-818C-474D-8E85-514B1C44E266}">
          <p14:sldIdLst>
            <p14:sldId id="256"/>
            <p14:sldId id="275"/>
            <p14:sldId id="281"/>
            <p14:sldId id="257"/>
            <p14:sldId id="288"/>
            <p14:sldId id="258"/>
            <p14:sldId id="291"/>
            <p14:sldId id="260"/>
            <p14:sldId id="292"/>
            <p14:sldId id="282"/>
            <p14:sldId id="262"/>
            <p14:sldId id="285"/>
            <p14:sldId id="289"/>
            <p14:sldId id="283"/>
            <p14:sldId id="263"/>
            <p14:sldId id="264"/>
            <p14:sldId id="287"/>
            <p14:sldId id="284"/>
            <p14:sldId id="265"/>
            <p14:sldId id="278"/>
            <p14:sldId id="277"/>
            <p14:sldId id="267"/>
            <p14:sldId id="266"/>
            <p14:sldId id="269"/>
            <p14:sldId id="268"/>
            <p14:sldId id="290"/>
            <p14:sldId id="272"/>
            <p14:sldId id="276"/>
            <p14:sldId id="294"/>
            <p14:sldId id="295"/>
            <p14:sldId id="270"/>
            <p14:sldId id="293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лизар Герасимов" initials="ВГ" lastIdx="1" clrIdx="0">
    <p:extLst>
      <p:ext uri="{19B8F6BF-5375-455C-9EA6-DF929625EA0E}">
        <p15:presenceInfo xmlns:p15="http://schemas.microsoft.com/office/powerpoint/2012/main" userId="fc929a4cc2368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2B5B"/>
    <a:srgbClr val="763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5332" autoAdjust="0"/>
  </p:normalViewPr>
  <p:slideViewPr>
    <p:cSldViewPr snapToGrid="0">
      <p:cViewPr varScale="1">
        <p:scale>
          <a:sx n="110" d="100"/>
          <a:sy n="110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18:56:39.66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F1D5F-DFB3-4BE8-B292-C9F8DF07B94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98F0E-987E-4061-8A19-DC010B37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6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7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2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0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1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efcore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?tabs=dotnet-core-cli" TargetMode="Externa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nhibernate.info/" TargetMode="External"/><Relationship Id="rId3" Type="http://schemas.openxmlformats.org/officeDocument/2006/relationships/hyperlink" Target="https://www.mongodb.com/nosql-explained/nosql-vs-sql" TargetMode="External"/><Relationship Id="rId7" Type="http://schemas.openxmlformats.org/officeDocument/2006/relationships/hyperlink" Target="https://www.tutorialsteacher.com/linq/what-is-linq" TargetMode="External"/><Relationship Id="rId2" Type="http://schemas.openxmlformats.org/officeDocument/2006/relationships/hyperlink" Target="https://docs.microsoft.com/en-us/ef/cor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microsoft.com/en-us/dotnet/csharp/programming-guide/concepts/reflection" TargetMode="External"/><Relationship Id="rId11" Type="http://schemas.openxmlformats.org/officeDocument/2006/relationships/hyperlink" Target="https://www.qxorm.com/qxorm_en/home.html" TargetMode="External"/><Relationship Id="rId5" Type="http://schemas.openxmlformats.org/officeDocument/2006/relationships/hyperlink" Target="https://www.javatpoint.com/ado-net-tutorial" TargetMode="External"/><Relationship Id="rId10" Type="http://schemas.openxmlformats.org/officeDocument/2006/relationships/hyperlink" Target="https://www.codesynthesis.com/products/odb/" TargetMode="External"/><Relationship Id="rId4" Type="http://schemas.openxmlformats.org/officeDocument/2006/relationships/hyperlink" Target="https://towardsdatascience.com/cap-theorem-and-distributed-database-management-systems-5c2be977950e" TargetMode="External"/><Relationship Id="rId9" Type="http://schemas.openxmlformats.org/officeDocument/2006/relationships/hyperlink" Target="https://www.entityframeworktutorial.net/efcore/entity-framework-core-migration.aspx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and Databases overview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8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4786" y="4498138"/>
            <a:ext cx="6165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-910"/>
          <a:stretch/>
        </p:blipFill>
        <p:spPr>
          <a:xfrm>
            <a:off x="3971107" y="1063555"/>
            <a:ext cx="3805647" cy="32342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6964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06" y="2063711"/>
            <a:ext cx="2940939" cy="577273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28" y="2890367"/>
            <a:ext cx="6366528" cy="14691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918" y="2842491"/>
            <a:ext cx="3832682" cy="151707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 is the latest Microsoft database access technology. It’s a set of classes that expose data access services.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7009" y="1906071"/>
            <a:ext cx="490450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C# demo source</a:t>
            </a:r>
          </a:p>
        </p:txBody>
      </p:sp>
    </p:spTree>
    <p:extLst>
      <p:ext uri="{BB962C8B-B14F-4D97-AF65-F5344CB8AC3E}">
        <p14:creationId xmlns:p14="http://schemas.microsoft.com/office/powerpoint/2010/main" val="967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041" y="2299063"/>
            <a:ext cx="3865134" cy="60742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ADO.NET layer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01" y="1781678"/>
            <a:ext cx="4864604" cy="396163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gray">
          <a:xfrm>
            <a:off x="1242041" y="3074126"/>
            <a:ext cx="3865134" cy="10189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ADO.NET we can access almost any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57142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ADO.NET downsides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Again, we should know SQL on a good level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InteliSense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queries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runtime errors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more code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Handling of connections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SQL injection</a:t>
            </a:r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868" y="3543300"/>
            <a:ext cx="3063240" cy="285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0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220" y="4149795"/>
            <a:ext cx="838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Relational Mapper</a:t>
            </a:r>
          </a:p>
          <a:p>
            <a:pPr lvl="1" algn="ctr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1" y="964474"/>
            <a:ext cx="3039291" cy="303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73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31" y="1708728"/>
            <a:ext cx="3865134" cy="11568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ORM and how it works?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31" y="2946400"/>
            <a:ext cx="3859212" cy="168656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stands from Object Relational Mapper and is a library that automates the transfer of data between database tables into objects and vice versa.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204" y="2176564"/>
            <a:ext cx="5752016" cy="27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96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benefits of ORM systems?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63336" y="3401356"/>
            <a:ext cx="3980873" cy="22238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Reuse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Maintainability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on OOP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3237477"/>
            <a:ext cx="5497392" cy="25516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2831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ORM downsides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 performance in complex queries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44" y="2534193"/>
            <a:ext cx="4094956" cy="3814356"/>
          </a:xfrm>
        </p:spPr>
      </p:pic>
    </p:spTree>
    <p:extLst>
      <p:ext uri="{BB962C8B-B14F-4D97-AF65-F5344CB8AC3E}">
        <p14:creationId xmlns:p14="http://schemas.microsoft.com/office/powerpoint/2010/main" val="55884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7761" y="4132378"/>
            <a:ext cx="838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214" y="1619796"/>
            <a:ext cx="4349097" cy="24129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1787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Entity Framework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741468"/>
            <a:ext cx="4825158" cy="341630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 Core is open source and cross-platform object-relational mapper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 developers to work with a database using .NET objects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Eliminates the need for most of the data-access code that typically needs to be written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many database providers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82" y="2741468"/>
            <a:ext cx="5365607" cy="2384714"/>
          </a:xfrm>
        </p:spPr>
      </p:pic>
    </p:spTree>
    <p:extLst>
      <p:ext uri="{BB962C8B-B14F-4D97-AF65-F5344CB8AC3E}">
        <p14:creationId xmlns:p14="http://schemas.microsoft.com/office/powerpoint/2010/main" val="394488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192" y="2771700"/>
            <a:ext cx="4535753" cy="3237214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Systems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Relation Mapper (ORM)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Design Approaches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endParaRPr lang="bg-BG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and Bonus slides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83" y="2943498"/>
            <a:ext cx="5735334" cy="32540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54506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615" y="2417233"/>
            <a:ext cx="3865134" cy="1735667"/>
          </a:xfrm>
        </p:spPr>
        <p:txBody>
          <a:bodyPr/>
          <a:lstStyle/>
          <a:p>
            <a:pPr algn="ctr"/>
            <a:r>
              <a:rPr lang="en-US" dirty="0"/>
              <a:t>EF Core in the whole picture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7002" y="1082040"/>
            <a:ext cx="284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 diagram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8" r="4608"/>
          <a:stretch>
            <a:fillRect/>
          </a:stretch>
        </p:blipFill>
        <p:spPr>
          <a:xfrm>
            <a:off x="7235825" y="1612900"/>
            <a:ext cx="3227388" cy="4572000"/>
          </a:xfrm>
        </p:spPr>
      </p:pic>
    </p:spTree>
    <p:extLst>
      <p:ext uri="{BB962C8B-B14F-4D97-AF65-F5344CB8AC3E}">
        <p14:creationId xmlns:p14="http://schemas.microsoft.com/office/powerpoint/2010/main" val="822469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994" y="1019388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design approaches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24" y="2448977"/>
            <a:ext cx="8671633" cy="3795069"/>
          </a:xfrm>
        </p:spPr>
      </p:pic>
    </p:spTree>
    <p:extLst>
      <p:ext uri="{BB962C8B-B14F-4D97-AF65-F5344CB8AC3E}">
        <p14:creationId xmlns:p14="http://schemas.microsoft.com/office/powerpoint/2010/main" val="1130608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595418"/>
            <a:ext cx="3859212" cy="243378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from previously build MS SQL tables.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“database first approach” we scaffold our C# classes from these tables using command line.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9032" y="1403928"/>
            <a:ext cx="3865134" cy="1073727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(database first approach)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683" y="2293759"/>
            <a:ext cx="5729805" cy="2457349"/>
          </a:xfrm>
        </p:spPr>
      </p:pic>
    </p:spTree>
    <p:extLst>
      <p:ext uri="{BB962C8B-B14F-4D97-AF65-F5344CB8AC3E}">
        <p14:creationId xmlns:p14="http://schemas.microsoft.com/office/powerpoint/2010/main" val="2018877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88915"/>
            <a:ext cx="3865134" cy="101094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(code first approach)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3054"/>
            <a:ext cx="3865135" cy="2526145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of entity classes and a context object that represents a session with the database. The context object allows querying and saving data.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structure is updated using migrations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61" y="2408786"/>
            <a:ext cx="5932666" cy="2332897"/>
          </a:xfrm>
        </p:spPr>
      </p:pic>
    </p:spTree>
    <p:extLst>
      <p:ext uri="{BB962C8B-B14F-4D97-AF65-F5344CB8AC3E}">
        <p14:creationId xmlns:p14="http://schemas.microsoft.com/office/powerpoint/2010/main" val="2827704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800338"/>
            <a:ext cx="3865134" cy="70812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39" y="1220822"/>
            <a:ext cx="4854361" cy="51591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18297"/>
            <a:ext cx="3757513" cy="1566155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One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Many /most used/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893005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142" y="1909618"/>
            <a:ext cx="4051040" cy="102754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is LINQ and how we use it with EF Core?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2894775"/>
            <a:ext cx="5547986" cy="299125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056" y="3242785"/>
            <a:ext cx="3859212" cy="177635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Language-Integrated-Query (LINQ) is the name for set of technologies based on the integration of query capabilities  directly into C#</a:t>
            </a:r>
            <a:r>
              <a:rPr 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1682295"/>
            <a:ext cx="5416809" cy="900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2947" y="1260893"/>
            <a:ext cx="50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C# LINQ query:</a:t>
            </a:r>
          </a:p>
        </p:txBody>
      </p:sp>
    </p:spTree>
    <p:extLst>
      <p:ext uri="{BB962C8B-B14F-4D97-AF65-F5344CB8AC3E}">
        <p14:creationId xmlns:p14="http://schemas.microsoft.com/office/powerpoint/2010/main" val="3710999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514" y="851747"/>
            <a:ext cx="8761413" cy="1055429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creates such software by reflection?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5579" y="2821577"/>
            <a:ext cx="101019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 in C# is a way to retrieve metadata for any types or assemblies at runtime. In other words we can use reflection to inspect metadata of the types in our program dynamically.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 in C# is similar to RTTI </a:t>
            </a:r>
            <a:r>
              <a:rPr lang="en-US" sz="2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(Run-Time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Information) in C++.</a:t>
            </a:r>
          </a:p>
        </p:txBody>
      </p:sp>
    </p:spTree>
    <p:extLst>
      <p:ext uri="{BB962C8B-B14F-4D97-AF65-F5344CB8AC3E}">
        <p14:creationId xmlns:p14="http://schemas.microsoft.com/office/powerpoint/2010/main" val="3795257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include EF Core in our project?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" y="3406543"/>
            <a:ext cx="10895641" cy="1710404"/>
          </a:xfrm>
        </p:spPr>
      </p:pic>
    </p:spTree>
    <p:extLst>
      <p:ext uri="{BB962C8B-B14F-4D97-AF65-F5344CB8AC3E}">
        <p14:creationId xmlns:p14="http://schemas.microsoft.com/office/powerpoint/2010/main" val="2458569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882" y="822036"/>
            <a:ext cx="3865134" cy="1110673"/>
          </a:xfrm>
        </p:spPr>
        <p:txBody>
          <a:bodyPr>
            <a:normAutofit fontScale="90000"/>
          </a:bodyPr>
          <a:lstStyle/>
          <a:p>
            <a:r>
              <a:rPr lang="en-US" dirty="0"/>
              <a:t>Entity Framework Core (source)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84" y="1702341"/>
            <a:ext cx="5614021" cy="3005846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28073" y="2373745"/>
            <a:ext cx="4886035" cy="369454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is with open source like many of the latest Microsoft technologies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plugin/package oriented unlike Entity Framework 6 (.NET based)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 of EF Core:  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https://github.com/dotnet/efcore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90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75398A6-29D5-44E2-834D-6559236F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60" y="1447800"/>
            <a:ext cx="2793158" cy="570411"/>
          </a:xfrm>
        </p:spPr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C++ ODB</a:t>
            </a:r>
            <a:endParaRPr lang="bg-B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1B684D2A-12F5-4E9F-8261-45486F5A3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35" y="890451"/>
            <a:ext cx="4067012" cy="4572000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DEB23ED-DD47-4965-9D60-38B21FC3C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0788" y="2223589"/>
            <a:ext cx="2793158" cy="3238862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ODB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and cross platform relation mapper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Supports: Oracle, MS SQL Server, MySQL, PostgreSQL and SQLite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calling of MS SQL and MySQL stored procedures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CF2946DC-2B87-48DD-852D-66DED46D5296}"/>
              </a:ext>
            </a:extLst>
          </p:cNvPr>
          <p:cNvSpPr txBox="1"/>
          <p:nvPr/>
        </p:nvSpPr>
        <p:spPr>
          <a:xfrm>
            <a:off x="5138057" y="5667105"/>
            <a:ext cx="6574972" cy="67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https://www.codesynthesis.com/products/odb/doc/manual.xhtml#2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897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598" y="4214950"/>
            <a:ext cx="6165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24" y="1375955"/>
            <a:ext cx="2760619" cy="27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74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9CC635-14A7-44DE-AF63-596035E7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578" y="1203960"/>
            <a:ext cx="2793158" cy="605246"/>
          </a:xfrm>
        </p:spPr>
        <p:txBody>
          <a:bodyPr/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QxOrm</a:t>
            </a:r>
            <a:endParaRPr lang="bg-B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2F5CDA01-2EDD-4219-BBAC-2F852D6F4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88" y="1809206"/>
            <a:ext cx="3606550" cy="3606550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DD8140F9-A8DA-430C-B1FC-EF7AA64BF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6577" y="2075542"/>
            <a:ext cx="3173205" cy="4003041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QxOrm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is and Object Relation Mapping (ORM) database library for C++/Qt developers.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the following features: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based on </a:t>
            </a: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 framework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28864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 Overview of EF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84695" y="3378927"/>
            <a:ext cx="8502849" cy="339634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 Core is Object Relation Mapper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the productivity of programmers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C# LINQ instead of SQL direct queries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“Code First” and “Database First” approaches in creating of our database model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https://docs.microsoft.com/en-us/ef/core/providers/?tabs=dotnet-core-cli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9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86888C-2286-4DB8-9BB7-71E67502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Interesting resources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1FDC3B85-C800-497E-8FBD-518F173B6088}"/>
              </a:ext>
            </a:extLst>
          </p:cNvPr>
          <p:cNvSpPr txBox="1"/>
          <p:nvPr/>
        </p:nvSpPr>
        <p:spPr>
          <a:xfrm>
            <a:off x="1306286" y="2595154"/>
            <a:ext cx="970134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EF Core - </a:t>
            </a:r>
            <a:r>
              <a:rPr lang="en-US" dirty="0">
                <a:hlinkClick r:id="rId2"/>
              </a:rPr>
              <a:t>https://docs.microsoft.com/en-us/ef/core/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SQL vs NoSQL - </a:t>
            </a:r>
            <a:r>
              <a:rPr lang="en-US" dirty="0">
                <a:hlinkClick r:id="rId3"/>
              </a:rPr>
              <a:t>https://www.mongodb.com/nosql-explained/nosql-vs-sql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CAP Theorem - </a:t>
            </a:r>
            <a:r>
              <a:rPr lang="en-US" dirty="0">
                <a:hlinkClick r:id="rId4"/>
              </a:rPr>
              <a:t>https://towardsdatascience.com/cap-theorem-and-distributed-database-management-systems-5c2be977950e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ADO.NET - </a:t>
            </a:r>
            <a:r>
              <a:rPr lang="en-US" dirty="0">
                <a:hlinkClick r:id="rId5"/>
              </a:rPr>
              <a:t>https://www.javatpoint.com/ado-net-tutorial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C# Reflection - </a:t>
            </a:r>
            <a:r>
              <a:rPr lang="en-US" dirty="0">
                <a:hlinkClick r:id="rId6"/>
              </a:rPr>
              <a:t>https://docs.microsoft.com/en-us/dotnet/csharp/programming-guide/concepts/reflection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LINQ - </a:t>
            </a:r>
            <a:r>
              <a:rPr lang="en-US" dirty="0">
                <a:hlinkClick r:id="rId7"/>
              </a:rPr>
              <a:t>https://www.tutorialsteacher.com/linq/what-is-linq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NHibernate - </a:t>
            </a:r>
            <a:r>
              <a:rPr lang="en-US" dirty="0">
                <a:hlinkClick r:id="rId8"/>
              </a:rPr>
              <a:t>https://nhibernate.info/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EF Core Migrations - </a:t>
            </a:r>
            <a:r>
              <a:rPr lang="en-US" dirty="0">
                <a:hlinkClick r:id="rId9"/>
              </a:rPr>
              <a:t>https://www.entityframeworktutorial.net/efcore/entity-framework-core-migration.aspx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ODB - </a:t>
            </a:r>
            <a:r>
              <a:rPr lang="en-US" dirty="0">
                <a:hlinkClick r:id="rId10"/>
              </a:rPr>
              <a:t>https://www.codesynthesis.com/products/odb/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QxOrm</a:t>
            </a:r>
            <a:r>
              <a:rPr lang="en-US" dirty="0"/>
              <a:t> - </a:t>
            </a:r>
            <a:r>
              <a:rPr lang="en-US" dirty="0">
                <a:hlinkClick r:id="rId11"/>
              </a:rPr>
              <a:t>https://www.qxorm.com/qxorm_en/home.html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4594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73" y="2752435"/>
            <a:ext cx="8825658" cy="870399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0503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479" y="973669"/>
            <a:ext cx="8761413" cy="706964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systems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33" y="2655751"/>
            <a:ext cx="6451551" cy="3416300"/>
          </a:xfrm>
        </p:spPr>
      </p:pic>
    </p:spTree>
    <p:extLst>
      <p:ext uri="{BB962C8B-B14F-4D97-AF65-F5344CB8AC3E}">
        <p14:creationId xmlns:p14="http://schemas.microsoft.com/office/powerpoint/2010/main" val="311481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323" y="1158240"/>
            <a:ext cx="2528772" cy="1040674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is a Database?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0451" y="2441303"/>
            <a:ext cx="3295126" cy="3400084"/>
          </a:xfrm>
        </p:spPr>
        <p:txBody>
          <a:bodyPr>
            <a:no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database is an organized collection of structured information, or data, typically stored electronically in a computer system.</a:t>
            </a:r>
          </a:p>
          <a:p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database is usually controlled by a database management system (DBMS).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072" y="1269386"/>
            <a:ext cx="3304608" cy="4581779"/>
          </a:xfrm>
        </p:spPr>
      </p:pic>
    </p:spTree>
    <p:extLst>
      <p:ext uri="{BB962C8B-B14F-4D97-AF65-F5344CB8AC3E}">
        <p14:creationId xmlns:p14="http://schemas.microsoft.com/office/powerpoint/2010/main" val="133578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9696"/>
            <a:ext cx="3865134" cy="173566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to store my data?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46399"/>
            <a:ext cx="3859212" cy="314190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our Internet era, the database systems grows constantly. The efficiency, durability and the good maintenance are absolutely mandatory for the business!</a:t>
            </a:r>
            <a:endParaRPr lang="bg-BG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rules are changing constantly!</a:t>
            </a:r>
            <a:endParaRPr lang="bg-BG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643" y="2505363"/>
            <a:ext cx="5763638" cy="15865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718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D627DF9-AC04-4543-900B-4304B065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Stored Procedures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Картина 12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3545B9FA-1FC8-4A8C-81CA-0CE9EF2FE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30" y="3542212"/>
            <a:ext cx="5477639" cy="1905266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2A45EFE1-52D6-4DC8-901F-02E693E6E57A}"/>
              </a:ext>
            </a:extLst>
          </p:cNvPr>
          <p:cNvSpPr txBox="1"/>
          <p:nvPr/>
        </p:nvSpPr>
        <p:spPr>
          <a:xfrm>
            <a:off x="641443" y="4289238"/>
            <a:ext cx="48942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Extremely tight software coupling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from developers with special skills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separation of concerns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 locking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for Unit Testing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pass a complex parameters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58B79F20-381C-4B12-90A6-BA326DCB7E79}"/>
              </a:ext>
            </a:extLst>
          </p:cNvPr>
          <p:cNvSpPr txBox="1"/>
          <p:nvPr/>
        </p:nvSpPr>
        <p:spPr>
          <a:xfrm>
            <a:off x="641443" y="2942047"/>
            <a:ext cx="48942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business logic is in one place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4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986573" cy="781241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SQL vs NoSQL (fundamental differences)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relations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08" y="3341318"/>
            <a:ext cx="5288504" cy="251084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Document model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54" y="3341318"/>
            <a:ext cx="3104425" cy="3311388"/>
          </a:xfrm>
        </p:spPr>
      </p:pic>
    </p:spTree>
    <p:extLst>
      <p:ext uri="{BB962C8B-B14F-4D97-AF65-F5344CB8AC3E}">
        <p14:creationId xmlns:p14="http://schemas.microsoft.com/office/powerpoint/2010/main" val="155323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A8C60DB-6B6D-409B-BEF1-76DA899E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 Scalability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F77690-25CA-436F-A54A-17E5C4AAA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73" y="2661839"/>
            <a:ext cx="6091690" cy="375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25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</TotalTime>
  <Words>931</Words>
  <Application>Microsoft Office PowerPoint</Application>
  <PresentationFormat>Широк екран</PresentationFormat>
  <Paragraphs>149</Paragraphs>
  <Slides>33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Wingdings</vt:lpstr>
      <vt:lpstr>Wingdings 3</vt:lpstr>
      <vt:lpstr>Ion Boardroom</vt:lpstr>
      <vt:lpstr>Entity Framework Core and Databases overview </vt:lpstr>
      <vt:lpstr>Table of Contents</vt:lpstr>
      <vt:lpstr>Презентация на PowerPoint</vt:lpstr>
      <vt:lpstr>The rise of Internet and storage systems</vt:lpstr>
      <vt:lpstr>What is a Database?</vt:lpstr>
      <vt:lpstr>Where to store my data?</vt:lpstr>
      <vt:lpstr>Stored Procedures</vt:lpstr>
      <vt:lpstr>SQL vs NoSQL (fundamental differences)</vt:lpstr>
      <vt:lpstr>Database Scalability</vt:lpstr>
      <vt:lpstr>Презентация на PowerPoint</vt:lpstr>
      <vt:lpstr>ADO.NET</vt:lpstr>
      <vt:lpstr>ADO.NET layer</vt:lpstr>
      <vt:lpstr>ADO.NET downsides</vt:lpstr>
      <vt:lpstr>Презентация на PowerPoint</vt:lpstr>
      <vt:lpstr>What is ORM and how it works?</vt:lpstr>
      <vt:lpstr>The benefits of ORM systems?</vt:lpstr>
      <vt:lpstr>ORM downsides</vt:lpstr>
      <vt:lpstr>Презентация на PowerPoint</vt:lpstr>
      <vt:lpstr>Entity Framework Core</vt:lpstr>
      <vt:lpstr>EF Core in the whole picture</vt:lpstr>
      <vt:lpstr>Model design approaches</vt:lpstr>
      <vt:lpstr>The Model  (database first approach)</vt:lpstr>
      <vt:lpstr>The Model  (code first approach)</vt:lpstr>
      <vt:lpstr>Entity relations</vt:lpstr>
      <vt:lpstr>What is LINQ and how we use it with EF Core?</vt:lpstr>
      <vt:lpstr>Microsoft creates such software by reflection?</vt:lpstr>
      <vt:lpstr>How to include EF Core in our project?</vt:lpstr>
      <vt:lpstr>Entity Framework Core (source)</vt:lpstr>
      <vt:lpstr>C++ ODB</vt:lpstr>
      <vt:lpstr>QxOrm</vt:lpstr>
      <vt:lpstr>General Overview of EF Core</vt:lpstr>
      <vt:lpstr>Interesting 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and Databases overview </dc:title>
  <dc:creator>Велизар Герасимов</dc:creator>
  <cp:lastModifiedBy>Gerasimov, Velizar</cp:lastModifiedBy>
  <cp:revision>324</cp:revision>
  <dcterms:created xsi:type="dcterms:W3CDTF">2021-09-09T14:07:28Z</dcterms:created>
  <dcterms:modified xsi:type="dcterms:W3CDTF">2021-10-25T10:57:24Z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2021-10-25T06:07:54Z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a33280e7-3c9f-4bd0-b50a-ac7e165b9401</vt:lpwstr>
  </property>
  <property fmtid="{D5CDD505-2E9C-101B-9397-08002B2CF9AE}" pid="8" name="MSIP_Label_78ba2ad2-1b1e-4cec-9ee3-2fdbfa21151f_ContentBits">
    <vt:lpwstr>0</vt:lpwstr>
  </property>
</Properties>
</file>