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06" r:id="rId2"/>
    <p:sldId id="308" r:id="rId3"/>
    <p:sldId id="307" r:id="rId4"/>
    <p:sldId id="299" r:id="rId5"/>
    <p:sldId id="300" r:id="rId6"/>
    <p:sldId id="301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7E6FA-6D04-440F-8915-BF416CA1E57B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8A92A-4991-47AF-AE06-C3A5DD827FD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418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D84861-E82A-4566-8467-DFD4DA6B82C6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475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92468A1-7BD2-4E47-98DF-3D753807A006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82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862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3836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0949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8177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2632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5170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92468A1-7BD2-4E47-98DF-3D753807A006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6211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92468A1-7BD2-4E47-98DF-3D753807A006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213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450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149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19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515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272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695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8330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8A1-7BD2-4E47-98DF-3D753807A006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031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92468A1-7BD2-4E47-98DF-3D753807A006}" type="datetimeFigureOut">
              <a:rPr lang="bg-BG" smtClean="0"/>
              <a:t>26.10.2023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bg-BG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96CA172-8AEB-4800-93CE-BBD226AFD0FD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534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1703-F460-EB48-47B8-281746DC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DevOps?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8BDC3-0F37-E2FC-3461-BEA1B575B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552" y="2603499"/>
            <a:ext cx="5832389" cy="3624305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sz="2000" b="0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(from “</a:t>
            </a:r>
            <a:r>
              <a:rPr lang="en-US" sz="2000" b="1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en-US" sz="2000" b="0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and “</a:t>
            </a:r>
            <a:r>
              <a:rPr lang="en-US" sz="2000" b="1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r>
              <a:rPr lang="en-US" sz="2000" b="0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”) is the combination of practices and tools designed to increase an organization’s ability to deliver applications and services </a:t>
            </a:r>
            <a:r>
              <a:rPr lang="en-US" sz="2000" b="1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lang="en-US" sz="2000" b="0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than traditional software development processes.</a:t>
            </a:r>
          </a:p>
          <a:p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philosophy that promotes better communication and collaboration between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teams.</a:t>
            </a:r>
          </a:p>
        </p:txBody>
      </p:sp>
      <p:pic>
        <p:nvPicPr>
          <p:cNvPr id="5" name="Picture 4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C7EBFF69-B474-A30F-59FB-3B3EBCA2A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211" y="2817339"/>
            <a:ext cx="5235610" cy="269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77C1-00AC-82B5-7D12-DE16C421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 DevOps principles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6A0AD-EE9F-7D21-F592-625AB24DE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6" y="2603499"/>
            <a:ext cx="3095770" cy="4044435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</a:p>
          <a:p>
            <a:endParaRPr lang="bg-BG" dirty="0"/>
          </a:p>
        </p:txBody>
      </p:sp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CDDF47FC-7670-B95F-67C5-155275FB1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32" y="3698791"/>
            <a:ext cx="1097280" cy="1097280"/>
          </a:xfrm>
          <a:prstGeom prst="rect">
            <a:avLst/>
          </a:prstGeom>
        </p:spPr>
      </p:pic>
      <p:pic>
        <p:nvPicPr>
          <p:cNvPr id="9" name="Picture 8" descr="A computer screen with a wave on it&#10;&#10;Description automatically generated">
            <a:extLst>
              <a:ext uri="{FF2B5EF4-FFF2-40B4-BE49-F238E27FC236}">
                <a16:creationId xmlns:a16="http://schemas.microsoft.com/office/drawing/2014/main" id="{DE995C80-70A6-F09E-E0EB-548E10806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22" y="2346200"/>
            <a:ext cx="1275450" cy="1275450"/>
          </a:xfrm>
          <a:prstGeom prst="rect">
            <a:avLst/>
          </a:prstGeom>
        </p:spPr>
      </p:pic>
      <p:pic>
        <p:nvPicPr>
          <p:cNvPr id="11" name="Picture 10" descr="A blue circle with white people icons&#10;&#10;Description automatically generated">
            <a:extLst>
              <a:ext uri="{FF2B5EF4-FFF2-40B4-BE49-F238E27FC236}">
                <a16:creationId xmlns:a16="http://schemas.microsoft.com/office/drawing/2014/main" id="{CCDFDBDC-7EB0-CBA6-C15F-ACCD9F128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3641950"/>
            <a:ext cx="1210962" cy="1210962"/>
          </a:xfrm>
          <a:prstGeom prst="rect">
            <a:avLst/>
          </a:prstGeom>
        </p:spPr>
      </p:pic>
      <p:pic>
        <p:nvPicPr>
          <p:cNvPr id="13" name="Picture 12" descr="A blue circle with a black outline of a chat bubble&#10;&#10;Description automatically generated">
            <a:extLst>
              <a:ext uri="{FF2B5EF4-FFF2-40B4-BE49-F238E27FC236}">
                <a16:creationId xmlns:a16="http://schemas.microsoft.com/office/drawing/2014/main" id="{A3DB17C8-BB1C-9FF4-CAA9-2EF4DED5AA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26" y="5296209"/>
            <a:ext cx="1176246" cy="11762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3E1463-AE16-7645-628A-9BA877908E09}"/>
              </a:ext>
            </a:extLst>
          </p:cNvPr>
          <p:cNvSpPr txBox="1"/>
          <p:nvPr/>
        </p:nvSpPr>
        <p:spPr>
          <a:xfrm>
            <a:off x="7481722" y="3698791"/>
            <a:ext cx="144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  <a:endParaRPr lang="bg-B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896306-E0C9-8A21-952E-5ED658998427}"/>
              </a:ext>
            </a:extLst>
          </p:cNvPr>
          <p:cNvSpPr txBox="1"/>
          <p:nvPr/>
        </p:nvSpPr>
        <p:spPr>
          <a:xfrm>
            <a:off x="9916367" y="4852912"/>
            <a:ext cx="175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collaborating</a:t>
            </a:r>
            <a:endParaRPr lang="bg-B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29AD0-6FB6-B5E5-26F5-7D595C813FB5}"/>
              </a:ext>
            </a:extLst>
          </p:cNvPr>
          <p:cNvSpPr txBox="1"/>
          <p:nvPr/>
        </p:nvSpPr>
        <p:spPr>
          <a:xfrm>
            <a:off x="7290724" y="6472455"/>
            <a:ext cx="206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communicating</a:t>
            </a:r>
            <a:endParaRPr lang="bg-B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A6386-A1A7-2CB3-6902-F1B420FD8C9B}"/>
              </a:ext>
            </a:extLst>
          </p:cNvPr>
          <p:cNvSpPr txBox="1"/>
          <p:nvPr/>
        </p:nvSpPr>
        <p:spPr>
          <a:xfrm>
            <a:off x="5102841" y="4926877"/>
            <a:ext cx="162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1653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99C0-4A73-45E1-6A93-A1871CB8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DevOps benefits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958B-34AB-C1A4-DA1A-5AEBF073F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958" y="2548335"/>
            <a:ext cx="6044917" cy="4162156"/>
          </a:xfrm>
        </p:spPr>
        <p:txBody>
          <a:bodyPr>
            <a:normAutofit fontScale="62500" lnSpcReduction="20000"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More automation</a:t>
            </a:r>
          </a:p>
          <a:p>
            <a:r>
              <a:rPr lang="en-US" sz="3400" b="1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Rapid delivery</a:t>
            </a:r>
          </a:p>
          <a:p>
            <a:r>
              <a:rPr lang="en-US" sz="3400" b="1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Improved collaboration</a:t>
            </a:r>
            <a:endParaRPr lang="en-US" sz="3400" b="1" dirty="0">
              <a:solidFill>
                <a:srgbClr val="111C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400" b="1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responsive to business needs</a:t>
            </a:r>
          </a:p>
          <a:p>
            <a:r>
              <a:rPr lang="en-US" sz="3400" b="1" dirty="0">
                <a:solidFill>
                  <a:srgbClr val="111C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Shorter time to market </a:t>
            </a:r>
          </a:p>
          <a:p>
            <a:r>
              <a:rPr lang="en-US" sz="3400" b="1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Better quality</a:t>
            </a:r>
          </a:p>
          <a:p>
            <a:r>
              <a:rPr lang="en-US" sz="3400" b="1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frequent releases </a:t>
            </a:r>
          </a:p>
          <a:p>
            <a:pPr marL="0" indent="0">
              <a:buNone/>
            </a:pPr>
            <a:endParaRPr lang="en-US" sz="2400" b="1" dirty="0">
              <a:solidFill>
                <a:srgbClr val="111C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0" dirty="0">
              <a:solidFill>
                <a:srgbClr val="111C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900" b="1" i="0" dirty="0"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sz="2900" b="1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9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mindset </a:t>
            </a:r>
            <a:r>
              <a:rPr lang="en-US" sz="2900" b="1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9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tools </a:t>
            </a:r>
            <a:r>
              <a:rPr lang="en-US" sz="2900" b="1" i="0" dirty="0">
                <a:solidFill>
                  <a:srgbClr val="111C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9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skills</a:t>
            </a:r>
          </a:p>
          <a:p>
            <a:pPr marL="0" indent="0">
              <a:buNone/>
            </a:pPr>
            <a:br>
              <a:rPr lang="en-US" dirty="0"/>
            </a:br>
            <a:endParaRPr lang="bg-BG" dirty="0"/>
          </a:p>
        </p:txBody>
      </p:sp>
      <p:pic>
        <p:nvPicPr>
          <p:cNvPr id="16" name="Picture 15" descr="A puzzle pieces with a word on it&#10;&#10;Description automatically generated">
            <a:extLst>
              <a:ext uri="{FF2B5EF4-FFF2-40B4-BE49-F238E27FC236}">
                <a16:creationId xmlns:a16="http://schemas.microsoft.com/office/drawing/2014/main" id="{2C88E3E2-7F8A-9558-384B-3FD047ABA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83" y="2433005"/>
            <a:ext cx="4096861" cy="370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9165-445A-C375-562B-45D04CD2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Azure DevOps?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482E-42D8-D652-120C-A9CC9634C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3671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 DevOps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set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provided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managing of software projects. It is Software as a Service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and it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implementing of all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processes.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Core Azure Services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Azure Boards, Azure Repos, Azure Pipelines, Azure Test Plans, Azure Artifacts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15" name="Picture 14" descr="A purple test tube with white text&#10;&#10;Description automatically generated">
            <a:extLst>
              <a:ext uri="{FF2B5EF4-FFF2-40B4-BE49-F238E27FC236}">
                <a16:creationId xmlns:a16="http://schemas.microsoft.com/office/drawing/2014/main" id="{AA133470-DF25-07D2-8503-72CD48ABB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498" y="4070841"/>
            <a:ext cx="1846291" cy="1207190"/>
          </a:xfrm>
          <a:prstGeom prst="rect">
            <a:avLst/>
          </a:prstGeom>
        </p:spPr>
      </p:pic>
      <p:pic>
        <p:nvPicPr>
          <p:cNvPr id="17" name="Picture 16" descr="A stack of pink boxes&#10;&#10;Description automatically generated">
            <a:extLst>
              <a:ext uri="{FF2B5EF4-FFF2-40B4-BE49-F238E27FC236}">
                <a16:creationId xmlns:a16="http://schemas.microsoft.com/office/drawing/2014/main" id="{A18F21CB-1BD2-2027-7DF7-B9144F165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965" y="5071436"/>
            <a:ext cx="1377418" cy="1008444"/>
          </a:xfrm>
          <a:prstGeom prst="rect">
            <a:avLst/>
          </a:prstGeom>
        </p:spPr>
      </p:pic>
      <p:pic>
        <p:nvPicPr>
          <p:cNvPr id="19" name="Picture 18" descr="A logo with a check mark and a square&#10;&#10;Description automatically generated">
            <a:extLst>
              <a:ext uri="{FF2B5EF4-FFF2-40B4-BE49-F238E27FC236}">
                <a16:creationId xmlns:a16="http://schemas.microsoft.com/office/drawing/2014/main" id="{42F18B35-B047-A9B9-5654-07CE509A9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134" y="5071436"/>
            <a:ext cx="2455225" cy="1207190"/>
          </a:xfrm>
          <a:prstGeom prst="rect">
            <a:avLst/>
          </a:prstGeom>
        </p:spPr>
      </p:pic>
      <p:pic>
        <p:nvPicPr>
          <p:cNvPr id="23" name="Picture 22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42FBBD86-C78D-96CE-C519-9D88E34D7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307" y="5422201"/>
            <a:ext cx="2954336" cy="924261"/>
          </a:xfrm>
          <a:prstGeom prst="rect">
            <a:avLst/>
          </a:prstGeom>
        </p:spPr>
      </p:pic>
      <p:pic>
        <p:nvPicPr>
          <p:cNvPr id="25" name="Picture 24" descr="A red folder with a white line and a white line&#10;&#10;Description automatically generated">
            <a:extLst>
              <a:ext uri="{FF2B5EF4-FFF2-40B4-BE49-F238E27FC236}">
                <a16:creationId xmlns:a16="http://schemas.microsoft.com/office/drawing/2014/main" id="{1483DB65-8C0F-C3C1-E6E1-FD0A5DCAF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463" y="4122071"/>
            <a:ext cx="1405139" cy="110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6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261A-DCE5-9025-7F2B-1CBC6EFC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Boards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B064-6635-F0FD-E6FB-50547B6E1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721971" cy="34163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 Boards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work tracking system that is part of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 DevOps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suite of development tools. It helps teams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discuss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work across the development cycle.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 Boards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teams can create and prioritize work, items, track progress and status, and stay updated with real-time dashboards and reports.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logo with a check mark and a square&#10;&#10;Description automatically generated">
            <a:extLst>
              <a:ext uri="{FF2B5EF4-FFF2-40B4-BE49-F238E27FC236}">
                <a16:creationId xmlns:a16="http://schemas.microsoft.com/office/drawing/2014/main" id="{E1DB7C6D-2B46-A2DD-B2CC-46BD9F6DB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686417"/>
            <a:ext cx="6138443" cy="307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3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D482-23DE-951F-8982-11185AA0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Repos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D9DC-F73C-705C-7585-51F2548D0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941046" cy="34163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 Repos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version control system that is part from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 DevOps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It helps teams to track and manage the changes in their code, while also provide tools for collaborating on and reviewing.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 DevOps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teams can work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TFVC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(Team Foundation Version Control)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our team we use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version control system.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red folder with a white line and a white line&#10;&#10;Description automatically generated">
            <a:extLst>
              <a:ext uri="{FF2B5EF4-FFF2-40B4-BE49-F238E27FC236}">
                <a16:creationId xmlns:a16="http://schemas.microsoft.com/office/drawing/2014/main" id="{AD0CB2B7-4E32-9A5B-5EA9-C80F37538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074" y="2680734"/>
            <a:ext cx="4247057" cy="333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862F-14CB-838B-9D36-9184BD37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Pipelines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AB56-2A62-C767-E6ED-B5F423BC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741146" cy="381635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 Pipelines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continuous integration and continuous delivery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CI/CD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platform that helps developers to automate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their code.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 Pipelines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developers can create automated workflows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deploy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their application to variety of platforms.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Azure Pipelines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have a good integration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repositories,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containers, and many programming languages which helps to developers a lot in their needs.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AC2ABE3E-A668-FFC8-5C1B-B213B1E2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4" y="2877873"/>
            <a:ext cx="4716603" cy="24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5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862F-14CB-838B-9D36-9184BD37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Test Plans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AB56-2A62-C767-E6ED-B5F423BC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46375"/>
            <a:ext cx="5741146" cy="381635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Azure Test Plans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testing tool that is part of the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Azure DevOps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It helps teams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their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 efforts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including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automated testing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Azure Test Plans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teams can create and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track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results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report on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coverage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urple test tube with white text&#10;&#10;Description automatically generated">
            <a:extLst>
              <a:ext uri="{FF2B5EF4-FFF2-40B4-BE49-F238E27FC236}">
                <a16:creationId xmlns:a16="http://schemas.microsoft.com/office/drawing/2014/main" id="{32301C22-4B08-FDEA-363B-308CE69F4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50" y="2479675"/>
            <a:ext cx="4650163" cy="304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3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862F-14CB-838B-9D36-9184BD37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Artifacts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AB56-2A62-C767-E6ED-B5F423BC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46375"/>
            <a:ext cx="5741146" cy="381635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Azure Artifacts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package management service that is part of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Azure DevOps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It helps teams manage and share software packages, including libraries, frameworks, and other dependencies. 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Azure Artifacts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teams can create, host, and share their own packages, as well as consume packages from other sources. </a:t>
            </a:r>
            <a:endParaRPr lang="bg-B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tack of pink boxes&#10;&#10;Description automatically generated">
            <a:extLst>
              <a:ext uri="{FF2B5EF4-FFF2-40B4-BE49-F238E27FC236}">
                <a16:creationId xmlns:a16="http://schemas.microsoft.com/office/drawing/2014/main" id="{6EAD5477-44AE-683C-D80F-188319457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114" y="2814010"/>
            <a:ext cx="4300677" cy="31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08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8ba2ad2-1b1e-4cec-9ee3-2fdbfa21151f}" enabled="1" method="Privileged" siteId="{8c09d8d5-1d78-4adf-9d10-a13cdacb092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493</Words>
  <Application>Microsoft Office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What is DevOps?</vt:lpstr>
      <vt:lpstr>Core DevOps principles</vt:lpstr>
      <vt:lpstr>DevOps benefits</vt:lpstr>
      <vt:lpstr>What is Azure DevOps?</vt:lpstr>
      <vt:lpstr>Azure Boards</vt:lpstr>
      <vt:lpstr>Azure Repos</vt:lpstr>
      <vt:lpstr>Azure Pipelines</vt:lpstr>
      <vt:lpstr>Azure Test Plans</vt:lpstr>
      <vt:lpstr>Azure 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and Azure DevOps</dc:title>
  <dc:creator>Gerasimov, Velizar</dc:creator>
  <cp:lastModifiedBy>Gerasimov, Velizar</cp:lastModifiedBy>
  <cp:revision>3</cp:revision>
  <dcterms:created xsi:type="dcterms:W3CDTF">2023-10-24T12:51:10Z</dcterms:created>
  <dcterms:modified xsi:type="dcterms:W3CDTF">2023-10-26T09:48:05Z</dcterms:modified>
</cp:coreProperties>
</file>