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30" r:id="rId2"/>
    <p:sldId id="270" r:id="rId3"/>
    <p:sldId id="310" r:id="rId4"/>
    <p:sldId id="281" r:id="rId5"/>
    <p:sldId id="315" r:id="rId6"/>
    <p:sldId id="316" r:id="rId7"/>
    <p:sldId id="323" r:id="rId8"/>
    <p:sldId id="328" r:id="rId9"/>
    <p:sldId id="329" r:id="rId10"/>
    <p:sldId id="327" r:id="rId11"/>
    <p:sldId id="311" r:id="rId12"/>
    <p:sldId id="312" r:id="rId13"/>
    <p:sldId id="313" r:id="rId14"/>
    <p:sldId id="279" r:id="rId15"/>
    <p:sldId id="314" r:id="rId16"/>
    <p:sldId id="280" r:id="rId17"/>
    <p:sldId id="326" r:id="rId18"/>
    <p:sldId id="269" r:id="rId19"/>
    <p:sldId id="282" r:id="rId20"/>
    <p:sldId id="283" r:id="rId21"/>
    <p:sldId id="285" r:id="rId22"/>
    <p:sldId id="286" r:id="rId23"/>
    <p:sldId id="287" r:id="rId24"/>
    <p:sldId id="268" r:id="rId25"/>
    <p:sldId id="32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93" d="100"/>
          <a:sy n="93" d="100"/>
        </p:scale>
        <p:origin x="26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80983-6B43-4D87-AF10-D3B87DB1BA1F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29248-7186-4443-891F-E7ED6D2ABA9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7559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29248-7186-4443-891F-E7ED6D2ABA90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5448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29248-7186-4443-891F-E7ED6D2ABA90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823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D9CF527-DA1D-4885-AE7A-C9EFBC50C9E7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299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F527-DA1D-4885-AE7A-C9EFBC50C9E7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685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F527-DA1D-4885-AE7A-C9EFBC50C9E7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3129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F527-DA1D-4885-AE7A-C9EFBC50C9E7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3948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F527-DA1D-4885-AE7A-C9EFBC50C9E7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1481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F527-DA1D-4885-AE7A-C9EFBC50C9E7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8493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F527-DA1D-4885-AE7A-C9EFBC50C9E7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5389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D9CF527-DA1D-4885-AE7A-C9EFBC50C9E7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861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D9CF527-DA1D-4885-AE7A-C9EFBC50C9E7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59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F527-DA1D-4885-AE7A-C9EFBC50C9E7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705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F527-DA1D-4885-AE7A-C9EFBC50C9E7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404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F527-DA1D-4885-AE7A-C9EFBC50C9E7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235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F527-DA1D-4885-AE7A-C9EFBC50C9E7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339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F527-DA1D-4885-AE7A-C9EFBC50C9E7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26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F527-DA1D-4885-AE7A-C9EFBC50C9E7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210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F527-DA1D-4885-AE7A-C9EFBC50C9E7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56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F527-DA1D-4885-AE7A-C9EFBC50C9E7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811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D9CF527-DA1D-4885-AE7A-C9EFBC50C9E7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0AD7888-DBDB-4A98-80D2-B5F92A46315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74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0.jp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3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5852-F945-07B6-B539-F6129D5D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31A7B-C83D-CE53-7C6B-F9D3868A3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64258"/>
            <a:ext cx="8825659" cy="433310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OPC UA and OPC Foundation?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Industry 4.0?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a PLC, HMI and SCADA?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was before OPC? Rising of OPC.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Classic OPC – characteristics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OPC UA – next generation OPC and it’s characteristics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is used OPC?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OEE (Overall Equipment Effectiveness)?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OPC UA Specifications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Compatibility of OPC UA with the older OPC Classic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Communication architectures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are we now in OPC UA? Komax projects?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89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568B-294C-29EB-1E62-9E886F41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Before OPC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88192-DC46-219C-91A0-E7C4A48BB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8964"/>
            <a:ext cx="8825659" cy="187706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Before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there is no standard for communication between industrial control devices (e.g. PLC), and computer applications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HMI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others), which are designed to use real-time data, from these controllers.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Proprietary drivers were developed by each HMI/SCADA vendor. This limited the customer choices, to only the hardware for which software drivers had been written.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DF2A5-2D05-BEE7-CFF0-B41D23469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255" y="4389036"/>
            <a:ext cx="4945809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40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C245-C0B4-2F5A-E3A7-29EC250E7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032" y="654239"/>
            <a:ext cx="8761413" cy="119293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was before OPC?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diversity problem!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grey electronic device with a green screen&#10;&#10;Description automatically generated">
            <a:extLst>
              <a:ext uri="{FF2B5EF4-FFF2-40B4-BE49-F238E27FC236}">
                <a16:creationId xmlns:a16="http://schemas.microsoft.com/office/drawing/2014/main" id="{2BA53A08-AD89-8E2C-CFD8-CF951BB92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729" y="2390961"/>
            <a:ext cx="1433472" cy="1433472"/>
          </a:xfrm>
          <a:prstGeom prst="rect">
            <a:avLst/>
          </a:prstGeom>
        </p:spPr>
      </p:pic>
      <p:pic>
        <p:nvPicPr>
          <p:cNvPr id="7" name="Picture 6" descr="A white electronic device with blue buttons&#10;&#10;Description automatically generated">
            <a:extLst>
              <a:ext uri="{FF2B5EF4-FFF2-40B4-BE49-F238E27FC236}">
                <a16:creationId xmlns:a16="http://schemas.microsoft.com/office/drawing/2014/main" id="{7C0589DF-54FB-4EC2-2E4E-639D81BA0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4" y="3765140"/>
            <a:ext cx="1656776" cy="1656776"/>
          </a:xfrm>
          <a:prstGeom prst="rect">
            <a:avLst/>
          </a:prstGeom>
        </p:spPr>
      </p:pic>
      <p:pic>
        <p:nvPicPr>
          <p:cNvPr id="9" name="Picture 8" descr="A grey electronic device with a screen&#10;&#10;Description automatically generated">
            <a:extLst>
              <a:ext uri="{FF2B5EF4-FFF2-40B4-BE49-F238E27FC236}">
                <a16:creationId xmlns:a16="http://schemas.microsoft.com/office/drawing/2014/main" id="{742FCEF8-37A6-653A-2510-1DA535C05D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30" y="4983454"/>
            <a:ext cx="1383957" cy="1383957"/>
          </a:xfrm>
          <a:prstGeom prst="rect">
            <a:avLst/>
          </a:prstGeom>
        </p:spPr>
      </p:pic>
      <p:pic>
        <p:nvPicPr>
          <p:cNvPr id="11" name="Picture 10" descr="A computer screen with a screen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16C97387-7139-1B91-AAF6-E2A7019EAD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57502"/>
            <a:ext cx="4570385" cy="325274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D29A50-403F-8E4A-42AC-EEBAD1FC85C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106201" y="3107697"/>
            <a:ext cx="3663355" cy="613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379D7E-C098-3A71-00D4-4B2BE40E627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99200" y="4147614"/>
            <a:ext cx="4570356" cy="445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506CBE-9712-DBE1-5628-873D246F3D87}"/>
              </a:ext>
            </a:extLst>
          </p:cNvPr>
          <p:cNvCxnSpPr>
            <a:cxnSpLocks/>
          </p:cNvCxnSpPr>
          <p:nvPr/>
        </p:nvCxnSpPr>
        <p:spPr>
          <a:xfrm flipV="1">
            <a:off x="4514850" y="4522573"/>
            <a:ext cx="2266950" cy="1017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14579E-56E4-833E-D31A-6B119AE27161}"/>
              </a:ext>
            </a:extLst>
          </p:cNvPr>
          <p:cNvSpPr txBox="1"/>
          <p:nvPr/>
        </p:nvSpPr>
        <p:spPr>
          <a:xfrm rot="619578">
            <a:off x="4329531" y="307300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GIC driver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FC073B-53F9-747C-4252-352201C33339}"/>
              </a:ext>
            </a:extLst>
          </p:cNvPr>
          <p:cNvSpPr txBox="1"/>
          <p:nvPr/>
        </p:nvSpPr>
        <p:spPr>
          <a:xfrm rot="21173753">
            <a:off x="3626454" y="3997349"/>
            <a:ext cx="159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EATON driver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E59CD1-2E79-1759-B3E6-9FEFE5B89AF6}"/>
              </a:ext>
            </a:extLst>
          </p:cNvPr>
          <p:cNvSpPr txBox="1"/>
          <p:nvPr/>
        </p:nvSpPr>
        <p:spPr>
          <a:xfrm rot="20252169">
            <a:off x="4461958" y="4735253"/>
            <a:ext cx="17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Siemens driver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6B38EB-08C8-5730-8D03-86BD9BEA1B57}"/>
              </a:ext>
            </a:extLst>
          </p:cNvPr>
          <p:cNvSpPr txBox="1"/>
          <p:nvPr/>
        </p:nvSpPr>
        <p:spPr>
          <a:xfrm>
            <a:off x="8603644" y="591805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HMI system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3356C-7189-8E56-1BB2-0330C5AA00E3}"/>
              </a:ext>
            </a:extLst>
          </p:cNvPr>
          <p:cNvSpPr txBox="1"/>
          <p:nvPr/>
        </p:nvSpPr>
        <p:spPr>
          <a:xfrm>
            <a:off x="624974" y="5235192"/>
            <a:ext cx="151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EATON PLC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48C21F-F94F-A552-07A3-DA0A60B104ED}"/>
              </a:ext>
            </a:extLst>
          </p:cNvPr>
          <p:cNvSpPr txBox="1"/>
          <p:nvPr/>
        </p:nvSpPr>
        <p:spPr>
          <a:xfrm>
            <a:off x="3083469" y="6373411"/>
            <a:ext cx="173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Siemens PLC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00EB93-90F2-7FAB-3390-E2C20D3C8BCC}"/>
              </a:ext>
            </a:extLst>
          </p:cNvPr>
          <p:cNvSpPr txBox="1"/>
          <p:nvPr/>
        </p:nvSpPr>
        <p:spPr>
          <a:xfrm>
            <a:off x="1340649" y="2106499"/>
            <a:ext cx="209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GIC PLC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62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1D6D-902F-A065-837A-628D90B9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Classic OPC</a:t>
            </a:r>
            <a:endParaRPr lang="bg-BG" dirty="0"/>
          </a:p>
        </p:txBody>
      </p:sp>
      <p:pic>
        <p:nvPicPr>
          <p:cNvPr id="29" name="Контейнер за съдържание 5">
            <a:extLst>
              <a:ext uri="{FF2B5EF4-FFF2-40B4-BE49-F238E27FC236}">
                <a16:creationId xmlns:a16="http://schemas.microsoft.com/office/drawing/2014/main" id="{A21067E7-6FFE-0D0C-3960-36217CA52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74531" y="2692308"/>
            <a:ext cx="839422" cy="740790"/>
          </a:xfrm>
        </p:spPr>
      </p:pic>
      <p:pic>
        <p:nvPicPr>
          <p:cNvPr id="4" name="Picture 3" descr="A grey electronic device with a green screen&#10;&#10;Description automatically generated">
            <a:extLst>
              <a:ext uri="{FF2B5EF4-FFF2-40B4-BE49-F238E27FC236}">
                <a16:creationId xmlns:a16="http://schemas.microsoft.com/office/drawing/2014/main" id="{5F485670-BBF6-6BFC-7967-55AB7B62B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53" y="2385199"/>
            <a:ext cx="1433472" cy="1433472"/>
          </a:xfrm>
          <a:prstGeom prst="rect">
            <a:avLst/>
          </a:prstGeom>
        </p:spPr>
      </p:pic>
      <p:pic>
        <p:nvPicPr>
          <p:cNvPr id="5" name="Picture 4" descr="A white electronic device with blue buttons&#10;&#10;Description automatically generated">
            <a:extLst>
              <a:ext uri="{FF2B5EF4-FFF2-40B4-BE49-F238E27FC236}">
                <a16:creationId xmlns:a16="http://schemas.microsoft.com/office/drawing/2014/main" id="{5F4476B2-2B5B-41E1-100C-DC6D4D8D9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4" y="3534225"/>
            <a:ext cx="1656776" cy="1656776"/>
          </a:xfrm>
          <a:prstGeom prst="rect">
            <a:avLst/>
          </a:prstGeom>
        </p:spPr>
      </p:pic>
      <p:pic>
        <p:nvPicPr>
          <p:cNvPr id="6" name="Picture 5" descr="A grey electronic device with a screen&#10;&#10;Description automatically generated">
            <a:extLst>
              <a:ext uri="{FF2B5EF4-FFF2-40B4-BE49-F238E27FC236}">
                <a16:creationId xmlns:a16="http://schemas.microsoft.com/office/drawing/2014/main" id="{673615AE-9314-195B-03E9-7A5829965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200" y="5118270"/>
            <a:ext cx="1383957" cy="1383957"/>
          </a:xfrm>
          <a:prstGeom prst="rect">
            <a:avLst/>
          </a:prstGeom>
        </p:spPr>
      </p:pic>
      <p:pic>
        <p:nvPicPr>
          <p:cNvPr id="7" name="Picture 6" descr="A computer screen with a screen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7AF628F4-3FCE-F926-E86E-744383AEB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976" y="2987263"/>
            <a:ext cx="3998042" cy="284541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4D5AF4-8B16-7F0B-92AC-6BEE3A3E3445}"/>
              </a:ext>
            </a:extLst>
          </p:cNvPr>
          <p:cNvCxnSpPr>
            <a:cxnSpLocks/>
          </p:cNvCxnSpPr>
          <p:nvPr/>
        </p:nvCxnSpPr>
        <p:spPr>
          <a:xfrm>
            <a:off x="3449231" y="3011026"/>
            <a:ext cx="1275169" cy="684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8D4204-B1F7-BFFC-EF9E-22B93A1B758C}"/>
              </a:ext>
            </a:extLst>
          </p:cNvPr>
          <p:cNvCxnSpPr>
            <a:cxnSpLocks/>
          </p:cNvCxnSpPr>
          <p:nvPr/>
        </p:nvCxnSpPr>
        <p:spPr>
          <a:xfrm>
            <a:off x="2213828" y="4335420"/>
            <a:ext cx="2470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888D37-03B6-D915-D6C0-E3EE4934A13E}"/>
              </a:ext>
            </a:extLst>
          </p:cNvPr>
          <p:cNvCxnSpPr>
            <a:cxnSpLocks/>
          </p:cNvCxnSpPr>
          <p:nvPr/>
        </p:nvCxnSpPr>
        <p:spPr>
          <a:xfrm flipV="1">
            <a:off x="3657600" y="4743450"/>
            <a:ext cx="1026176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entagon 15">
            <a:extLst>
              <a:ext uri="{FF2B5EF4-FFF2-40B4-BE49-F238E27FC236}">
                <a16:creationId xmlns:a16="http://schemas.microsoft.com/office/drawing/2014/main" id="{DAC433F0-BCF5-428F-2F59-90B0F2119B80}"/>
              </a:ext>
            </a:extLst>
          </p:cNvPr>
          <p:cNvSpPr/>
          <p:nvPr/>
        </p:nvSpPr>
        <p:spPr>
          <a:xfrm>
            <a:off x="4820831" y="3550639"/>
            <a:ext cx="1448164" cy="1336519"/>
          </a:xfrm>
          <a:prstGeom prst="pent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Server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04AF7E-98CE-6CE3-27B2-522625140FE0}"/>
              </a:ext>
            </a:extLst>
          </p:cNvPr>
          <p:cNvCxnSpPr>
            <a:cxnSpLocks/>
          </p:cNvCxnSpPr>
          <p:nvPr/>
        </p:nvCxnSpPr>
        <p:spPr>
          <a:xfrm flipH="1">
            <a:off x="6268995" y="4162425"/>
            <a:ext cx="1308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5E25150-E9B6-7CC2-C5E6-6F93006C81F6}"/>
              </a:ext>
            </a:extLst>
          </p:cNvPr>
          <p:cNvSpPr txBox="1"/>
          <p:nvPr/>
        </p:nvSpPr>
        <p:spPr>
          <a:xfrm>
            <a:off x="8288642" y="588433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HMI system (OPC client)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714F03-161B-228E-750D-D273C22BEC14}"/>
              </a:ext>
            </a:extLst>
          </p:cNvPr>
          <p:cNvSpPr txBox="1"/>
          <p:nvPr/>
        </p:nvSpPr>
        <p:spPr>
          <a:xfrm>
            <a:off x="1744395" y="2076990"/>
            <a:ext cx="20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GIC PLC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03E2F3-42F1-346A-8EDE-7896B17053F1}"/>
              </a:ext>
            </a:extLst>
          </p:cNvPr>
          <p:cNvSpPr txBox="1"/>
          <p:nvPr/>
        </p:nvSpPr>
        <p:spPr>
          <a:xfrm>
            <a:off x="545982" y="5006335"/>
            <a:ext cx="151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EATON PLC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CC034D-86DE-2066-7298-FE387E8A3755}"/>
              </a:ext>
            </a:extLst>
          </p:cNvPr>
          <p:cNvSpPr txBox="1"/>
          <p:nvPr/>
        </p:nvSpPr>
        <p:spPr>
          <a:xfrm>
            <a:off x="2853266" y="6429028"/>
            <a:ext cx="173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Siemens PLC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3205BD-4203-4860-4EE8-0D927D5E1E35}"/>
              </a:ext>
            </a:extLst>
          </p:cNvPr>
          <p:cNvSpPr txBox="1"/>
          <p:nvPr/>
        </p:nvSpPr>
        <p:spPr>
          <a:xfrm>
            <a:off x="8855051" y="259770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Windows PC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Контейнер за съдържание 5">
            <a:extLst>
              <a:ext uri="{FF2B5EF4-FFF2-40B4-BE49-F238E27FC236}">
                <a16:creationId xmlns:a16="http://schemas.microsoft.com/office/drawing/2014/main" id="{FA5E7D5E-35D1-40D2-E414-CF2A0E404A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60591" y="2187383"/>
            <a:ext cx="839422" cy="74079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075AB4-C539-E39B-49E1-71FD1BC508A7}"/>
              </a:ext>
            </a:extLst>
          </p:cNvPr>
          <p:cNvSpPr txBox="1"/>
          <p:nvPr/>
        </p:nvSpPr>
        <p:spPr>
          <a:xfrm>
            <a:off x="6208280" y="380704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COM/DCOM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29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01CD4EB-DDBA-4283-9FFD-26992FCC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61" y="816891"/>
            <a:ext cx="2793158" cy="802848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Classic OPC</a:t>
            </a:r>
            <a:endParaRPr lang="bg-B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E0D26FF5-0FB6-41B8-8A54-F7FFC23DD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26" y="2086465"/>
            <a:ext cx="1714091" cy="1479359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8856200A-5DB2-4888-B99F-B7747F4A2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945" y="2086465"/>
            <a:ext cx="3784438" cy="3954644"/>
          </a:xfrm>
        </p:spPr>
        <p:txBody>
          <a:bodyPr>
            <a:no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communication is based on COM and DCOM which are Microsoft technologies.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works only on Windows machines and has not so rich features like OPC UA.</a:t>
            </a:r>
            <a:endParaRPr lang="bg-BG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is a software interface standard that allows Windows programs to communicate with industrial hardware devices.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B62E74B5-87C7-40CE-9011-13621B666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343" y="3976060"/>
            <a:ext cx="5213206" cy="2245835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22877975-9A31-44FA-9057-C3669459762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592" y="1239080"/>
            <a:ext cx="2890698" cy="25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1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6456222-9F2B-46BF-A803-128A0C05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565" y="1129252"/>
            <a:ext cx="3105960" cy="637095"/>
          </a:xfrm>
        </p:spPr>
        <p:txBody>
          <a:bodyPr/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endParaRPr lang="bg-B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25BC727E-0004-445B-8E9C-D8AB40888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2436638"/>
            <a:ext cx="839422" cy="740790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E3D8858-A7A1-4DA6-9C8B-1D0FC723F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157" y="2073896"/>
            <a:ext cx="3761295" cy="3950983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 first release is in 2008.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has many more features than the old OPC.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platform independent and not only for Windows.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has built in security and is Internet friendly oriented (No Firewall problems).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designed for work in Internet and specially for Industry 4.0.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relies on TCP/IP protocol stack and uses Https and OPC binary protocol.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D0522783-3C1D-4E52-B297-C3DC07DA866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77" y="3456684"/>
            <a:ext cx="598807" cy="714078"/>
          </a:xfrm>
          <a:prstGeom prst="rect">
            <a:avLst/>
          </a:prstGeom>
        </p:spPr>
      </p:pic>
      <p:pic>
        <p:nvPicPr>
          <p:cNvPr id="10" name="Картина 9" descr="Картина, която съдържа квадрат&#10;&#10;Описанието е генерирано автоматично">
            <a:extLst>
              <a:ext uri="{FF2B5EF4-FFF2-40B4-BE49-F238E27FC236}">
                <a16:creationId xmlns:a16="http://schemas.microsoft.com/office/drawing/2014/main" id="{E397414A-60D2-45BD-B6C1-21807CDC229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270" y="2301714"/>
            <a:ext cx="1257220" cy="983775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1AF3D4BD-C024-4818-8344-79507163D08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23" y="1129252"/>
            <a:ext cx="739161" cy="867282"/>
          </a:xfrm>
          <a:prstGeom prst="rect">
            <a:avLst/>
          </a:prstGeom>
        </p:spPr>
      </p:pic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EFFED2D9-2C17-49FA-9E56-DD2882BAA7E4}"/>
              </a:ext>
            </a:extLst>
          </p:cNvPr>
          <p:cNvSpPr txBox="1"/>
          <p:nvPr/>
        </p:nvSpPr>
        <p:spPr>
          <a:xfrm>
            <a:off x="7393705" y="2516263"/>
            <a:ext cx="1033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endParaRPr lang="bg-BG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Съединител &quot;права стрелка&quot; 17">
            <a:extLst>
              <a:ext uri="{FF2B5EF4-FFF2-40B4-BE49-F238E27FC236}">
                <a16:creationId xmlns:a16="http://schemas.microsoft.com/office/drawing/2014/main" id="{0052AA00-C758-4B4D-ABD4-F8481EDF5243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910606" y="2087166"/>
            <a:ext cx="0" cy="42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ъединител &quot;права стрелка&quot; 19">
            <a:extLst>
              <a:ext uri="{FF2B5EF4-FFF2-40B4-BE49-F238E27FC236}">
                <a16:creationId xmlns:a16="http://schemas.microsoft.com/office/drawing/2014/main" id="{04E9CD48-8488-4C57-96D8-BB4004EB713A}"/>
              </a:ext>
            </a:extLst>
          </p:cNvPr>
          <p:cNvCxnSpPr>
            <a:stCxn id="14" idx="3"/>
          </p:cNvCxnSpPr>
          <p:nvPr/>
        </p:nvCxnSpPr>
        <p:spPr>
          <a:xfrm>
            <a:off x="8427506" y="2685540"/>
            <a:ext cx="401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Съединител &quot;права стрелка&quot; 24">
            <a:extLst>
              <a:ext uri="{FF2B5EF4-FFF2-40B4-BE49-F238E27FC236}">
                <a16:creationId xmlns:a16="http://schemas.microsoft.com/office/drawing/2014/main" id="{947E76EF-9C65-440A-A769-72E754AED4DC}"/>
              </a:ext>
            </a:extLst>
          </p:cNvPr>
          <p:cNvCxnSpPr>
            <a:stCxn id="14" idx="2"/>
          </p:cNvCxnSpPr>
          <p:nvPr/>
        </p:nvCxnSpPr>
        <p:spPr>
          <a:xfrm flipH="1">
            <a:off x="7910604" y="2854817"/>
            <a:ext cx="2" cy="44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Съединител &quot;права стрелка&quot; 28">
            <a:extLst>
              <a:ext uri="{FF2B5EF4-FFF2-40B4-BE49-F238E27FC236}">
                <a16:creationId xmlns:a16="http://schemas.microsoft.com/office/drawing/2014/main" id="{04AF8A40-4130-4705-8033-CB4476BBE158}"/>
              </a:ext>
            </a:extLst>
          </p:cNvPr>
          <p:cNvCxnSpPr>
            <a:stCxn id="14" idx="1"/>
          </p:cNvCxnSpPr>
          <p:nvPr/>
        </p:nvCxnSpPr>
        <p:spPr>
          <a:xfrm flipH="1">
            <a:off x="6935422" y="2685540"/>
            <a:ext cx="45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Картина 30">
            <a:extLst>
              <a:ext uri="{FF2B5EF4-FFF2-40B4-BE49-F238E27FC236}">
                <a16:creationId xmlns:a16="http://schemas.microsoft.com/office/drawing/2014/main" id="{B3B9B137-542B-4034-B2AF-64277066C4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82" y="4772628"/>
            <a:ext cx="4064990" cy="1695477"/>
          </a:xfrm>
          <a:prstGeom prst="rect">
            <a:avLst/>
          </a:prstGeom>
        </p:spPr>
      </p:pic>
      <p:sp>
        <p:nvSpPr>
          <p:cNvPr id="33" name="Текстово поле 32">
            <a:extLst>
              <a:ext uri="{FF2B5EF4-FFF2-40B4-BE49-F238E27FC236}">
                <a16:creationId xmlns:a16="http://schemas.microsoft.com/office/drawing/2014/main" id="{3B7E5A14-9B7A-4D19-9F3B-B408C11C8461}"/>
              </a:ext>
            </a:extLst>
          </p:cNvPr>
          <p:cNvSpPr txBox="1"/>
          <p:nvPr/>
        </p:nvSpPr>
        <p:spPr>
          <a:xfrm>
            <a:off x="6653306" y="746232"/>
            <a:ext cx="2371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Independence</a:t>
            </a:r>
          </a:p>
          <a:p>
            <a:endParaRPr lang="bg-BG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ово поле 33">
            <a:extLst>
              <a:ext uri="{FF2B5EF4-FFF2-40B4-BE49-F238E27FC236}">
                <a16:creationId xmlns:a16="http://schemas.microsoft.com/office/drawing/2014/main" id="{F93DCED0-CA7B-404C-AFB4-A059AE5B7ABF}"/>
              </a:ext>
            </a:extLst>
          </p:cNvPr>
          <p:cNvSpPr txBox="1"/>
          <p:nvPr/>
        </p:nvSpPr>
        <p:spPr>
          <a:xfrm>
            <a:off x="9492796" y="4410734"/>
            <a:ext cx="1660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 friend</a:t>
            </a:r>
          </a:p>
          <a:p>
            <a:endParaRPr lang="bg-BG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537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1D6D-902F-A065-837A-628D90B9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812" y="838854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endParaRPr lang="bg-BG" dirty="0"/>
          </a:p>
        </p:txBody>
      </p:sp>
      <p:pic>
        <p:nvPicPr>
          <p:cNvPr id="29" name="Контейнер за съдържание 5">
            <a:extLst>
              <a:ext uri="{FF2B5EF4-FFF2-40B4-BE49-F238E27FC236}">
                <a16:creationId xmlns:a16="http://schemas.microsoft.com/office/drawing/2014/main" id="{A21067E7-6FFE-0D0C-3960-36217CA52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51324" y="3058546"/>
            <a:ext cx="539013" cy="475679"/>
          </a:xfrm>
        </p:spPr>
      </p:pic>
      <p:pic>
        <p:nvPicPr>
          <p:cNvPr id="4" name="Picture 3" descr="A grey electronic device with a green screen&#10;&#10;Description automatically generated">
            <a:extLst>
              <a:ext uri="{FF2B5EF4-FFF2-40B4-BE49-F238E27FC236}">
                <a16:creationId xmlns:a16="http://schemas.microsoft.com/office/drawing/2014/main" id="{5F485670-BBF6-6BFC-7967-55AB7B62B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79" y="2373572"/>
            <a:ext cx="1433472" cy="1433472"/>
          </a:xfrm>
          <a:prstGeom prst="rect">
            <a:avLst/>
          </a:prstGeom>
        </p:spPr>
      </p:pic>
      <p:pic>
        <p:nvPicPr>
          <p:cNvPr id="5" name="Picture 4" descr="A white electronic device with blue buttons&#10;&#10;Description automatically generated">
            <a:extLst>
              <a:ext uri="{FF2B5EF4-FFF2-40B4-BE49-F238E27FC236}">
                <a16:creationId xmlns:a16="http://schemas.microsoft.com/office/drawing/2014/main" id="{5F4476B2-2B5B-41E1-100C-DC6D4D8D9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4" y="3534225"/>
            <a:ext cx="1656776" cy="1656776"/>
          </a:xfrm>
          <a:prstGeom prst="rect">
            <a:avLst/>
          </a:prstGeom>
        </p:spPr>
      </p:pic>
      <p:pic>
        <p:nvPicPr>
          <p:cNvPr id="6" name="Picture 5" descr="A grey electronic device with a screen&#10;&#10;Description automatically generated">
            <a:extLst>
              <a:ext uri="{FF2B5EF4-FFF2-40B4-BE49-F238E27FC236}">
                <a16:creationId xmlns:a16="http://schemas.microsoft.com/office/drawing/2014/main" id="{673615AE-9314-195B-03E9-7A5829965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200" y="5118270"/>
            <a:ext cx="1383957" cy="1383957"/>
          </a:xfrm>
          <a:prstGeom prst="rect">
            <a:avLst/>
          </a:prstGeom>
        </p:spPr>
      </p:pic>
      <p:pic>
        <p:nvPicPr>
          <p:cNvPr id="7" name="Picture 6" descr="A computer screen with a screen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7AF628F4-3FCE-F926-E86E-744383AEB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555" y="3316762"/>
            <a:ext cx="3998042" cy="284541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4D5AF4-8B16-7F0B-92AC-6BEE3A3E3445}"/>
              </a:ext>
            </a:extLst>
          </p:cNvPr>
          <p:cNvCxnSpPr>
            <a:cxnSpLocks/>
          </p:cNvCxnSpPr>
          <p:nvPr/>
        </p:nvCxnSpPr>
        <p:spPr>
          <a:xfrm>
            <a:off x="3449231" y="3011026"/>
            <a:ext cx="1275169" cy="684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8D4204-B1F7-BFFC-EF9E-22B93A1B758C}"/>
              </a:ext>
            </a:extLst>
          </p:cNvPr>
          <p:cNvCxnSpPr>
            <a:cxnSpLocks/>
          </p:cNvCxnSpPr>
          <p:nvPr/>
        </p:nvCxnSpPr>
        <p:spPr>
          <a:xfrm>
            <a:off x="2234393" y="4269517"/>
            <a:ext cx="2470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888D37-03B6-D915-D6C0-E3EE4934A13E}"/>
              </a:ext>
            </a:extLst>
          </p:cNvPr>
          <p:cNvCxnSpPr>
            <a:cxnSpLocks/>
          </p:cNvCxnSpPr>
          <p:nvPr/>
        </p:nvCxnSpPr>
        <p:spPr>
          <a:xfrm flipV="1">
            <a:off x="3657600" y="4743450"/>
            <a:ext cx="1026176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entagon 15">
            <a:extLst>
              <a:ext uri="{FF2B5EF4-FFF2-40B4-BE49-F238E27FC236}">
                <a16:creationId xmlns:a16="http://schemas.microsoft.com/office/drawing/2014/main" id="{DAC433F0-BCF5-428F-2F59-90B0F2119B80}"/>
              </a:ext>
            </a:extLst>
          </p:cNvPr>
          <p:cNvSpPr/>
          <p:nvPr/>
        </p:nvSpPr>
        <p:spPr>
          <a:xfrm>
            <a:off x="4919566" y="3615489"/>
            <a:ext cx="1448164" cy="1336519"/>
          </a:xfrm>
          <a:prstGeom prst="pent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Server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04AF7E-98CE-6CE3-27B2-522625140FE0}"/>
              </a:ext>
            </a:extLst>
          </p:cNvPr>
          <p:cNvCxnSpPr>
            <a:cxnSpLocks/>
          </p:cNvCxnSpPr>
          <p:nvPr/>
        </p:nvCxnSpPr>
        <p:spPr>
          <a:xfrm flipH="1">
            <a:off x="6400800" y="4162425"/>
            <a:ext cx="11765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5E25150-E9B6-7CC2-C5E6-6F93006C81F6}"/>
              </a:ext>
            </a:extLst>
          </p:cNvPr>
          <p:cNvSpPr txBox="1"/>
          <p:nvPr/>
        </p:nvSpPr>
        <p:spPr>
          <a:xfrm>
            <a:off x="8280404" y="613233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HMI system (OPC client)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714F03-161B-228E-750D-D273C22BEC14}"/>
              </a:ext>
            </a:extLst>
          </p:cNvPr>
          <p:cNvSpPr txBox="1"/>
          <p:nvPr/>
        </p:nvSpPr>
        <p:spPr>
          <a:xfrm>
            <a:off x="1744395" y="2076990"/>
            <a:ext cx="20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GIC PLC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03E2F3-42F1-346A-8EDE-7896B17053F1}"/>
              </a:ext>
            </a:extLst>
          </p:cNvPr>
          <p:cNvSpPr txBox="1"/>
          <p:nvPr/>
        </p:nvSpPr>
        <p:spPr>
          <a:xfrm>
            <a:off x="545982" y="5006335"/>
            <a:ext cx="151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Eaton PLC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CC034D-86DE-2066-7298-FE387E8A3755}"/>
              </a:ext>
            </a:extLst>
          </p:cNvPr>
          <p:cNvSpPr txBox="1"/>
          <p:nvPr/>
        </p:nvSpPr>
        <p:spPr>
          <a:xfrm>
            <a:off x="2853266" y="6429028"/>
            <a:ext cx="173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Siemens PLC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Контейнер за съдържание 5">
            <a:extLst>
              <a:ext uri="{FF2B5EF4-FFF2-40B4-BE49-F238E27FC236}">
                <a16:creationId xmlns:a16="http://schemas.microsoft.com/office/drawing/2014/main" id="{FA5E7D5E-35D1-40D2-E414-CF2A0E404A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6463" y="2489514"/>
            <a:ext cx="793170" cy="699973"/>
          </a:xfrm>
          <a:prstGeom prst="rect">
            <a:avLst/>
          </a:prstGeom>
        </p:spPr>
      </p:pic>
      <p:pic>
        <p:nvPicPr>
          <p:cNvPr id="3" name="Картина 7">
            <a:extLst>
              <a:ext uri="{FF2B5EF4-FFF2-40B4-BE49-F238E27FC236}">
                <a16:creationId xmlns:a16="http://schemas.microsoft.com/office/drawing/2014/main" id="{CB666834-06CC-983C-14C7-251CF50E04D5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607" y="2974990"/>
            <a:ext cx="468960" cy="559235"/>
          </a:xfrm>
          <a:prstGeom prst="rect">
            <a:avLst/>
          </a:prstGeom>
        </p:spPr>
      </p:pic>
      <p:pic>
        <p:nvPicPr>
          <p:cNvPr id="9" name="Картина 9" descr="Картина, която съдържа квадрат&#10;&#10;Описанието е генерирано автоматично">
            <a:extLst>
              <a:ext uri="{FF2B5EF4-FFF2-40B4-BE49-F238E27FC236}">
                <a16:creationId xmlns:a16="http://schemas.microsoft.com/office/drawing/2014/main" id="{D76F8440-F0EE-EA53-54E1-5950C217ED9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62" y="2992102"/>
            <a:ext cx="805774" cy="630518"/>
          </a:xfrm>
          <a:prstGeom prst="rect">
            <a:avLst/>
          </a:prstGeom>
        </p:spPr>
      </p:pic>
      <p:pic>
        <p:nvPicPr>
          <p:cNvPr id="11" name="Картина 11">
            <a:extLst>
              <a:ext uri="{FF2B5EF4-FFF2-40B4-BE49-F238E27FC236}">
                <a16:creationId xmlns:a16="http://schemas.microsoft.com/office/drawing/2014/main" id="{F144AB1D-DE2D-946E-D2D8-A5D6B3662C94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470" y="2918197"/>
            <a:ext cx="539013" cy="632442"/>
          </a:xfrm>
          <a:prstGeom prst="rect">
            <a:avLst/>
          </a:prstGeom>
        </p:spPr>
      </p:pic>
      <p:pic>
        <p:nvPicPr>
          <p:cNvPr id="12" name="Картина 7">
            <a:extLst>
              <a:ext uri="{FF2B5EF4-FFF2-40B4-BE49-F238E27FC236}">
                <a16:creationId xmlns:a16="http://schemas.microsoft.com/office/drawing/2014/main" id="{6CD6C161-1E7D-DBE3-C20B-2E977AA3BFB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479" y="2450553"/>
            <a:ext cx="592843" cy="706965"/>
          </a:xfrm>
          <a:prstGeom prst="rect">
            <a:avLst/>
          </a:prstGeom>
        </p:spPr>
      </p:pic>
      <p:pic>
        <p:nvPicPr>
          <p:cNvPr id="14" name="Картина 11">
            <a:extLst>
              <a:ext uri="{FF2B5EF4-FFF2-40B4-BE49-F238E27FC236}">
                <a16:creationId xmlns:a16="http://schemas.microsoft.com/office/drawing/2014/main" id="{1B56377F-880E-ABA1-25E9-F9C695B3F04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345" y="2391259"/>
            <a:ext cx="703597" cy="825554"/>
          </a:xfrm>
          <a:prstGeom prst="rect">
            <a:avLst/>
          </a:prstGeom>
        </p:spPr>
      </p:pic>
      <p:pic>
        <p:nvPicPr>
          <p:cNvPr id="15" name="Картина 9" descr="Картина, която съдържа квадрат&#10;&#10;Описанието е генерирано автоматично">
            <a:extLst>
              <a:ext uri="{FF2B5EF4-FFF2-40B4-BE49-F238E27FC236}">
                <a16:creationId xmlns:a16="http://schemas.microsoft.com/office/drawing/2014/main" id="{D0394D46-2F50-EE5F-364A-400C7D26999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145" y="2364023"/>
            <a:ext cx="1100452" cy="86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50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16A81CC7-6439-4F1A-B5C8-389C691F8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223" y="1851730"/>
            <a:ext cx="1351224" cy="1351224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2F9FAF67-8227-4B89-802D-BF6ADABB8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79" y="3061252"/>
            <a:ext cx="1046252" cy="1046252"/>
          </a:xfrm>
          <a:prstGeom prst="rect">
            <a:avLst/>
          </a:prstGeom>
        </p:spPr>
      </p:pic>
      <p:pic>
        <p:nvPicPr>
          <p:cNvPr id="9" name="Картина 8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AAF5C766-E047-4D18-8619-D7A76481153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844" y="4999730"/>
            <a:ext cx="1525571" cy="1525571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BEBCC581-96E5-4E54-B9F8-47A54E2A352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46" y="3061252"/>
            <a:ext cx="1351224" cy="1351224"/>
          </a:xfrm>
          <a:prstGeom prst="rect">
            <a:avLst/>
          </a:prstGeom>
        </p:spPr>
      </p:pic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B7B90B0E-7037-4386-9CD8-7E90B830592A}"/>
              </a:ext>
            </a:extLst>
          </p:cNvPr>
          <p:cNvSpPr txBox="1"/>
          <p:nvPr/>
        </p:nvSpPr>
        <p:spPr>
          <a:xfrm>
            <a:off x="2901224" y="725867"/>
            <a:ext cx="5803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is used OPC UA?</a:t>
            </a:r>
            <a:endParaRPr lang="bg-BG" sz="4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Картина 15" descr="Картина, която съдържа текст, знак&#10;&#10;Описанието е генерирано автоматично">
            <a:extLst>
              <a:ext uri="{FF2B5EF4-FFF2-40B4-BE49-F238E27FC236}">
                <a16:creationId xmlns:a16="http://schemas.microsoft.com/office/drawing/2014/main" id="{2B87F671-BDCC-4A8D-81AE-1F42069C5E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586" y="4791007"/>
            <a:ext cx="1525572" cy="1525572"/>
          </a:xfrm>
          <a:prstGeom prst="rect">
            <a:avLst/>
          </a:prstGeom>
        </p:spPr>
      </p:pic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B3B4A2F7-65B4-40F3-9121-B817FEAFC408}"/>
              </a:ext>
            </a:extLst>
          </p:cNvPr>
          <p:cNvSpPr txBox="1"/>
          <p:nvPr/>
        </p:nvSpPr>
        <p:spPr>
          <a:xfrm>
            <a:off x="5465029" y="4031497"/>
            <a:ext cx="135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OPC UA</a:t>
            </a:r>
            <a:endParaRPr lang="bg-BG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Съединител &quot;права стрелка&quot; 29">
            <a:extLst>
              <a:ext uri="{FF2B5EF4-FFF2-40B4-BE49-F238E27FC236}">
                <a16:creationId xmlns:a16="http://schemas.microsoft.com/office/drawing/2014/main" id="{029B8EE1-B8C0-4D88-B0CC-DFA07FAF5770}"/>
              </a:ext>
            </a:extLst>
          </p:cNvPr>
          <p:cNvCxnSpPr>
            <a:cxnSpLocks/>
          </p:cNvCxnSpPr>
          <p:nvPr/>
        </p:nvCxnSpPr>
        <p:spPr>
          <a:xfrm flipV="1">
            <a:off x="6478447" y="3846136"/>
            <a:ext cx="1468349" cy="261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ъединител &quot;права стрелка&quot; 36">
            <a:extLst>
              <a:ext uri="{FF2B5EF4-FFF2-40B4-BE49-F238E27FC236}">
                <a16:creationId xmlns:a16="http://schemas.microsoft.com/office/drawing/2014/main" id="{0352F0F2-2EC3-4349-A914-25F0B47B3EEC}"/>
              </a:ext>
            </a:extLst>
          </p:cNvPr>
          <p:cNvCxnSpPr/>
          <p:nvPr/>
        </p:nvCxnSpPr>
        <p:spPr>
          <a:xfrm flipH="1" flipV="1">
            <a:off x="5896324" y="3179660"/>
            <a:ext cx="94268" cy="840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>
            <a:extLst>
              <a:ext uri="{FF2B5EF4-FFF2-40B4-BE49-F238E27FC236}">
                <a16:creationId xmlns:a16="http://schemas.microsoft.com/office/drawing/2014/main" id="{AF22185F-DE92-415A-A3C3-B395ADB22671}"/>
              </a:ext>
            </a:extLst>
          </p:cNvPr>
          <p:cNvCxnSpPr/>
          <p:nvPr/>
        </p:nvCxnSpPr>
        <p:spPr>
          <a:xfrm flipH="1" flipV="1">
            <a:off x="3985670" y="4107504"/>
            <a:ext cx="1378182" cy="120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ъединител &quot;права стрелка&quot; 40">
            <a:extLst>
              <a:ext uri="{FF2B5EF4-FFF2-40B4-BE49-F238E27FC236}">
                <a16:creationId xmlns:a16="http://schemas.microsoft.com/office/drawing/2014/main" id="{AA7E3D52-C3D8-4995-870B-C94EF5FACAE9}"/>
              </a:ext>
            </a:extLst>
          </p:cNvPr>
          <p:cNvCxnSpPr/>
          <p:nvPr/>
        </p:nvCxnSpPr>
        <p:spPr>
          <a:xfrm flipH="1">
            <a:off x="5127223" y="4412476"/>
            <a:ext cx="675612" cy="932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ъединител &quot;права стрелка&quot; 42">
            <a:extLst>
              <a:ext uri="{FF2B5EF4-FFF2-40B4-BE49-F238E27FC236}">
                <a16:creationId xmlns:a16="http://schemas.microsoft.com/office/drawing/2014/main" id="{20CE2EC4-531C-4EB9-8E4C-5511945B1670}"/>
              </a:ext>
            </a:extLst>
          </p:cNvPr>
          <p:cNvCxnSpPr/>
          <p:nvPr/>
        </p:nvCxnSpPr>
        <p:spPr>
          <a:xfrm>
            <a:off x="6297105" y="4412476"/>
            <a:ext cx="840102" cy="819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98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118B-DD6F-EA21-0C28-B5871391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44128"/>
            <a:ext cx="8761413" cy="1060872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Compatibility with OPC Classic via gateway/s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699E059B-CFA3-EF09-A8C1-4F466EF01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683" y="2589383"/>
            <a:ext cx="5951448" cy="3742837"/>
          </a:xfrm>
        </p:spPr>
      </p:pic>
    </p:spTree>
    <p:extLst>
      <p:ext uri="{BB962C8B-B14F-4D97-AF65-F5344CB8AC3E}">
        <p14:creationId xmlns:p14="http://schemas.microsoft.com/office/powerpoint/2010/main" val="975043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E1399E8-5983-477C-B6B3-28BE668C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6" y="1031789"/>
            <a:ext cx="4101466" cy="118384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OEE (Overall Equipment Effectiveness)</a:t>
            </a:r>
            <a:endParaRPr lang="bg-BG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 descr="Картина, която съдържа текст, визитка, екранна снимка&#10;&#10;Описанието е генерирано автоматично">
            <a:extLst>
              <a:ext uri="{FF2B5EF4-FFF2-40B4-BE49-F238E27FC236}">
                <a16:creationId xmlns:a16="http://schemas.microsoft.com/office/drawing/2014/main" id="{9F36048E-3532-4245-BC24-A230CDD3D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573" y="776813"/>
            <a:ext cx="4761472" cy="2749750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91B1919B-592E-4D72-8823-6C23A0831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6056" y="2436022"/>
            <a:ext cx="3275644" cy="3066854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a gold standard for measuring manufacturing productivity.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measuring of OEE and the underlying losses, we can get important insights on how to systematically improve our manufacturing process.</a:t>
            </a:r>
            <a:endParaRPr lang="bg-BG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CB240A52-C317-4489-B730-676821015F8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506" y="3668803"/>
            <a:ext cx="4595605" cy="258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36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3848D0A-8A46-40AB-B8BA-C07470FD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858" y="1706252"/>
            <a:ext cx="3313350" cy="525544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OPC UA Specifications</a:t>
            </a:r>
            <a:endParaRPr lang="bg-B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 descr="Картина, която съдържа стрелка&#10;&#10;Описанието е генерирано автоматично">
            <a:extLst>
              <a:ext uri="{FF2B5EF4-FFF2-40B4-BE49-F238E27FC236}">
                <a16:creationId xmlns:a16="http://schemas.microsoft.com/office/drawing/2014/main" id="{D2CF188C-188C-48D8-8CE8-98FBE3446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058" y="1389276"/>
            <a:ext cx="2493540" cy="1159496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FE1F8B46-7D21-49A1-B6F1-F42E323F1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6948" y="2441542"/>
            <a:ext cx="3171260" cy="3583337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model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architectures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Historical access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Alarms and Events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bg-BG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39AB4D9C-7A19-4630-BA58-0A1479AEAAFB}"/>
              </a:ext>
            </a:extLst>
          </p:cNvPr>
          <p:cNvSpPr txBox="1"/>
          <p:nvPr/>
        </p:nvSpPr>
        <p:spPr>
          <a:xfrm>
            <a:off x="5788058" y="2678130"/>
            <a:ext cx="6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"ns=2;s=/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FloorOne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/Machines/Pump"</a:t>
            </a:r>
            <a:endParaRPr lang="bg-B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06AB24CF-2966-4F17-B32E-21E0EE08D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59" y="3457009"/>
            <a:ext cx="2774480" cy="256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0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AFC4DBE-CB8A-4DA9-A0E6-70C404EE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25" y="1630836"/>
            <a:ext cx="3266216" cy="1084084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What is an OPC UA?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Контейнер за съдържание 9">
            <a:extLst>
              <a:ext uri="{FF2B5EF4-FFF2-40B4-BE49-F238E27FC236}">
                <a16:creationId xmlns:a16="http://schemas.microsoft.com/office/drawing/2014/main" id="{F7C9FC8F-FC73-4A95-BD50-38F79B127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2276116"/>
            <a:ext cx="5189538" cy="2915367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0B970492-C3A4-4365-9381-E9C7747BF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8425" y="3010294"/>
            <a:ext cx="3426473" cy="289559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 UA is a data exchange standard for industrial communication (machine-to-machine or PC-to-machine communication) between different manufacturers.</a:t>
            </a:r>
            <a:endParaRPr lang="bg-BG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BD6A7086-23D2-4B0F-9E04-7D004D9BB514}"/>
              </a:ext>
            </a:extLst>
          </p:cNvPr>
          <p:cNvSpPr txBox="1"/>
          <p:nvPr/>
        </p:nvSpPr>
        <p:spPr>
          <a:xfrm>
            <a:off x="5357879" y="1904441"/>
            <a:ext cx="6151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Open Platform Communications Unified Architecture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872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9BDA70E-9B87-4696-B2F6-76C1B41E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Communication architectures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B24B4E3-1B21-4C58-8F4D-F1853323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9019" y="2513533"/>
            <a:ext cx="4097790" cy="798839"/>
          </a:xfrm>
        </p:spPr>
        <p:txBody>
          <a:bodyPr/>
          <a:lstStyle/>
          <a:p>
            <a:r>
              <a:rPr lang="en-US" dirty="0"/>
              <a:t>Pub/Sub model (notifications)</a:t>
            </a:r>
            <a:endParaRPr lang="bg-BG" dirty="0"/>
          </a:p>
        </p:txBody>
      </p:sp>
      <p:pic>
        <p:nvPicPr>
          <p:cNvPr id="10" name="Контейнер за съдържание 9">
            <a:extLst>
              <a:ext uri="{FF2B5EF4-FFF2-40B4-BE49-F238E27FC236}">
                <a16:creationId xmlns:a16="http://schemas.microsoft.com/office/drawing/2014/main" id="{A0480346-C03A-41BC-9303-41B59388AD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92" y="3623648"/>
            <a:ext cx="935914" cy="816204"/>
          </a:xfrm>
        </p:spPr>
      </p:pic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1EC8F997-478A-4F38-B1F3-0C9CFACE2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2451" y="2589464"/>
            <a:ext cx="4825159" cy="576262"/>
          </a:xfrm>
        </p:spPr>
        <p:txBody>
          <a:bodyPr/>
          <a:lstStyle/>
          <a:p>
            <a:r>
              <a:rPr lang="en-US" dirty="0"/>
              <a:t>Client/Server model (session)</a:t>
            </a:r>
            <a:endParaRPr lang="bg-BG" dirty="0"/>
          </a:p>
        </p:txBody>
      </p:sp>
      <p:pic>
        <p:nvPicPr>
          <p:cNvPr id="11" name="Контейнер за съдържание 9">
            <a:extLst>
              <a:ext uri="{FF2B5EF4-FFF2-40B4-BE49-F238E27FC236}">
                <a16:creationId xmlns:a16="http://schemas.microsoft.com/office/drawing/2014/main" id="{2240FE23-443C-4F0A-8B71-5B17D340249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92" y="5365301"/>
            <a:ext cx="935914" cy="816204"/>
          </a:xfrm>
          <a:prstGeom prst="rect">
            <a:avLst/>
          </a:prstGeom>
        </p:spPr>
      </p:pic>
      <p:pic>
        <p:nvPicPr>
          <p:cNvPr id="12" name="Контейнер за съдържание 9">
            <a:extLst>
              <a:ext uri="{FF2B5EF4-FFF2-40B4-BE49-F238E27FC236}">
                <a16:creationId xmlns:a16="http://schemas.microsoft.com/office/drawing/2014/main" id="{E08D0E3A-65B2-4487-814C-5338945C470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7" y="3678239"/>
            <a:ext cx="935914" cy="816204"/>
          </a:xfrm>
          <a:prstGeom prst="rect">
            <a:avLst/>
          </a:prstGeom>
        </p:spPr>
      </p:pic>
      <p:pic>
        <p:nvPicPr>
          <p:cNvPr id="13" name="Контейнер за съдържание 9">
            <a:extLst>
              <a:ext uri="{FF2B5EF4-FFF2-40B4-BE49-F238E27FC236}">
                <a16:creationId xmlns:a16="http://schemas.microsoft.com/office/drawing/2014/main" id="{2A415F35-308D-45C0-A048-091F832C5A1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7" y="5365301"/>
            <a:ext cx="935914" cy="816204"/>
          </a:xfrm>
          <a:prstGeom prst="rect">
            <a:avLst/>
          </a:prstGeom>
        </p:spPr>
      </p:pic>
      <p:pic>
        <p:nvPicPr>
          <p:cNvPr id="15" name="Контейнер за съдържание 9">
            <a:extLst>
              <a:ext uri="{FF2B5EF4-FFF2-40B4-BE49-F238E27FC236}">
                <a16:creationId xmlns:a16="http://schemas.microsoft.com/office/drawing/2014/main" id="{6465A873-A63D-4D1B-BAAA-6CECFD0BC52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19" y="4439852"/>
            <a:ext cx="935914" cy="816204"/>
          </a:xfrm>
          <a:prstGeom prst="rect">
            <a:avLst/>
          </a:prstGeom>
        </p:spPr>
      </p:pic>
      <p:cxnSp>
        <p:nvCxnSpPr>
          <p:cNvPr id="17" name="Съединител &quot;права стрелка&quot; 16">
            <a:extLst>
              <a:ext uri="{FF2B5EF4-FFF2-40B4-BE49-F238E27FC236}">
                <a16:creationId xmlns:a16="http://schemas.microsoft.com/office/drawing/2014/main" id="{3C6E4FE2-AE8D-4FFE-A039-428BF2016029}"/>
              </a:ext>
            </a:extLst>
          </p:cNvPr>
          <p:cNvCxnSpPr>
            <a:cxnSpLocks/>
          </p:cNvCxnSpPr>
          <p:nvPr/>
        </p:nvCxnSpPr>
        <p:spPr>
          <a:xfrm flipV="1">
            <a:off x="7258941" y="4796559"/>
            <a:ext cx="2657426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ъединител &quot;права стрелка&quot; 19">
            <a:extLst>
              <a:ext uri="{FF2B5EF4-FFF2-40B4-BE49-F238E27FC236}">
                <a16:creationId xmlns:a16="http://schemas.microsoft.com/office/drawing/2014/main" id="{17D8456E-B145-4919-BD5A-BCD6B2D2647F}"/>
              </a:ext>
            </a:extLst>
          </p:cNvPr>
          <p:cNvCxnSpPr/>
          <p:nvPr/>
        </p:nvCxnSpPr>
        <p:spPr>
          <a:xfrm flipV="1">
            <a:off x="2997724" y="4182835"/>
            <a:ext cx="448175" cy="40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B07A168D-7486-464D-8026-A1C0FFF6444B}"/>
              </a:ext>
            </a:extLst>
          </p:cNvPr>
          <p:cNvCxnSpPr/>
          <p:nvPr/>
        </p:nvCxnSpPr>
        <p:spPr>
          <a:xfrm flipH="1" flipV="1">
            <a:off x="1732773" y="4182835"/>
            <a:ext cx="473897" cy="40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6D2374B3-8DD4-4288-AB5B-2C90738CE168}"/>
              </a:ext>
            </a:extLst>
          </p:cNvPr>
          <p:cNvCxnSpPr/>
          <p:nvPr/>
        </p:nvCxnSpPr>
        <p:spPr>
          <a:xfrm>
            <a:off x="3056668" y="5310315"/>
            <a:ext cx="389231" cy="26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Съединител &quot;права стрелка&quot; 25">
            <a:extLst>
              <a:ext uri="{FF2B5EF4-FFF2-40B4-BE49-F238E27FC236}">
                <a16:creationId xmlns:a16="http://schemas.microsoft.com/office/drawing/2014/main" id="{8598BB49-63BD-49E4-8034-F31306A7B6DD}"/>
              </a:ext>
            </a:extLst>
          </p:cNvPr>
          <p:cNvCxnSpPr/>
          <p:nvPr/>
        </p:nvCxnSpPr>
        <p:spPr>
          <a:xfrm flipH="1">
            <a:off x="1722802" y="5256056"/>
            <a:ext cx="472253" cy="32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Текстово поле 26">
            <a:extLst>
              <a:ext uri="{FF2B5EF4-FFF2-40B4-BE49-F238E27FC236}">
                <a16:creationId xmlns:a16="http://schemas.microsoft.com/office/drawing/2014/main" id="{41741B2D-73D4-4DF0-8C7A-52EC242E390E}"/>
              </a:ext>
            </a:extLst>
          </p:cNvPr>
          <p:cNvSpPr txBox="1"/>
          <p:nvPr/>
        </p:nvSpPr>
        <p:spPr>
          <a:xfrm>
            <a:off x="8003357" y="4386844"/>
            <a:ext cx="119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</a:t>
            </a:r>
            <a:endParaRPr lang="bg-BG" dirty="0"/>
          </a:p>
        </p:txBody>
      </p:sp>
      <p:sp>
        <p:nvSpPr>
          <p:cNvPr id="28" name="Текстово поле 27">
            <a:extLst>
              <a:ext uri="{FF2B5EF4-FFF2-40B4-BE49-F238E27FC236}">
                <a16:creationId xmlns:a16="http://schemas.microsoft.com/office/drawing/2014/main" id="{0F863635-A51B-41DA-8731-7C47B2E0423D}"/>
              </a:ext>
            </a:extLst>
          </p:cNvPr>
          <p:cNvSpPr txBox="1"/>
          <p:nvPr/>
        </p:nvSpPr>
        <p:spPr>
          <a:xfrm>
            <a:off x="6347696" y="4109391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29" name="Текстово поле 28">
            <a:extLst>
              <a:ext uri="{FF2B5EF4-FFF2-40B4-BE49-F238E27FC236}">
                <a16:creationId xmlns:a16="http://schemas.microsoft.com/office/drawing/2014/main" id="{429B3F93-D47D-4C99-984F-41D5D98893F0}"/>
              </a:ext>
            </a:extLst>
          </p:cNvPr>
          <p:cNvSpPr txBox="1"/>
          <p:nvPr/>
        </p:nvSpPr>
        <p:spPr>
          <a:xfrm>
            <a:off x="10105930" y="3924725"/>
            <a:ext cx="947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</a:t>
            </a:r>
            <a:endParaRPr lang="bg-BG" sz="1600" dirty="0"/>
          </a:p>
        </p:txBody>
      </p:sp>
      <p:sp>
        <p:nvSpPr>
          <p:cNvPr id="30" name="Текстово поле 29">
            <a:extLst>
              <a:ext uri="{FF2B5EF4-FFF2-40B4-BE49-F238E27FC236}">
                <a16:creationId xmlns:a16="http://schemas.microsoft.com/office/drawing/2014/main" id="{EB12CCFA-4AE6-4F1C-9EC2-633550A20D1F}"/>
              </a:ext>
            </a:extLst>
          </p:cNvPr>
          <p:cNvSpPr txBox="1"/>
          <p:nvPr/>
        </p:nvSpPr>
        <p:spPr>
          <a:xfrm>
            <a:off x="2205806" y="4240430"/>
            <a:ext cx="947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</a:t>
            </a:r>
            <a:endParaRPr lang="bg-BG" sz="1600" dirty="0"/>
          </a:p>
        </p:txBody>
      </p:sp>
      <p:sp>
        <p:nvSpPr>
          <p:cNvPr id="31" name="Текстово поле 30">
            <a:extLst>
              <a:ext uri="{FF2B5EF4-FFF2-40B4-BE49-F238E27FC236}">
                <a16:creationId xmlns:a16="http://schemas.microsoft.com/office/drawing/2014/main" id="{2419B365-D004-4DF4-889F-62FA790A727A}"/>
              </a:ext>
            </a:extLst>
          </p:cNvPr>
          <p:cNvSpPr txBox="1"/>
          <p:nvPr/>
        </p:nvSpPr>
        <p:spPr>
          <a:xfrm>
            <a:off x="3410701" y="3279997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32" name="Текстово поле 31">
            <a:extLst>
              <a:ext uri="{FF2B5EF4-FFF2-40B4-BE49-F238E27FC236}">
                <a16:creationId xmlns:a16="http://schemas.microsoft.com/office/drawing/2014/main" id="{0AD50565-C278-4C6E-B2FB-F014B0F6E1F1}"/>
              </a:ext>
            </a:extLst>
          </p:cNvPr>
          <p:cNvSpPr txBox="1"/>
          <p:nvPr/>
        </p:nvSpPr>
        <p:spPr>
          <a:xfrm>
            <a:off x="3570079" y="5092742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33" name="Текстово поле 32">
            <a:extLst>
              <a:ext uri="{FF2B5EF4-FFF2-40B4-BE49-F238E27FC236}">
                <a16:creationId xmlns:a16="http://schemas.microsoft.com/office/drawing/2014/main" id="{7167A7A3-4E83-4DF5-A1A9-2CD965B0A9FF}"/>
              </a:ext>
            </a:extLst>
          </p:cNvPr>
          <p:cNvSpPr txBox="1"/>
          <p:nvPr/>
        </p:nvSpPr>
        <p:spPr>
          <a:xfrm>
            <a:off x="955041" y="5058467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34" name="Текстово поле 33">
            <a:extLst>
              <a:ext uri="{FF2B5EF4-FFF2-40B4-BE49-F238E27FC236}">
                <a16:creationId xmlns:a16="http://schemas.microsoft.com/office/drawing/2014/main" id="{B8098005-FFA9-41C4-BC2D-A8CF6587BB49}"/>
              </a:ext>
            </a:extLst>
          </p:cNvPr>
          <p:cNvSpPr txBox="1"/>
          <p:nvPr/>
        </p:nvSpPr>
        <p:spPr>
          <a:xfrm>
            <a:off x="1028018" y="3334256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97" y="4609241"/>
            <a:ext cx="801737" cy="77712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58" y="4386844"/>
            <a:ext cx="801737" cy="77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07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E372251-0B63-4D74-AD65-088E323F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Hirschman project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8BC3F3E5-8F10-42F6-AFCE-F72520870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57" y="2925756"/>
            <a:ext cx="630700" cy="616366"/>
          </a:xfrm>
        </p:spPr>
      </p:pic>
      <p:pic>
        <p:nvPicPr>
          <p:cNvPr id="6" name="Контейнер за съдържание 9">
            <a:extLst>
              <a:ext uri="{FF2B5EF4-FFF2-40B4-BE49-F238E27FC236}">
                <a16:creationId xmlns:a16="http://schemas.microsoft.com/office/drawing/2014/main" id="{C0DD5992-5E6D-4267-87DF-67E399EB88B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50" y="5004719"/>
            <a:ext cx="935914" cy="816204"/>
          </a:xfrm>
          <a:prstGeom prst="rect">
            <a:avLst/>
          </a:prstGeom>
        </p:spPr>
      </p:pic>
      <p:cxnSp>
        <p:nvCxnSpPr>
          <p:cNvPr id="9" name="Съединител &quot;права стрелка&quot; 8">
            <a:extLst>
              <a:ext uri="{FF2B5EF4-FFF2-40B4-BE49-F238E27FC236}">
                <a16:creationId xmlns:a16="http://schemas.microsoft.com/office/drawing/2014/main" id="{F72D122B-DB02-40A7-A99D-DC0B5B7E9372}"/>
              </a:ext>
            </a:extLst>
          </p:cNvPr>
          <p:cNvCxnSpPr>
            <a:cxnSpLocks/>
          </p:cNvCxnSpPr>
          <p:nvPr/>
        </p:nvCxnSpPr>
        <p:spPr>
          <a:xfrm>
            <a:off x="1999364" y="3384223"/>
            <a:ext cx="2252816" cy="53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>
            <a:extLst>
              <a:ext uri="{FF2B5EF4-FFF2-40B4-BE49-F238E27FC236}">
                <a16:creationId xmlns:a16="http://schemas.microsoft.com/office/drawing/2014/main" id="{7928FC36-829C-421E-9AB1-B7301E06C832}"/>
              </a:ext>
            </a:extLst>
          </p:cNvPr>
          <p:cNvCxnSpPr>
            <a:cxnSpLocks/>
          </p:cNvCxnSpPr>
          <p:nvPr/>
        </p:nvCxnSpPr>
        <p:spPr>
          <a:xfrm flipH="1" flipV="1">
            <a:off x="1999365" y="3157980"/>
            <a:ext cx="2393526" cy="63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Съединител &quot;права стрелка&quot; 12">
            <a:extLst>
              <a:ext uri="{FF2B5EF4-FFF2-40B4-BE49-F238E27FC236}">
                <a16:creationId xmlns:a16="http://schemas.microsoft.com/office/drawing/2014/main" id="{CD842C9D-0CCD-41B9-88C5-132CB7BCAE2C}"/>
              </a:ext>
            </a:extLst>
          </p:cNvPr>
          <p:cNvCxnSpPr>
            <a:cxnSpLocks/>
          </p:cNvCxnSpPr>
          <p:nvPr/>
        </p:nvCxnSpPr>
        <p:spPr>
          <a:xfrm flipV="1">
            <a:off x="1999364" y="4432236"/>
            <a:ext cx="2393527" cy="83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>
            <a:extLst>
              <a:ext uri="{FF2B5EF4-FFF2-40B4-BE49-F238E27FC236}">
                <a16:creationId xmlns:a16="http://schemas.microsoft.com/office/drawing/2014/main" id="{3B92AB38-1154-4562-AB7E-E53619091A8E}"/>
              </a:ext>
            </a:extLst>
          </p:cNvPr>
          <p:cNvCxnSpPr>
            <a:cxnSpLocks/>
          </p:cNvCxnSpPr>
          <p:nvPr/>
        </p:nvCxnSpPr>
        <p:spPr>
          <a:xfrm flipH="1">
            <a:off x="2092750" y="4573381"/>
            <a:ext cx="2479250" cy="91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1154954" y="2557581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19" name="Текстово поле 18">
            <a:extLst>
              <a:ext uri="{FF2B5EF4-FFF2-40B4-BE49-F238E27FC236}">
                <a16:creationId xmlns:a16="http://schemas.microsoft.com/office/drawing/2014/main" id="{70D133E6-43F3-46B2-BC21-F6D102886B12}"/>
              </a:ext>
            </a:extLst>
          </p:cNvPr>
          <p:cNvSpPr txBox="1"/>
          <p:nvPr/>
        </p:nvSpPr>
        <p:spPr>
          <a:xfrm>
            <a:off x="1131784" y="4650138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</a:t>
            </a:r>
            <a:endParaRPr lang="bg-BG" sz="1600" dirty="0"/>
          </a:p>
        </p:txBody>
      </p:sp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A2D17806-8CCC-430B-B263-5E816DD39818}"/>
              </a:ext>
            </a:extLst>
          </p:cNvPr>
          <p:cNvSpPr txBox="1"/>
          <p:nvPr/>
        </p:nvSpPr>
        <p:spPr>
          <a:xfrm>
            <a:off x="4508085" y="3340447"/>
            <a:ext cx="947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</a:t>
            </a:r>
            <a:endParaRPr lang="bg-BG" sz="1600" dirty="0"/>
          </a:p>
        </p:txBody>
      </p: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65B57508-AE1B-4973-8964-6F658CB4AC6B}"/>
              </a:ext>
            </a:extLst>
          </p:cNvPr>
          <p:cNvSpPr txBox="1"/>
          <p:nvPr/>
        </p:nvSpPr>
        <p:spPr>
          <a:xfrm>
            <a:off x="2894836" y="3097043"/>
            <a:ext cx="109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</a:t>
            </a:r>
            <a:endParaRPr lang="bg-BG" sz="1600" dirty="0"/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8559DEAF-F92B-4DA1-A5B4-80F41DB628C2}"/>
              </a:ext>
            </a:extLst>
          </p:cNvPr>
          <p:cNvSpPr txBox="1"/>
          <p:nvPr/>
        </p:nvSpPr>
        <p:spPr>
          <a:xfrm>
            <a:off x="2728866" y="3710241"/>
            <a:ext cx="109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write</a:t>
            </a:r>
            <a:endParaRPr lang="bg-BG" sz="1600" dirty="0"/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B6F1272A-DC5C-4CFE-93D4-73E15953490E}"/>
              </a:ext>
            </a:extLst>
          </p:cNvPr>
          <p:cNvSpPr txBox="1"/>
          <p:nvPr/>
        </p:nvSpPr>
        <p:spPr>
          <a:xfrm>
            <a:off x="2857924" y="4432877"/>
            <a:ext cx="109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</a:t>
            </a:r>
            <a:endParaRPr lang="bg-BG" sz="1600" dirty="0"/>
          </a:p>
        </p:txBody>
      </p:sp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8B96AF03-9266-4C28-9971-4DA023D24EB7}"/>
              </a:ext>
            </a:extLst>
          </p:cNvPr>
          <p:cNvSpPr txBox="1"/>
          <p:nvPr/>
        </p:nvSpPr>
        <p:spPr>
          <a:xfrm>
            <a:off x="3158671" y="5043489"/>
            <a:ext cx="109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write</a:t>
            </a:r>
            <a:endParaRPr lang="bg-BG" sz="1600" dirty="0"/>
          </a:p>
        </p:txBody>
      </p:sp>
      <p:sp>
        <p:nvSpPr>
          <p:cNvPr id="25" name="Текстово поле 24">
            <a:extLst>
              <a:ext uri="{FF2B5EF4-FFF2-40B4-BE49-F238E27FC236}">
                <a16:creationId xmlns:a16="http://schemas.microsoft.com/office/drawing/2014/main" id="{80B2CB3A-E0E2-4B69-9F51-4ECAB3738702}"/>
              </a:ext>
            </a:extLst>
          </p:cNvPr>
          <p:cNvSpPr txBox="1"/>
          <p:nvPr/>
        </p:nvSpPr>
        <p:spPr>
          <a:xfrm>
            <a:off x="986988" y="5828144"/>
            <a:ext cx="1354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subscriber</a:t>
            </a:r>
            <a:endParaRPr lang="bg-BG" sz="1600" dirty="0"/>
          </a:p>
        </p:txBody>
      </p:sp>
      <p:sp>
        <p:nvSpPr>
          <p:cNvPr id="26" name="Текстово поле 25">
            <a:extLst>
              <a:ext uri="{FF2B5EF4-FFF2-40B4-BE49-F238E27FC236}">
                <a16:creationId xmlns:a16="http://schemas.microsoft.com/office/drawing/2014/main" id="{2BE4CF0F-241C-417A-9269-3CCE903DA820}"/>
              </a:ext>
            </a:extLst>
          </p:cNvPr>
          <p:cNvSpPr txBox="1"/>
          <p:nvPr/>
        </p:nvSpPr>
        <p:spPr>
          <a:xfrm>
            <a:off x="4475848" y="4561490"/>
            <a:ext cx="11768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publisher</a:t>
            </a:r>
          </a:p>
          <a:p>
            <a:endParaRPr lang="bg-BG" dirty="0"/>
          </a:p>
        </p:txBody>
      </p:sp>
      <p:pic>
        <p:nvPicPr>
          <p:cNvPr id="28" name="Картина 27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E95D7FD9-8092-4C1D-A85D-184D0191D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486" y="2225429"/>
            <a:ext cx="4180261" cy="2164511"/>
          </a:xfrm>
          <a:prstGeom prst="rect">
            <a:avLst/>
          </a:prstGeom>
        </p:spPr>
      </p:pic>
      <p:pic>
        <p:nvPicPr>
          <p:cNvPr id="34" name="Картина 33">
            <a:extLst>
              <a:ext uri="{FF2B5EF4-FFF2-40B4-BE49-F238E27FC236}">
                <a16:creationId xmlns:a16="http://schemas.microsoft.com/office/drawing/2014/main" id="{D4EE9536-2D25-42CF-8E90-9C3E6D041A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486" y="4432236"/>
            <a:ext cx="4180262" cy="218388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99" y="3725687"/>
            <a:ext cx="801737" cy="77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81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A312324-62E5-4F74-BADC-A6E6208D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96703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Komax Connect Project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Контейнер за съдържание 24">
            <a:extLst>
              <a:ext uri="{FF2B5EF4-FFF2-40B4-BE49-F238E27FC236}">
                <a16:creationId xmlns:a16="http://schemas.microsoft.com/office/drawing/2014/main" id="{D593F352-3381-497A-918A-13E4DA236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069" y="1845780"/>
            <a:ext cx="6654087" cy="2940404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1590427F-5578-45C5-846B-BA827311E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582944"/>
            <a:ext cx="3162522" cy="3441935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already have an initial  connection between CS WIN and the cloud KOMAX system.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this purpose was developed CS WIN COM object which serves as a OPC UA client and OPC UA server which is a Windows service app that running on the same PC.</a:t>
            </a:r>
          </a:p>
        </p:txBody>
      </p:sp>
    </p:spTree>
    <p:extLst>
      <p:ext uri="{BB962C8B-B14F-4D97-AF65-F5344CB8AC3E}">
        <p14:creationId xmlns:p14="http://schemas.microsoft.com/office/powerpoint/2010/main" val="2705067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KOMAX Connect Project</a:t>
            </a:r>
          </a:p>
        </p:txBody>
      </p:sp>
      <p:pic>
        <p:nvPicPr>
          <p:cNvPr id="4" name="Контейнер за съдържание 9">
            <a:extLst>
              <a:ext uri="{FF2B5EF4-FFF2-40B4-BE49-F238E27FC236}">
                <a16:creationId xmlns:a16="http://schemas.microsoft.com/office/drawing/2014/main" id="{C0DD5992-5E6D-4267-87DF-67E399EB8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8" y="4243705"/>
            <a:ext cx="936576" cy="817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613" y="4054358"/>
            <a:ext cx="1564248" cy="1018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822" y="4257786"/>
            <a:ext cx="801737" cy="777122"/>
          </a:xfrm>
          <a:prstGeom prst="rect">
            <a:avLst/>
          </a:prstGeom>
        </p:spPr>
      </p:pic>
      <p:sp>
        <p:nvSpPr>
          <p:cNvPr id="9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3897746" y="3734566"/>
            <a:ext cx="148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OPC UA server (Win service)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Съединител &quot;права стрелка&quot; 10">
            <a:extLst>
              <a:ext uri="{FF2B5EF4-FFF2-40B4-BE49-F238E27FC236}">
                <a16:creationId xmlns:a16="http://schemas.microsoft.com/office/drawing/2014/main" id="{7928FC36-829C-421E-9AB1-B7301E06C832}"/>
              </a:ext>
            </a:extLst>
          </p:cNvPr>
          <p:cNvCxnSpPr>
            <a:cxnSpLocks/>
          </p:cNvCxnSpPr>
          <p:nvPr/>
        </p:nvCxnSpPr>
        <p:spPr>
          <a:xfrm flipV="1">
            <a:off x="1542569" y="4640006"/>
            <a:ext cx="2347792" cy="1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332925" y="3448319"/>
            <a:ext cx="1410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CS WIN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(OPC UA client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– COM object)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Контейнер за съдържание 7">
            <a:extLst>
              <a:ext uri="{FF2B5EF4-FFF2-40B4-BE49-F238E27FC236}">
                <a16:creationId xmlns:a16="http://schemas.microsoft.com/office/drawing/2014/main" id="{E0C74E10-020B-46E3-AFAC-3A0647E97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39" y="3888839"/>
            <a:ext cx="1264951" cy="1264951"/>
          </a:xfrm>
          <a:prstGeom prst="rect">
            <a:avLst/>
          </a:prstGeom>
        </p:spPr>
      </p:pic>
      <p:sp>
        <p:nvSpPr>
          <p:cNvPr id="22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6443893" y="3580677"/>
            <a:ext cx="159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KOMAX Gateway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9317959" y="3663763"/>
            <a:ext cx="159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Cloud dashboard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Съединител &quot;права стрелка&quot; 10">
            <a:extLst>
              <a:ext uri="{FF2B5EF4-FFF2-40B4-BE49-F238E27FC236}">
                <a16:creationId xmlns:a16="http://schemas.microsoft.com/office/drawing/2014/main" id="{7928FC36-829C-421E-9AB1-B7301E06C832}"/>
              </a:ext>
            </a:extLst>
          </p:cNvPr>
          <p:cNvCxnSpPr>
            <a:cxnSpLocks/>
          </p:cNvCxnSpPr>
          <p:nvPr/>
        </p:nvCxnSpPr>
        <p:spPr>
          <a:xfrm flipV="1">
            <a:off x="7739955" y="4557240"/>
            <a:ext cx="1535415" cy="1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2138050" y="4260736"/>
            <a:ext cx="1110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write data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Съединител &quot;права стрелка&quot; 10">
            <a:extLst>
              <a:ext uri="{FF2B5EF4-FFF2-40B4-BE49-F238E27FC236}">
                <a16:creationId xmlns:a16="http://schemas.microsoft.com/office/drawing/2014/main" id="{7928FC36-829C-421E-9AB1-B7301E06C832}"/>
              </a:ext>
            </a:extLst>
          </p:cNvPr>
          <p:cNvCxnSpPr>
            <a:cxnSpLocks/>
          </p:cNvCxnSpPr>
          <p:nvPr/>
        </p:nvCxnSpPr>
        <p:spPr>
          <a:xfrm flipH="1">
            <a:off x="5018090" y="4605437"/>
            <a:ext cx="1535416" cy="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5354951" y="4213538"/>
            <a:ext cx="100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read data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2115766" y="4706978"/>
            <a:ext cx="86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Текстово поле 17">
            <a:extLst>
              <a:ext uri="{FF2B5EF4-FFF2-40B4-BE49-F238E27FC236}">
                <a16:creationId xmlns:a16="http://schemas.microsoft.com/office/drawing/2014/main" id="{7F5DDDB3-3F24-48C7-B9CA-C8D03CAB82D2}"/>
              </a:ext>
            </a:extLst>
          </p:cNvPr>
          <p:cNvSpPr txBox="1"/>
          <p:nvPr/>
        </p:nvSpPr>
        <p:spPr>
          <a:xfrm>
            <a:off x="5381097" y="4692989"/>
            <a:ext cx="86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  <a:endParaRPr lang="bg-B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21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2524-5EC7-0ACF-E977-D9AB74A8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107755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 from Komax Connect client in CS WIN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D5A28B0-C52D-0CB0-E000-07F28E85A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65" y="2356364"/>
            <a:ext cx="6837405" cy="4273378"/>
          </a:xfrm>
        </p:spPr>
      </p:pic>
    </p:spTree>
    <p:extLst>
      <p:ext uri="{BB962C8B-B14F-4D97-AF65-F5344CB8AC3E}">
        <p14:creationId xmlns:p14="http://schemas.microsoft.com/office/powerpoint/2010/main" val="4180807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9EBF-8E88-7141-CD9E-B34EE89F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OPC UA in summary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653EE-EB73-87BE-CD95-1D5AE7A24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72586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OPC UA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data exchange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industrial communications between machines or between machines and computers (computer systems).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standard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OPC UA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successor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OPC Classic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it is released in 2008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OPC Foundation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platform independent - runs 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Relies 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TCP/IP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protocol stack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protocol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OPC UA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with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architecture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Internet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 Firewall problems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Has compatibility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OPC Classic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Komax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member of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OPC Foundation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5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21F0-7726-016E-E5D8-908FDFFF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479" y="906460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OPC Foundation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8046F-1CC7-CB19-C37E-CE86D9244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53" y="2485975"/>
            <a:ext cx="5593894" cy="417766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OPC Foundation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 organization behind the standard and with 678 members it has very broad base.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foundation mission is ensuring interoperability in automation industry by creating and maintaining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open specifications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standardize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communications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between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multi-vendor systems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production devices. </a:t>
            </a:r>
          </a:p>
          <a:p>
            <a:r>
              <a:rPr lang="en-US" b="0" i="0" dirty="0">
                <a:solidFill>
                  <a:srgbClr val="1C1C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 members include global players in the automation industry. For example: </a:t>
            </a:r>
            <a:r>
              <a:rPr lang="en-US" b="1" i="0" dirty="0">
                <a:solidFill>
                  <a:srgbClr val="1C1C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Siemens</a:t>
            </a:r>
            <a:r>
              <a:rPr lang="en-US" b="0" i="0" dirty="0">
                <a:solidFill>
                  <a:srgbClr val="1C1C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i="0" dirty="0">
                <a:solidFill>
                  <a:srgbClr val="1C1C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Honeywell</a:t>
            </a:r>
            <a:r>
              <a:rPr lang="en-US" b="0" i="0" dirty="0">
                <a:solidFill>
                  <a:srgbClr val="1C1C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i="0" dirty="0">
                <a:solidFill>
                  <a:srgbClr val="1C1C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Microsoft</a:t>
            </a:r>
            <a:r>
              <a:rPr lang="en-US" b="0" i="0" dirty="0">
                <a:solidFill>
                  <a:srgbClr val="1C1C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i="0" dirty="0">
                <a:solidFill>
                  <a:srgbClr val="1C1C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Beckhoff</a:t>
            </a:r>
            <a:r>
              <a:rPr lang="en-US" b="0" i="0" dirty="0">
                <a:solidFill>
                  <a:srgbClr val="1C1C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i="0" dirty="0">
                <a:solidFill>
                  <a:srgbClr val="1C1C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</a:t>
            </a:r>
            <a:r>
              <a:rPr lang="en-US" b="0" i="0" dirty="0">
                <a:solidFill>
                  <a:srgbClr val="1C1C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i="0" dirty="0">
                <a:solidFill>
                  <a:srgbClr val="1C1C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Yokogawa</a:t>
            </a:r>
            <a:r>
              <a:rPr lang="en-US" b="0" i="0" dirty="0">
                <a:solidFill>
                  <a:srgbClr val="1C1C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i="0" dirty="0">
                <a:solidFill>
                  <a:srgbClr val="1C1C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ABB</a:t>
            </a:r>
            <a:r>
              <a:rPr lang="en-US" b="0" i="0" dirty="0">
                <a:solidFill>
                  <a:srgbClr val="1C1C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i="0" dirty="0">
                <a:solidFill>
                  <a:srgbClr val="1C1C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Rockwell</a:t>
            </a:r>
            <a:r>
              <a:rPr lang="en-US" b="0" i="0" dirty="0">
                <a:solidFill>
                  <a:srgbClr val="1C1C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i="0" dirty="0">
                <a:solidFill>
                  <a:srgbClr val="1C1C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Schneider Electric</a:t>
            </a:r>
            <a:r>
              <a:rPr lang="en-US" b="0" i="0" dirty="0">
                <a:solidFill>
                  <a:srgbClr val="1C1C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i="0" dirty="0" err="1">
                <a:solidFill>
                  <a:srgbClr val="1C1C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Wago</a:t>
            </a:r>
            <a:r>
              <a:rPr lang="en-US" b="0" i="0" dirty="0">
                <a:solidFill>
                  <a:srgbClr val="1C1C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others.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logo with black and white letters&#10;&#10;Description automatically generated">
            <a:extLst>
              <a:ext uri="{FF2B5EF4-FFF2-40B4-BE49-F238E27FC236}">
                <a16:creationId xmlns:a16="http://schemas.microsoft.com/office/drawing/2014/main" id="{BD2154DE-3AAD-2C2D-7632-59E1941BA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50" y="3330575"/>
            <a:ext cx="5105399" cy="19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6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5606D57-55A5-484D-9E88-00CA0C1B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447800"/>
            <a:ext cx="2793158" cy="576606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Industry 4.0</a:t>
            </a:r>
            <a:endParaRPr lang="bg-BG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EC71339D-5564-4092-AE74-F5EEB0164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2274242"/>
            <a:ext cx="5189538" cy="2919115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C97DA6BD-2A21-4872-8189-9E64A30C5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234154"/>
            <a:ext cx="3167664" cy="3790726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Industry 4.0 is the latest evolution of manufacturing.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refers to the transformation of industry through the intelligent networking of machines and processes with the help of information and communication technology (ICT).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kinds of </a:t>
            </a: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sensors give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opportunity for making of smart factories where every machine action is traced.</a:t>
            </a: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5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4CBF-9297-C8A6-6AFB-0C2A8C64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	hat is a PLC?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7EAF-17EA-58CB-CA56-F752D865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265062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Programmable Logic Controller (PLC)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simply a special industrial computer that is programmed to control certain processes in industries like petroleum, steel or automotive industry. It contains three main parts: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 Module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 Module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also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programming computer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on which is written the program that will execute (and control) 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PLC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When the program is written, it has to be uploaded to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PLC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4097C7E-E4F1-845F-D460-12931FD31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78" y="4720280"/>
            <a:ext cx="5423844" cy="165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2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D43C-8B7C-05BC-523C-3C73820C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What is an HMI?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38938-AB43-0909-1D47-A39D94E2D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35" y="2675135"/>
            <a:ext cx="4941046" cy="282774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4E4E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i="0" dirty="0">
                <a:solidFill>
                  <a:srgbClr val="4E4E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Human-Machine Interface (HMI) </a:t>
            </a:r>
            <a:r>
              <a:rPr lang="en-US" b="0" i="0" dirty="0">
                <a:solidFill>
                  <a:srgbClr val="4E4E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user interface or dashboard that connects an operator to controller for an industrial system (for example </a:t>
            </a:r>
            <a:r>
              <a:rPr lang="en-US" b="1" i="0" dirty="0">
                <a:solidFill>
                  <a:srgbClr val="4E4E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PLC</a:t>
            </a:r>
            <a:r>
              <a:rPr lang="en-US" b="0" i="0" dirty="0">
                <a:solidFill>
                  <a:srgbClr val="4E4E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.</a:t>
            </a:r>
            <a:r>
              <a:rPr lang="en-US" b="0" i="0" dirty="0">
                <a:solidFill>
                  <a:srgbClr val="4E4E4E"/>
                </a:solidFill>
                <a:effectLst/>
                <a:latin typeface="proxima-nova"/>
              </a:rPr>
              <a:t> </a:t>
            </a:r>
          </a:p>
          <a:p>
            <a:r>
              <a:rPr lang="en-US" b="0" i="0" dirty="0">
                <a:solidFill>
                  <a:srgbClr val="4E4E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industrial </a:t>
            </a:r>
            <a:r>
              <a:rPr lang="en-US" dirty="0">
                <a:solidFill>
                  <a:srgbClr val="4E4E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solidFill>
                  <a:srgbClr val="4E4E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HMI</a:t>
            </a:r>
            <a:r>
              <a:rPr lang="en-US" dirty="0">
                <a:solidFill>
                  <a:srgbClr val="4E4E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control system that can be used for: </a:t>
            </a:r>
            <a:r>
              <a:rPr lang="en-US" b="1" dirty="0">
                <a:solidFill>
                  <a:srgbClr val="4E4E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display of data</a:t>
            </a:r>
            <a:r>
              <a:rPr lang="en-US" dirty="0">
                <a:solidFill>
                  <a:srgbClr val="4E4E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4E4E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production time</a:t>
            </a:r>
            <a:r>
              <a:rPr lang="en-US" dirty="0">
                <a:solidFill>
                  <a:srgbClr val="4E4E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4E4E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machine inputs and outputs</a:t>
            </a:r>
            <a:r>
              <a:rPr lang="en-US" dirty="0">
                <a:solidFill>
                  <a:srgbClr val="4E4E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4E4E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oversee KPIs</a:t>
            </a:r>
            <a:r>
              <a:rPr lang="en-US" dirty="0">
                <a:solidFill>
                  <a:srgbClr val="4E4E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  <a:endParaRPr lang="en-US" b="0" i="0" dirty="0">
              <a:solidFill>
                <a:srgbClr val="4E4E4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creens screenshot of a computer&#10;&#10;Description automatically generated">
            <a:extLst>
              <a:ext uri="{FF2B5EF4-FFF2-40B4-BE49-F238E27FC236}">
                <a16:creationId xmlns:a16="http://schemas.microsoft.com/office/drawing/2014/main" id="{6917B171-8E3C-828D-48B9-6D2603AA1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220" y="2669838"/>
            <a:ext cx="5313983" cy="29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4975-43D8-6554-CEAC-C3A3E7F66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206" y="938834"/>
            <a:ext cx="8761413" cy="70696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HMI in real environment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computer screen in a factory&#10;&#10;Description automatically generated">
            <a:extLst>
              <a:ext uri="{FF2B5EF4-FFF2-40B4-BE49-F238E27FC236}">
                <a16:creationId xmlns:a16="http://schemas.microsoft.com/office/drawing/2014/main" id="{6223CD65-B26D-9E39-5B1B-4631A65BC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860" y="2611738"/>
            <a:ext cx="6640755" cy="3416300"/>
          </a:xfrm>
        </p:spPr>
      </p:pic>
    </p:spTree>
    <p:extLst>
      <p:ext uri="{BB962C8B-B14F-4D97-AF65-F5344CB8AC3E}">
        <p14:creationId xmlns:p14="http://schemas.microsoft.com/office/powerpoint/2010/main" val="258541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C688-6FF0-3D6C-BFC7-E9EFE6C7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a SCADA?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7D25-B884-902A-46C3-CCC1A4850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494" y="2428240"/>
            <a:ext cx="5184885" cy="433832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stands from “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Supervisory control and data acquisition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 is a control system comprising computers, networked data communications and graphical user interface for high-level supervision of machines and processes. It also covers sensors and other devices, such 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PLCs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main goal of this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supervisory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systems is to monitor and control equipment in the industrial processes for companies in the public and private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sectors.</a:t>
            </a:r>
            <a:endParaRPr lang="bg-B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012DA4F1-FFE5-2B04-414A-4E86FB0E4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188" y="2811780"/>
            <a:ext cx="6134318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3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62C4-7574-AF33-F3FA-2085C3F6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SCADA vs HMI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23E2-616E-BCE5-EB72-81D52A41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general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systems are used to control and monitor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areas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e.g. entire production plant in real time.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HMIs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linked to a controller and are installed very close to the machines.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addition,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SCADA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systems combine many systems such as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PLCs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others. The data collected by all these systems is sent to the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central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SCADA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which will have its own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HMI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conclusion, the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HMI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be part of the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SCADA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but the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SCADA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cannot be part of an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HMI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493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1160</Words>
  <Application>Microsoft Office PowerPoint</Application>
  <PresentationFormat>Widescreen</PresentationFormat>
  <Paragraphs>154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proxima-nova</vt:lpstr>
      <vt:lpstr>Arial</vt:lpstr>
      <vt:lpstr>Calibri</vt:lpstr>
      <vt:lpstr>Century Gothic</vt:lpstr>
      <vt:lpstr>Consolas</vt:lpstr>
      <vt:lpstr>Roboto</vt:lpstr>
      <vt:lpstr>Wingdings</vt:lpstr>
      <vt:lpstr>Wingdings 3</vt:lpstr>
      <vt:lpstr>Ion Boardroom</vt:lpstr>
      <vt:lpstr>Table of Contents</vt:lpstr>
      <vt:lpstr>What is an OPC UA?</vt:lpstr>
      <vt:lpstr>OPC Foundation</vt:lpstr>
      <vt:lpstr>Industry 4.0</vt:lpstr>
      <vt:lpstr>W hat is a PLC?</vt:lpstr>
      <vt:lpstr>What is an HMI?</vt:lpstr>
      <vt:lpstr>HMI in real environment</vt:lpstr>
      <vt:lpstr>What is a SCADA?</vt:lpstr>
      <vt:lpstr>SCADA vs HMI</vt:lpstr>
      <vt:lpstr>Before OPC</vt:lpstr>
      <vt:lpstr>What was before OPC?  Driver diversity problem!</vt:lpstr>
      <vt:lpstr>Classic OPC</vt:lpstr>
      <vt:lpstr>Classic OPC</vt:lpstr>
      <vt:lpstr>OPC UA</vt:lpstr>
      <vt:lpstr>OPC UA</vt:lpstr>
      <vt:lpstr>PowerPoint Presentation</vt:lpstr>
      <vt:lpstr>Compatibility with OPC Classic via gateway/s</vt:lpstr>
      <vt:lpstr>OEE (Overall Equipment Effectiveness)</vt:lpstr>
      <vt:lpstr>OPC UA Specifications</vt:lpstr>
      <vt:lpstr>Communication architectures</vt:lpstr>
      <vt:lpstr>Hirschman project</vt:lpstr>
      <vt:lpstr>Komax Connect Project</vt:lpstr>
      <vt:lpstr>KOMAX Connect Project</vt:lpstr>
      <vt:lpstr>View from Komax Connect client in CS WIN</vt:lpstr>
      <vt:lpstr>OPC UA in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 OPC UA?</dc:title>
  <dc:creator>Gerasimov, Velizar</dc:creator>
  <cp:lastModifiedBy>Gerasimov, Velizar</cp:lastModifiedBy>
  <cp:revision>177</cp:revision>
  <dcterms:created xsi:type="dcterms:W3CDTF">2023-10-23T12:55:17Z</dcterms:created>
  <dcterms:modified xsi:type="dcterms:W3CDTF">2023-10-26T06:25:24Z</dcterms:modified>
</cp:coreProperties>
</file>