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578" r:id="rId4"/>
    <p:sldId id="579" r:id="rId5"/>
    <p:sldId id="580" r:id="rId6"/>
    <p:sldId id="581" r:id="rId7"/>
    <p:sldId id="582" r:id="rId8"/>
    <p:sldId id="583" r:id="rId9"/>
    <p:sldId id="584" r:id="rId10"/>
    <p:sldId id="585" r:id="rId11"/>
    <p:sldId id="586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0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18" r:id="rId44"/>
    <p:sldId id="619" r:id="rId45"/>
    <p:sldId id="620" r:id="rId46"/>
    <p:sldId id="296" r:id="rId47"/>
    <p:sldId id="401" r:id="rId48"/>
    <p:sldId id="621" r:id="rId49"/>
    <p:sldId id="622" r:id="rId50"/>
    <p:sldId id="405" r:id="rId51"/>
    <p:sldId id="49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53BD861-00AB-408F-97EF-5228738C39D6}">
          <p14:sldIdLst>
            <p14:sldId id="256"/>
            <p14:sldId id="257"/>
          </p14:sldIdLst>
        </p14:section>
        <p14:section name="Dynamic Arrays" id="{117CEBF9-92F9-4683-AB79-905583BA38F4}">
          <p14:sldIdLst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</p14:sldIdLst>
        </p14:section>
        <p14:section name="Stacks" id="{7C9CD8A8-3D75-4278-9AA5-E017AB03FDBA}">
          <p14:sldIdLst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Queues" id="{1876C377-3801-4C87-8D10-57518A763F40}">
          <p14:sldIdLst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</p14:sldIdLst>
        </p14:section>
        <p14:section name="Linked Lists" id="{5C08AAC8-DC33-429B-B6D7-05CD8F9C235B}">
          <p14:sldIdLst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</p14:sldIdLst>
        </p14:section>
        <p14:section name="Conclusion" id="{966CB1E4-AF86-4EF0-B06A-4820F2241AC4}">
          <p14:sldIdLst>
            <p14:sldId id="296"/>
            <p14:sldId id="401"/>
            <p14:sldId id="621"/>
            <p14:sldId id="622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542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59B3BB-50D6-4B86-8B19-CF8C207AE36C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276FD9-B4DE-472B-B674-22F545D4294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6</a:t>
          </a:r>
        </a:p>
      </dgm:t>
    </dgm:pt>
    <dgm:pt modelId="{54105FBE-0166-49A0-BBC7-2516CAA650E2}" type="parTrans" cxnId="{B849483C-3899-40F3-BBE5-D9C1D07672F7}">
      <dgm:prSet/>
      <dgm:spPr/>
      <dgm:t>
        <a:bodyPr/>
        <a:lstStyle/>
        <a:p>
          <a:endParaRPr lang="en-US"/>
        </a:p>
      </dgm:t>
    </dgm:pt>
    <dgm:pt modelId="{1122EBDE-D2C0-4CA3-9C42-4E1DCDB985A3}" type="sibTrans" cxnId="{B849483C-3899-40F3-BBE5-D9C1D07672F7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217CEA61-648D-47F9-8EAC-64CAD81E06A3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5</a:t>
          </a:r>
        </a:p>
      </dgm:t>
    </dgm:pt>
    <dgm:pt modelId="{3659C0DC-D76D-47E5-804F-85D5B2EFD7AF}" type="parTrans" cxnId="{5B09B16F-9753-4051-9ADB-AAA8FA9270D6}">
      <dgm:prSet/>
      <dgm:spPr/>
      <dgm:t>
        <a:bodyPr/>
        <a:lstStyle/>
        <a:p>
          <a:endParaRPr lang="en-US"/>
        </a:p>
      </dgm:t>
    </dgm:pt>
    <dgm:pt modelId="{8D20BCFA-C921-4F0B-A871-B1F3DDCAAA21}" type="sibTrans" cxnId="{5B09B16F-9753-4051-9ADB-AAA8FA9270D6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B70B421A-E631-45A6-B899-B30FB4BFD815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4</a:t>
          </a:r>
        </a:p>
      </dgm:t>
    </dgm:pt>
    <dgm:pt modelId="{49A861F4-302E-4EAC-90A9-57ACFB879606}" type="parTrans" cxnId="{15E8E329-F00B-44E5-848B-29F6337C80C3}">
      <dgm:prSet/>
      <dgm:spPr/>
      <dgm:t>
        <a:bodyPr/>
        <a:lstStyle/>
        <a:p>
          <a:endParaRPr lang="en-US"/>
        </a:p>
      </dgm:t>
    </dgm:pt>
    <dgm:pt modelId="{E8497194-DF09-4F6F-9F81-C5A0D73FD287}" type="sibTrans" cxnId="{15E8E329-F00B-44E5-848B-29F6337C80C3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CF5B001-7294-46B6-8706-E310808BF0D8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3</a:t>
          </a:r>
        </a:p>
      </dgm:t>
    </dgm:pt>
    <dgm:pt modelId="{10D2E623-FF8D-4393-8D4B-92DBFCD29957}" type="parTrans" cxnId="{0ACC8E75-0BCA-4720-8B37-575DE83E9BA8}">
      <dgm:prSet/>
      <dgm:spPr/>
      <dgm:t>
        <a:bodyPr/>
        <a:lstStyle/>
        <a:p>
          <a:endParaRPr lang="en-US"/>
        </a:p>
      </dgm:t>
    </dgm:pt>
    <dgm:pt modelId="{75E40D6B-25FD-45CF-9907-A5516B5416FE}" type="sibTrans" cxnId="{0ACC8E75-0BCA-4720-8B37-575DE83E9BA8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EA236B2F-18AF-434A-B5BB-F3B27CC4E87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2</a:t>
          </a:r>
        </a:p>
      </dgm:t>
    </dgm:pt>
    <dgm:pt modelId="{BB991AFF-14A8-4640-9612-407DC55419DA}" type="parTrans" cxnId="{AE6F7B91-56AA-4247-813C-59E8E87B12CF}">
      <dgm:prSet/>
      <dgm:spPr/>
      <dgm:t>
        <a:bodyPr/>
        <a:lstStyle/>
        <a:p>
          <a:endParaRPr lang="en-US"/>
        </a:p>
      </dgm:t>
    </dgm:pt>
    <dgm:pt modelId="{29B20A8E-C855-465F-8ADE-71EC8CCCBDE5}" type="sibTrans" cxnId="{AE6F7B91-56AA-4247-813C-59E8E87B12CF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5735CEA-C15F-4E87-9FBF-3F6230C3D289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</a:t>
          </a:r>
        </a:p>
      </dgm:t>
    </dgm:pt>
    <dgm:pt modelId="{8524BE32-9408-4BB7-B05F-D51AF23EB7E8}" type="parTrans" cxnId="{15BE3060-DE78-4497-A56C-F68B827BFD81}">
      <dgm:prSet/>
      <dgm:spPr/>
      <dgm:t>
        <a:bodyPr/>
        <a:lstStyle/>
        <a:p>
          <a:endParaRPr lang="en-US"/>
        </a:p>
      </dgm:t>
    </dgm:pt>
    <dgm:pt modelId="{97102FC7-F2E3-4C10-B0A8-9335081AD976}" type="sibTrans" cxnId="{15BE3060-DE78-4497-A56C-F68B827BFD81}">
      <dgm:prSet/>
      <dgm:spPr/>
      <dgm:t>
        <a:bodyPr/>
        <a:lstStyle/>
        <a:p>
          <a:endParaRPr lang="en-US"/>
        </a:p>
      </dgm:t>
    </dgm:pt>
    <dgm:pt modelId="{8FEF0393-7069-4E55-8742-DF388238CD32}" type="pres">
      <dgm:prSet presAssocID="{7459B3BB-50D6-4B86-8B19-CF8C207AE36C}" presName="diagram" presStyleCnt="0">
        <dgm:presLayoutVars>
          <dgm:dir/>
          <dgm:resizeHandles/>
        </dgm:presLayoutVars>
      </dgm:prSet>
      <dgm:spPr/>
    </dgm:pt>
    <dgm:pt modelId="{DCFCADBD-066D-4007-83CE-D75E18C235FD}" type="pres">
      <dgm:prSet presAssocID="{55276FD9-B4DE-472B-B674-22F545D4294C}" presName="firstNode" presStyleLbl="node1" presStyleIdx="0" presStyleCnt="6">
        <dgm:presLayoutVars>
          <dgm:bulletEnabled val="1"/>
        </dgm:presLayoutVars>
      </dgm:prSet>
      <dgm:spPr/>
    </dgm:pt>
    <dgm:pt modelId="{1347B509-EB0B-4F58-A452-E76B12885E16}" type="pres">
      <dgm:prSet presAssocID="{1122EBDE-D2C0-4CA3-9C42-4E1DCDB985A3}" presName="sibTrans" presStyleLbl="sibTrans2D1" presStyleIdx="0" presStyleCnt="5"/>
      <dgm:spPr/>
    </dgm:pt>
    <dgm:pt modelId="{F2631221-F7BD-40F9-9CD3-208D5A58A636}" type="pres">
      <dgm:prSet presAssocID="{217CEA61-648D-47F9-8EAC-64CAD81E06A3}" presName="middleNode" presStyleCnt="0"/>
      <dgm:spPr/>
    </dgm:pt>
    <dgm:pt modelId="{82378000-716D-441E-ADA5-C831880AEBC9}" type="pres">
      <dgm:prSet presAssocID="{217CEA61-648D-47F9-8EAC-64CAD81E06A3}" presName="padding" presStyleLbl="node1" presStyleIdx="0" presStyleCnt="6"/>
      <dgm:spPr/>
    </dgm:pt>
    <dgm:pt modelId="{4501F21C-AE0C-4FB9-9D77-8F00746429C4}" type="pres">
      <dgm:prSet presAssocID="{217CEA61-648D-47F9-8EAC-64CAD81E06A3}" presName="shape" presStyleLbl="node1" presStyleIdx="1" presStyleCnt="6">
        <dgm:presLayoutVars>
          <dgm:bulletEnabled val="1"/>
        </dgm:presLayoutVars>
      </dgm:prSet>
      <dgm:spPr/>
    </dgm:pt>
    <dgm:pt modelId="{EB3F919D-B85A-4730-AE8E-702ABA293AFD}" type="pres">
      <dgm:prSet presAssocID="{8D20BCFA-C921-4F0B-A871-B1F3DDCAAA21}" presName="sibTrans" presStyleLbl="sibTrans2D1" presStyleIdx="1" presStyleCnt="5"/>
      <dgm:spPr/>
    </dgm:pt>
    <dgm:pt modelId="{F74DB14B-7923-43C0-A98C-BD9238E1E967}" type="pres">
      <dgm:prSet presAssocID="{B70B421A-E631-45A6-B899-B30FB4BFD815}" presName="middleNode" presStyleCnt="0"/>
      <dgm:spPr/>
    </dgm:pt>
    <dgm:pt modelId="{06E55F94-EA19-4128-BC5A-EB978AB24417}" type="pres">
      <dgm:prSet presAssocID="{B70B421A-E631-45A6-B899-B30FB4BFD815}" presName="padding" presStyleLbl="node1" presStyleIdx="1" presStyleCnt="6"/>
      <dgm:spPr/>
    </dgm:pt>
    <dgm:pt modelId="{7835A717-0DB2-47B5-8E5C-041DA6072487}" type="pres">
      <dgm:prSet presAssocID="{B70B421A-E631-45A6-B899-B30FB4BFD815}" presName="shape" presStyleLbl="node1" presStyleIdx="2" presStyleCnt="6">
        <dgm:presLayoutVars>
          <dgm:bulletEnabled val="1"/>
        </dgm:presLayoutVars>
      </dgm:prSet>
      <dgm:spPr/>
    </dgm:pt>
    <dgm:pt modelId="{93AB62C3-CC9D-49A0-83B0-8C55B8C27AB5}" type="pres">
      <dgm:prSet presAssocID="{E8497194-DF09-4F6F-9F81-C5A0D73FD287}" presName="sibTrans" presStyleLbl="sibTrans2D1" presStyleIdx="2" presStyleCnt="5"/>
      <dgm:spPr/>
    </dgm:pt>
    <dgm:pt modelId="{5B35047F-97DD-48E5-B51B-1025F40580CC}" type="pres">
      <dgm:prSet presAssocID="{7CF5B001-7294-46B6-8706-E310808BF0D8}" presName="middleNode" presStyleCnt="0"/>
      <dgm:spPr/>
    </dgm:pt>
    <dgm:pt modelId="{DAA2924D-1A5C-42D0-A0DA-C5389498B8DC}" type="pres">
      <dgm:prSet presAssocID="{7CF5B001-7294-46B6-8706-E310808BF0D8}" presName="padding" presStyleLbl="node1" presStyleIdx="2" presStyleCnt="6"/>
      <dgm:spPr/>
    </dgm:pt>
    <dgm:pt modelId="{DC4E0399-D33F-4709-98D2-1672FBFBB09A}" type="pres">
      <dgm:prSet presAssocID="{7CF5B001-7294-46B6-8706-E310808BF0D8}" presName="shape" presStyleLbl="node1" presStyleIdx="3" presStyleCnt="6">
        <dgm:presLayoutVars>
          <dgm:bulletEnabled val="1"/>
        </dgm:presLayoutVars>
      </dgm:prSet>
      <dgm:spPr/>
    </dgm:pt>
    <dgm:pt modelId="{A2C455EA-6178-4A8C-92B1-7708C2F2A64E}" type="pres">
      <dgm:prSet presAssocID="{75E40D6B-25FD-45CF-9907-A5516B5416FE}" presName="sibTrans" presStyleLbl="sibTrans2D1" presStyleIdx="3" presStyleCnt="5"/>
      <dgm:spPr/>
    </dgm:pt>
    <dgm:pt modelId="{AA18845C-953C-4081-936B-E4DB7517CE7B}" type="pres">
      <dgm:prSet presAssocID="{EA236B2F-18AF-434A-B5BB-F3B27CC4E87C}" presName="middleNode" presStyleCnt="0"/>
      <dgm:spPr/>
    </dgm:pt>
    <dgm:pt modelId="{2920F654-30C1-470F-AB70-0A9BEB1CCAFF}" type="pres">
      <dgm:prSet presAssocID="{EA236B2F-18AF-434A-B5BB-F3B27CC4E87C}" presName="padding" presStyleLbl="node1" presStyleIdx="3" presStyleCnt="6"/>
      <dgm:spPr/>
    </dgm:pt>
    <dgm:pt modelId="{C635FDC8-E6A9-4051-B3DF-0D56600FB419}" type="pres">
      <dgm:prSet presAssocID="{EA236B2F-18AF-434A-B5BB-F3B27CC4E87C}" presName="shape" presStyleLbl="node1" presStyleIdx="4" presStyleCnt="6">
        <dgm:presLayoutVars>
          <dgm:bulletEnabled val="1"/>
        </dgm:presLayoutVars>
      </dgm:prSet>
      <dgm:spPr/>
    </dgm:pt>
    <dgm:pt modelId="{BC9A1EDF-AF3C-496A-A238-118A7FDBB258}" type="pres">
      <dgm:prSet presAssocID="{29B20A8E-C855-465F-8ADE-71EC8CCCBDE5}" presName="sibTrans" presStyleLbl="sibTrans2D1" presStyleIdx="4" presStyleCnt="5"/>
      <dgm:spPr/>
    </dgm:pt>
    <dgm:pt modelId="{8B030CBC-A457-4EB6-B8B5-9848165437DD}" type="pres">
      <dgm:prSet presAssocID="{75735CEA-C15F-4E87-9FBF-3F6230C3D289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88BEED08-4AC1-45F9-ABA5-4E68B9954B9E}" type="presOf" srcId="{75E40D6B-25FD-45CF-9907-A5516B5416FE}" destId="{A2C455EA-6178-4A8C-92B1-7708C2F2A64E}" srcOrd="0" destOrd="0" presId="urn:microsoft.com/office/officeart/2005/8/layout/bProcess2"/>
    <dgm:cxn modelId="{39128D19-E2AE-43F5-9F03-E8D0DF117C08}" type="presOf" srcId="{217CEA61-648D-47F9-8EAC-64CAD81E06A3}" destId="{4501F21C-AE0C-4FB9-9D77-8F00746429C4}" srcOrd="0" destOrd="0" presId="urn:microsoft.com/office/officeart/2005/8/layout/bProcess2"/>
    <dgm:cxn modelId="{E608301A-E8C1-437A-AF4F-973C171AE1AF}" type="presOf" srcId="{29B20A8E-C855-465F-8ADE-71EC8CCCBDE5}" destId="{BC9A1EDF-AF3C-496A-A238-118A7FDBB258}" srcOrd="0" destOrd="0" presId="urn:microsoft.com/office/officeart/2005/8/layout/bProcess2"/>
    <dgm:cxn modelId="{15E8E329-F00B-44E5-848B-29F6337C80C3}" srcId="{7459B3BB-50D6-4B86-8B19-CF8C207AE36C}" destId="{B70B421A-E631-45A6-B899-B30FB4BFD815}" srcOrd="2" destOrd="0" parTransId="{49A861F4-302E-4EAC-90A9-57ACFB879606}" sibTransId="{E8497194-DF09-4F6F-9F81-C5A0D73FD287}"/>
    <dgm:cxn modelId="{B849483C-3899-40F3-BBE5-D9C1D07672F7}" srcId="{7459B3BB-50D6-4B86-8B19-CF8C207AE36C}" destId="{55276FD9-B4DE-472B-B674-22F545D4294C}" srcOrd="0" destOrd="0" parTransId="{54105FBE-0166-49A0-BBC7-2516CAA650E2}" sibTransId="{1122EBDE-D2C0-4CA3-9C42-4E1DCDB985A3}"/>
    <dgm:cxn modelId="{15BE3060-DE78-4497-A56C-F68B827BFD81}" srcId="{7459B3BB-50D6-4B86-8B19-CF8C207AE36C}" destId="{75735CEA-C15F-4E87-9FBF-3F6230C3D289}" srcOrd="5" destOrd="0" parTransId="{8524BE32-9408-4BB7-B05F-D51AF23EB7E8}" sibTransId="{97102FC7-F2E3-4C10-B0A8-9335081AD976}"/>
    <dgm:cxn modelId="{629C5E43-082E-47A5-95C9-C1F66CC0F2C4}" type="presOf" srcId="{75735CEA-C15F-4E87-9FBF-3F6230C3D289}" destId="{8B030CBC-A457-4EB6-B8B5-9848165437DD}" srcOrd="0" destOrd="0" presId="urn:microsoft.com/office/officeart/2005/8/layout/bProcess2"/>
    <dgm:cxn modelId="{5B09B16F-9753-4051-9ADB-AAA8FA9270D6}" srcId="{7459B3BB-50D6-4B86-8B19-CF8C207AE36C}" destId="{217CEA61-648D-47F9-8EAC-64CAD81E06A3}" srcOrd="1" destOrd="0" parTransId="{3659C0DC-D76D-47E5-804F-85D5B2EFD7AF}" sibTransId="{8D20BCFA-C921-4F0B-A871-B1F3DDCAAA21}"/>
    <dgm:cxn modelId="{0ACC8E75-0BCA-4720-8B37-575DE83E9BA8}" srcId="{7459B3BB-50D6-4B86-8B19-CF8C207AE36C}" destId="{7CF5B001-7294-46B6-8706-E310808BF0D8}" srcOrd="3" destOrd="0" parTransId="{10D2E623-FF8D-4393-8D4B-92DBFCD29957}" sibTransId="{75E40D6B-25FD-45CF-9907-A5516B5416FE}"/>
    <dgm:cxn modelId="{F0EB4E56-2680-4678-BC29-46BABC8E3FF7}" type="presOf" srcId="{7CF5B001-7294-46B6-8706-E310808BF0D8}" destId="{DC4E0399-D33F-4709-98D2-1672FBFBB09A}" srcOrd="0" destOrd="0" presId="urn:microsoft.com/office/officeart/2005/8/layout/bProcess2"/>
    <dgm:cxn modelId="{075D8179-041B-4FC7-B9D0-C591D3251AC2}" type="presOf" srcId="{7459B3BB-50D6-4B86-8B19-CF8C207AE36C}" destId="{8FEF0393-7069-4E55-8742-DF388238CD32}" srcOrd="0" destOrd="0" presId="urn:microsoft.com/office/officeart/2005/8/layout/bProcess2"/>
    <dgm:cxn modelId="{ADD6238D-DF70-4D04-A275-2B3C2B9BECD5}" type="presOf" srcId="{1122EBDE-D2C0-4CA3-9C42-4E1DCDB985A3}" destId="{1347B509-EB0B-4F58-A452-E76B12885E16}" srcOrd="0" destOrd="0" presId="urn:microsoft.com/office/officeart/2005/8/layout/bProcess2"/>
    <dgm:cxn modelId="{AE6F7B91-56AA-4247-813C-59E8E87B12CF}" srcId="{7459B3BB-50D6-4B86-8B19-CF8C207AE36C}" destId="{EA236B2F-18AF-434A-B5BB-F3B27CC4E87C}" srcOrd="4" destOrd="0" parTransId="{BB991AFF-14A8-4640-9612-407DC55419DA}" sibTransId="{29B20A8E-C855-465F-8ADE-71EC8CCCBDE5}"/>
    <dgm:cxn modelId="{4EAF42A2-1DAE-4E75-A499-3D559FD0A21C}" type="presOf" srcId="{B70B421A-E631-45A6-B899-B30FB4BFD815}" destId="{7835A717-0DB2-47B5-8E5C-041DA6072487}" srcOrd="0" destOrd="0" presId="urn:microsoft.com/office/officeart/2005/8/layout/bProcess2"/>
    <dgm:cxn modelId="{FEF23BBF-0CD2-4543-9AD0-1B8341BC96AB}" type="presOf" srcId="{E8497194-DF09-4F6F-9F81-C5A0D73FD287}" destId="{93AB62C3-CC9D-49A0-83B0-8C55B8C27AB5}" srcOrd="0" destOrd="0" presId="urn:microsoft.com/office/officeart/2005/8/layout/bProcess2"/>
    <dgm:cxn modelId="{252665C5-764A-43D1-B914-851FAC99CC6D}" type="presOf" srcId="{8D20BCFA-C921-4F0B-A871-B1F3DDCAAA21}" destId="{EB3F919D-B85A-4730-AE8E-702ABA293AFD}" srcOrd="0" destOrd="0" presId="urn:microsoft.com/office/officeart/2005/8/layout/bProcess2"/>
    <dgm:cxn modelId="{94EE2CC9-E599-417B-B3CE-F9AEAC5247BC}" type="presOf" srcId="{EA236B2F-18AF-434A-B5BB-F3B27CC4E87C}" destId="{C635FDC8-E6A9-4051-B3DF-0D56600FB419}" srcOrd="0" destOrd="0" presId="urn:microsoft.com/office/officeart/2005/8/layout/bProcess2"/>
    <dgm:cxn modelId="{EEBE68D2-C1A8-445E-809D-81DAA3E1C4C3}" type="presOf" srcId="{55276FD9-B4DE-472B-B674-22F545D4294C}" destId="{DCFCADBD-066D-4007-83CE-D75E18C235FD}" srcOrd="0" destOrd="0" presId="urn:microsoft.com/office/officeart/2005/8/layout/bProcess2"/>
    <dgm:cxn modelId="{945A91F6-EA8A-4950-BC07-01653C21C363}" type="presParOf" srcId="{8FEF0393-7069-4E55-8742-DF388238CD32}" destId="{DCFCADBD-066D-4007-83CE-D75E18C235FD}" srcOrd="0" destOrd="0" presId="urn:microsoft.com/office/officeart/2005/8/layout/bProcess2"/>
    <dgm:cxn modelId="{B05CBAD0-7814-42FB-AD2E-3FE7049C3D92}" type="presParOf" srcId="{8FEF0393-7069-4E55-8742-DF388238CD32}" destId="{1347B509-EB0B-4F58-A452-E76B12885E16}" srcOrd="1" destOrd="0" presId="urn:microsoft.com/office/officeart/2005/8/layout/bProcess2"/>
    <dgm:cxn modelId="{4C37F601-62B5-42D9-B51D-8ACA7FC61192}" type="presParOf" srcId="{8FEF0393-7069-4E55-8742-DF388238CD32}" destId="{F2631221-F7BD-40F9-9CD3-208D5A58A636}" srcOrd="2" destOrd="0" presId="urn:microsoft.com/office/officeart/2005/8/layout/bProcess2"/>
    <dgm:cxn modelId="{D4C7A7B1-C9D5-4CB8-A9BF-0C1387FFA89B}" type="presParOf" srcId="{F2631221-F7BD-40F9-9CD3-208D5A58A636}" destId="{82378000-716D-441E-ADA5-C831880AEBC9}" srcOrd="0" destOrd="0" presId="urn:microsoft.com/office/officeart/2005/8/layout/bProcess2"/>
    <dgm:cxn modelId="{9A6B63A2-DA9C-4E16-BBB0-A33558415744}" type="presParOf" srcId="{F2631221-F7BD-40F9-9CD3-208D5A58A636}" destId="{4501F21C-AE0C-4FB9-9D77-8F00746429C4}" srcOrd="1" destOrd="0" presId="urn:microsoft.com/office/officeart/2005/8/layout/bProcess2"/>
    <dgm:cxn modelId="{DA587EFF-4524-4CF3-832F-4ED4BAE979C5}" type="presParOf" srcId="{8FEF0393-7069-4E55-8742-DF388238CD32}" destId="{EB3F919D-B85A-4730-AE8E-702ABA293AFD}" srcOrd="3" destOrd="0" presId="urn:microsoft.com/office/officeart/2005/8/layout/bProcess2"/>
    <dgm:cxn modelId="{90FD7CF7-B4FF-4F1A-AC48-19F8AD641B71}" type="presParOf" srcId="{8FEF0393-7069-4E55-8742-DF388238CD32}" destId="{F74DB14B-7923-43C0-A98C-BD9238E1E967}" srcOrd="4" destOrd="0" presId="urn:microsoft.com/office/officeart/2005/8/layout/bProcess2"/>
    <dgm:cxn modelId="{4BB047AD-E2F5-48A6-9522-BDC3D823A46F}" type="presParOf" srcId="{F74DB14B-7923-43C0-A98C-BD9238E1E967}" destId="{06E55F94-EA19-4128-BC5A-EB978AB24417}" srcOrd="0" destOrd="0" presId="urn:microsoft.com/office/officeart/2005/8/layout/bProcess2"/>
    <dgm:cxn modelId="{39DF2596-FE5C-4910-BD55-CBABB7D7FA41}" type="presParOf" srcId="{F74DB14B-7923-43C0-A98C-BD9238E1E967}" destId="{7835A717-0DB2-47B5-8E5C-041DA6072487}" srcOrd="1" destOrd="0" presId="urn:microsoft.com/office/officeart/2005/8/layout/bProcess2"/>
    <dgm:cxn modelId="{A8EB1653-75B4-4BC9-87D8-6865811B34A0}" type="presParOf" srcId="{8FEF0393-7069-4E55-8742-DF388238CD32}" destId="{93AB62C3-CC9D-49A0-83B0-8C55B8C27AB5}" srcOrd="5" destOrd="0" presId="urn:microsoft.com/office/officeart/2005/8/layout/bProcess2"/>
    <dgm:cxn modelId="{702AEE9B-99CE-43D3-9F9D-FAF833E9AE32}" type="presParOf" srcId="{8FEF0393-7069-4E55-8742-DF388238CD32}" destId="{5B35047F-97DD-48E5-B51B-1025F40580CC}" srcOrd="6" destOrd="0" presId="urn:microsoft.com/office/officeart/2005/8/layout/bProcess2"/>
    <dgm:cxn modelId="{399251ED-7255-4357-86D9-8DE51D62F2A2}" type="presParOf" srcId="{5B35047F-97DD-48E5-B51B-1025F40580CC}" destId="{DAA2924D-1A5C-42D0-A0DA-C5389498B8DC}" srcOrd="0" destOrd="0" presId="urn:microsoft.com/office/officeart/2005/8/layout/bProcess2"/>
    <dgm:cxn modelId="{47C4A5CF-7EB3-413B-9CAC-D2C215124AD9}" type="presParOf" srcId="{5B35047F-97DD-48E5-B51B-1025F40580CC}" destId="{DC4E0399-D33F-4709-98D2-1672FBFBB09A}" srcOrd="1" destOrd="0" presId="urn:microsoft.com/office/officeart/2005/8/layout/bProcess2"/>
    <dgm:cxn modelId="{A5609CE9-9C2A-413A-90FC-BC5986E66FB1}" type="presParOf" srcId="{8FEF0393-7069-4E55-8742-DF388238CD32}" destId="{A2C455EA-6178-4A8C-92B1-7708C2F2A64E}" srcOrd="7" destOrd="0" presId="urn:microsoft.com/office/officeart/2005/8/layout/bProcess2"/>
    <dgm:cxn modelId="{07F1F5A3-1BEE-4AB8-88BE-0847E3B3A5F1}" type="presParOf" srcId="{8FEF0393-7069-4E55-8742-DF388238CD32}" destId="{AA18845C-953C-4081-936B-E4DB7517CE7B}" srcOrd="8" destOrd="0" presId="urn:microsoft.com/office/officeart/2005/8/layout/bProcess2"/>
    <dgm:cxn modelId="{84E02640-4C28-4CF2-A546-B29581CB88F4}" type="presParOf" srcId="{AA18845C-953C-4081-936B-E4DB7517CE7B}" destId="{2920F654-30C1-470F-AB70-0A9BEB1CCAFF}" srcOrd="0" destOrd="0" presId="urn:microsoft.com/office/officeart/2005/8/layout/bProcess2"/>
    <dgm:cxn modelId="{66A88D3F-D5E5-4261-A369-D364376F0116}" type="presParOf" srcId="{AA18845C-953C-4081-936B-E4DB7517CE7B}" destId="{C635FDC8-E6A9-4051-B3DF-0D56600FB419}" srcOrd="1" destOrd="0" presId="urn:microsoft.com/office/officeart/2005/8/layout/bProcess2"/>
    <dgm:cxn modelId="{DBC55703-1772-48CF-A89B-9C28F1A3D311}" type="presParOf" srcId="{8FEF0393-7069-4E55-8742-DF388238CD32}" destId="{BC9A1EDF-AF3C-496A-A238-118A7FDBB258}" srcOrd="9" destOrd="0" presId="urn:microsoft.com/office/officeart/2005/8/layout/bProcess2"/>
    <dgm:cxn modelId="{F7BE282D-4331-4160-A267-77BBD00A152E}" type="presParOf" srcId="{8FEF0393-7069-4E55-8742-DF388238CD32}" destId="{8B030CBC-A457-4EB6-B8B5-9848165437DD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0E6C2-BA62-4AC9-8084-D499C17EA95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A5C5DF5-06CA-4271-A62B-0761F90C80EA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Head</a:t>
          </a:r>
        </a:p>
      </dgm:t>
    </dgm:pt>
    <dgm:pt modelId="{530DDBED-D6B1-4841-9EBC-50E508255946}" type="parTrans" cxnId="{47F93C94-4538-4126-BC87-3C6530D7EE64}">
      <dgm:prSet/>
      <dgm:spPr/>
      <dgm:t>
        <a:bodyPr/>
        <a:lstStyle/>
        <a:p>
          <a:endParaRPr lang="en-US"/>
        </a:p>
      </dgm:t>
    </dgm:pt>
    <dgm:pt modelId="{3A209C6E-8C1B-4487-93F0-00647932D2DC}" type="sibTrans" cxnId="{47F93C94-4538-4126-BC87-3C6530D7EE64}">
      <dgm:prSet/>
      <dgm:spPr/>
      <dgm:t>
        <a:bodyPr/>
        <a:lstStyle/>
        <a:p>
          <a:endParaRPr lang="en-US"/>
        </a:p>
      </dgm:t>
    </dgm:pt>
    <dgm:pt modelId="{854627D7-8518-4339-9015-B51F140DE81E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Next</a:t>
          </a:r>
        </a:p>
      </dgm:t>
    </dgm:pt>
    <dgm:pt modelId="{106B150C-1F50-411B-981A-7E002B9E9FEB}" type="parTrans" cxnId="{AE3609B7-A5CE-43DA-8165-0BE427DEE100}">
      <dgm:prSet/>
      <dgm:spPr/>
      <dgm:t>
        <a:bodyPr/>
        <a:lstStyle/>
        <a:p>
          <a:endParaRPr lang="en-US"/>
        </a:p>
      </dgm:t>
    </dgm:pt>
    <dgm:pt modelId="{CC2A87F0-7949-4C58-AF55-20A8C9E8F45F}" type="sibTrans" cxnId="{AE3609B7-A5CE-43DA-8165-0BE427DEE100}">
      <dgm:prSet/>
      <dgm:spPr/>
      <dgm:t>
        <a:bodyPr/>
        <a:lstStyle/>
        <a:p>
          <a:endParaRPr lang="en-US"/>
        </a:p>
      </dgm:t>
    </dgm:pt>
    <dgm:pt modelId="{B34B44B5-4940-48AB-A7B1-FC162D1A35DD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Tail</a:t>
          </a:r>
        </a:p>
      </dgm:t>
    </dgm:pt>
    <dgm:pt modelId="{493FE893-F073-4990-A79D-73D98E3B19BE}" type="parTrans" cxnId="{421187B8-E364-4563-901F-84AAE070BE91}">
      <dgm:prSet/>
      <dgm:spPr/>
      <dgm:t>
        <a:bodyPr/>
        <a:lstStyle/>
        <a:p>
          <a:endParaRPr lang="en-US"/>
        </a:p>
      </dgm:t>
    </dgm:pt>
    <dgm:pt modelId="{1E805782-5E21-48E0-828E-5B408265CDE5}" type="sibTrans" cxnId="{421187B8-E364-4563-901F-84AAE070BE91}">
      <dgm:prSet/>
      <dgm:spPr/>
      <dgm:t>
        <a:bodyPr/>
        <a:lstStyle/>
        <a:p>
          <a:endParaRPr lang="en-US"/>
        </a:p>
      </dgm:t>
    </dgm:pt>
    <dgm:pt modelId="{11BEC984-9BAC-46BC-901A-5F45668A8AF0}" type="pres">
      <dgm:prSet presAssocID="{1EE0E6C2-BA62-4AC9-8084-D499C17EA95D}" presName="Name0" presStyleCnt="0">
        <dgm:presLayoutVars>
          <dgm:dir/>
          <dgm:animLvl val="lvl"/>
          <dgm:resizeHandles val="exact"/>
        </dgm:presLayoutVars>
      </dgm:prSet>
      <dgm:spPr/>
    </dgm:pt>
    <dgm:pt modelId="{2BC32865-03B1-45FE-AE79-B3A5526F9749}" type="pres">
      <dgm:prSet presAssocID="{6A5C5DF5-06CA-4271-A62B-0761F90C80EA}" presName="parTxOnly" presStyleLbl="node1" presStyleIdx="0" presStyleCnt="3" custScaleX="120714">
        <dgm:presLayoutVars>
          <dgm:chMax val="0"/>
          <dgm:chPref val="0"/>
          <dgm:bulletEnabled val="1"/>
        </dgm:presLayoutVars>
      </dgm:prSet>
      <dgm:spPr/>
    </dgm:pt>
    <dgm:pt modelId="{837FC8DB-084B-4FDF-8C1F-FC18C6040CE0}" type="pres">
      <dgm:prSet presAssocID="{3A209C6E-8C1B-4487-93F0-00647932D2DC}" presName="parTxOnlySpace" presStyleCnt="0"/>
      <dgm:spPr/>
    </dgm:pt>
    <dgm:pt modelId="{2D10F0FC-E91F-44BA-BEF7-C940CEEA0ABF}" type="pres">
      <dgm:prSet presAssocID="{854627D7-8518-4339-9015-B51F140DE81E}" presName="parTxOnly" presStyleLbl="node1" presStyleIdx="1" presStyleCnt="3" custScaleX="119660">
        <dgm:presLayoutVars>
          <dgm:chMax val="0"/>
          <dgm:chPref val="0"/>
          <dgm:bulletEnabled val="1"/>
        </dgm:presLayoutVars>
      </dgm:prSet>
      <dgm:spPr/>
    </dgm:pt>
    <dgm:pt modelId="{666EFF88-D6F9-49D8-8E1F-4B1F5B9B6E46}" type="pres">
      <dgm:prSet presAssocID="{CC2A87F0-7949-4C58-AF55-20A8C9E8F45F}" presName="parTxOnlySpace" presStyleCnt="0"/>
      <dgm:spPr/>
    </dgm:pt>
    <dgm:pt modelId="{51F355FF-1AFC-4C8A-890B-98C9E26379DE}" type="pres">
      <dgm:prSet presAssocID="{B34B44B5-4940-48AB-A7B1-FC162D1A35D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DC90E14-C184-4490-A4DA-1580EA0AB3BD}" type="presOf" srcId="{854627D7-8518-4339-9015-B51F140DE81E}" destId="{2D10F0FC-E91F-44BA-BEF7-C940CEEA0ABF}" srcOrd="0" destOrd="0" presId="urn:microsoft.com/office/officeart/2005/8/layout/chevron1"/>
    <dgm:cxn modelId="{B59C3E37-C073-407B-8E71-40CCC6758EF6}" type="presOf" srcId="{B34B44B5-4940-48AB-A7B1-FC162D1A35DD}" destId="{51F355FF-1AFC-4C8A-890B-98C9E26379DE}" srcOrd="0" destOrd="0" presId="urn:microsoft.com/office/officeart/2005/8/layout/chevron1"/>
    <dgm:cxn modelId="{46D9193B-1F3E-4B5E-9FDB-502B083F84EE}" type="presOf" srcId="{6A5C5DF5-06CA-4271-A62B-0761F90C80EA}" destId="{2BC32865-03B1-45FE-AE79-B3A5526F9749}" srcOrd="0" destOrd="0" presId="urn:microsoft.com/office/officeart/2005/8/layout/chevron1"/>
    <dgm:cxn modelId="{47F93C94-4538-4126-BC87-3C6530D7EE64}" srcId="{1EE0E6C2-BA62-4AC9-8084-D499C17EA95D}" destId="{6A5C5DF5-06CA-4271-A62B-0761F90C80EA}" srcOrd="0" destOrd="0" parTransId="{530DDBED-D6B1-4841-9EBC-50E508255946}" sibTransId="{3A209C6E-8C1B-4487-93F0-00647932D2DC}"/>
    <dgm:cxn modelId="{AE3609B7-A5CE-43DA-8165-0BE427DEE100}" srcId="{1EE0E6C2-BA62-4AC9-8084-D499C17EA95D}" destId="{854627D7-8518-4339-9015-B51F140DE81E}" srcOrd="1" destOrd="0" parTransId="{106B150C-1F50-411B-981A-7E002B9E9FEB}" sibTransId="{CC2A87F0-7949-4C58-AF55-20A8C9E8F45F}"/>
    <dgm:cxn modelId="{421187B8-E364-4563-901F-84AAE070BE91}" srcId="{1EE0E6C2-BA62-4AC9-8084-D499C17EA95D}" destId="{B34B44B5-4940-48AB-A7B1-FC162D1A35DD}" srcOrd="2" destOrd="0" parTransId="{493FE893-F073-4990-A79D-73D98E3B19BE}" sibTransId="{1E805782-5E21-48E0-828E-5B408265CDE5}"/>
    <dgm:cxn modelId="{FB0A11EC-861C-4DEB-9F04-4670FF28F617}" type="presOf" srcId="{1EE0E6C2-BA62-4AC9-8084-D499C17EA95D}" destId="{11BEC984-9BAC-46BC-901A-5F45668A8AF0}" srcOrd="0" destOrd="0" presId="urn:microsoft.com/office/officeart/2005/8/layout/chevron1"/>
    <dgm:cxn modelId="{1B77E44D-E830-43CD-B0D5-C2F882BB1164}" type="presParOf" srcId="{11BEC984-9BAC-46BC-901A-5F45668A8AF0}" destId="{2BC32865-03B1-45FE-AE79-B3A5526F9749}" srcOrd="0" destOrd="0" presId="urn:microsoft.com/office/officeart/2005/8/layout/chevron1"/>
    <dgm:cxn modelId="{DE1D745A-D1E4-488B-8F50-0C1F8FE5FBC8}" type="presParOf" srcId="{11BEC984-9BAC-46BC-901A-5F45668A8AF0}" destId="{837FC8DB-084B-4FDF-8C1F-FC18C6040CE0}" srcOrd="1" destOrd="0" presId="urn:microsoft.com/office/officeart/2005/8/layout/chevron1"/>
    <dgm:cxn modelId="{FDA2E5AE-8B71-4C07-89D9-12CFA8470312}" type="presParOf" srcId="{11BEC984-9BAC-46BC-901A-5F45668A8AF0}" destId="{2D10F0FC-E91F-44BA-BEF7-C940CEEA0ABF}" srcOrd="2" destOrd="0" presId="urn:microsoft.com/office/officeart/2005/8/layout/chevron1"/>
    <dgm:cxn modelId="{D321E182-8032-4181-84A8-D99A0402C722}" type="presParOf" srcId="{11BEC984-9BAC-46BC-901A-5F45668A8AF0}" destId="{666EFF88-D6F9-49D8-8E1F-4B1F5B9B6E46}" srcOrd="3" destOrd="0" presId="urn:microsoft.com/office/officeart/2005/8/layout/chevron1"/>
    <dgm:cxn modelId="{A8A5C70C-D132-4398-9179-5170538ADCAF}" type="presParOf" srcId="{11BEC984-9BAC-46BC-901A-5F45668A8AF0}" destId="{51F355FF-1AFC-4C8A-890B-98C9E26379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CADBD-066D-4007-83CE-D75E18C235FD}">
      <dsp:nvSpPr>
        <dsp:cNvPr id="0" name=""/>
        <dsp:cNvSpPr/>
      </dsp:nvSpPr>
      <dsp:spPr>
        <a:xfrm>
          <a:off x="0" y="134296"/>
          <a:ext cx="791368" cy="7913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6</a:t>
          </a:r>
        </a:p>
      </dsp:txBody>
      <dsp:txXfrm>
        <a:off x="115893" y="250189"/>
        <a:ext cx="559582" cy="559582"/>
      </dsp:txXfrm>
    </dsp:sp>
    <dsp:sp modelId="{1347B509-EB0B-4F58-A452-E76B12885E16}">
      <dsp:nvSpPr>
        <dsp:cNvPr id="0" name=""/>
        <dsp:cNvSpPr/>
      </dsp:nvSpPr>
      <dsp:spPr>
        <a:xfrm rot="10800000">
          <a:off x="257194" y="1027850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1F21C-AE0C-4FB9-9D77-8F00746429C4}">
      <dsp:nvSpPr>
        <dsp:cNvPr id="0" name=""/>
        <dsp:cNvSpPr/>
      </dsp:nvSpPr>
      <dsp:spPr>
        <a:xfrm>
          <a:off x="131762" y="1334406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5</a:t>
          </a:r>
        </a:p>
      </dsp:txBody>
      <dsp:txXfrm>
        <a:off x="209063" y="1411707"/>
        <a:ext cx="373240" cy="373240"/>
      </dsp:txXfrm>
    </dsp:sp>
    <dsp:sp modelId="{EB3F919D-B85A-4730-AE8E-702ABA293AFD}">
      <dsp:nvSpPr>
        <dsp:cNvPr id="0" name=""/>
        <dsp:cNvSpPr/>
      </dsp:nvSpPr>
      <dsp:spPr>
        <a:xfrm rot="5400000">
          <a:off x="856852" y="1490011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5A717-0DB2-47B5-8E5C-041DA6072487}">
      <dsp:nvSpPr>
        <dsp:cNvPr id="0" name=""/>
        <dsp:cNvSpPr/>
      </dsp:nvSpPr>
      <dsp:spPr>
        <a:xfrm>
          <a:off x="1318816" y="1334406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4</a:t>
          </a:r>
        </a:p>
      </dsp:txBody>
      <dsp:txXfrm>
        <a:off x="1396117" y="1411707"/>
        <a:ext cx="373240" cy="373240"/>
      </dsp:txXfrm>
    </dsp:sp>
    <dsp:sp modelId="{93AB62C3-CC9D-49A0-83B0-8C55B8C27AB5}">
      <dsp:nvSpPr>
        <dsp:cNvPr id="0" name=""/>
        <dsp:cNvSpPr/>
      </dsp:nvSpPr>
      <dsp:spPr>
        <a:xfrm>
          <a:off x="1444247" y="949706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E0399-D33F-4709-98D2-1672FBFBB09A}">
      <dsp:nvSpPr>
        <dsp:cNvPr id="0" name=""/>
        <dsp:cNvSpPr/>
      </dsp:nvSpPr>
      <dsp:spPr>
        <a:xfrm>
          <a:off x="1318816" y="266059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3</a:t>
          </a:r>
        </a:p>
      </dsp:txBody>
      <dsp:txXfrm>
        <a:off x="1396117" y="343360"/>
        <a:ext cx="373240" cy="373240"/>
      </dsp:txXfrm>
    </dsp:sp>
    <dsp:sp modelId="{A2C455EA-6178-4A8C-92B1-7708C2F2A64E}">
      <dsp:nvSpPr>
        <dsp:cNvPr id="0" name=""/>
        <dsp:cNvSpPr/>
      </dsp:nvSpPr>
      <dsp:spPr>
        <a:xfrm rot="5400000">
          <a:off x="2043905" y="421663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5FDC8-E6A9-4051-B3DF-0D56600FB419}">
      <dsp:nvSpPr>
        <dsp:cNvPr id="0" name=""/>
        <dsp:cNvSpPr/>
      </dsp:nvSpPr>
      <dsp:spPr>
        <a:xfrm>
          <a:off x="2505869" y="266059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2</a:t>
          </a:r>
        </a:p>
      </dsp:txBody>
      <dsp:txXfrm>
        <a:off x="2583170" y="343360"/>
        <a:ext cx="373240" cy="373240"/>
      </dsp:txXfrm>
    </dsp:sp>
    <dsp:sp modelId="{BC9A1EDF-AF3C-496A-A238-118A7FDBB258}">
      <dsp:nvSpPr>
        <dsp:cNvPr id="0" name=""/>
        <dsp:cNvSpPr/>
      </dsp:nvSpPr>
      <dsp:spPr>
        <a:xfrm rot="10800000">
          <a:off x="2631301" y="896087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30CBC-A457-4EB6-B8B5-9848165437DD}">
      <dsp:nvSpPr>
        <dsp:cNvPr id="0" name=""/>
        <dsp:cNvSpPr/>
      </dsp:nvSpPr>
      <dsp:spPr>
        <a:xfrm>
          <a:off x="2374106" y="1202644"/>
          <a:ext cx="791368" cy="7913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1</a:t>
          </a:r>
        </a:p>
      </dsp:txBody>
      <dsp:txXfrm>
        <a:off x="2489999" y="1318537"/>
        <a:ext cx="559582" cy="559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32865-03B1-45FE-AE79-B3A5526F9749}">
      <dsp:nvSpPr>
        <dsp:cNvPr id="0" name=""/>
        <dsp:cNvSpPr/>
      </dsp:nvSpPr>
      <dsp:spPr>
        <a:xfrm>
          <a:off x="668" y="1086708"/>
          <a:ext cx="1272371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</a:rPr>
            <a:t>Head</a:t>
          </a:r>
        </a:p>
      </dsp:txBody>
      <dsp:txXfrm>
        <a:off x="211476" y="1086708"/>
        <a:ext cx="850756" cy="421615"/>
      </dsp:txXfrm>
    </dsp:sp>
    <dsp:sp modelId="{2D10F0FC-E91F-44BA-BEF7-C940CEEA0ABF}">
      <dsp:nvSpPr>
        <dsp:cNvPr id="0" name=""/>
        <dsp:cNvSpPr/>
      </dsp:nvSpPr>
      <dsp:spPr>
        <a:xfrm>
          <a:off x="1167635" y="1086708"/>
          <a:ext cx="1261261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</a:rPr>
            <a:t>Next</a:t>
          </a:r>
        </a:p>
      </dsp:txBody>
      <dsp:txXfrm>
        <a:off x="1378443" y="1086708"/>
        <a:ext cx="839646" cy="421615"/>
      </dsp:txXfrm>
    </dsp:sp>
    <dsp:sp modelId="{51F355FF-1AFC-4C8A-890B-98C9E26379DE}">
      <dsp:nvSpPr>
        <dsp:cNvPr id="0" name=""/>
        <dsp:cNvSpPr/>
      </dsp:nvSpPr>
      <dsp:spPr>
        <a:xfrm>
          <a:off x="2323493" y="1086708"/>
          <a:ext cx="1054037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</a:rPr>
            <a:t>Tail</a:t>
          </a:r>
        </a:p>
      </dsp:txBody>
      <dsp:txXfrm>
        <a:off x="2534301" y="1086708"/>
        <a:ext cx="632422" cy="421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6585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8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534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9365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6318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35189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697E4A-7348-4D4C-B080-57DC4D9E1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6094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9EBF3F-2618-45E7-BA6D-11E24080B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236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ECFDC5-1DA9-408D-9D17-8A2496BFC4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575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96A8CD-B338-41AB-AC73-8AEF27287E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3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549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453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51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07941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9233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0408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8611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923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1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6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3.png"/><Relationship Id="rId15" Type="http://schemas.openxmlformats.org/officeDocument/2006/relationships/image" Target="../media/image28.jpeg"/><Relationship Id="rId23" Type="http://schemas.openxmlformats.org/officeDocument/2006/relationships/image" Target="../media/image3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480967"/>
            <a:ext cx="10965303" cy="882654"/>
          </a:xfrm>
        </p:spPr>
        <p:txBody>
          <a:bodyPr/>
          <a:lstStyle/>
          <a:p>
            <a:r>
              <a:rPr lang="en-US" dirty="0"/>
              <a:t>Linear Data Structures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0" name="Subtitle 5"/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Static and Dynamic Implementation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292027" y="3532341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449428" y="2600436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645851" y="3532341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452998" y="4335237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Straight Arrow Connector 19"/>
          <p:cNvCxnSpPr>
            <a:endCxn id="17" idx="3"/>
          </p:cNvCxnSpPr>
          <p:nvPr/>
        </p:nvCxnSpPr>
        <p:spPr>
          <a:xfrm flipV="1">
            <a:off x="5067423" y="3007971"/>
            <a:ext cx="454335" cy="574892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19" idx="7"/>
          </p:cNvCxnSpPr>
          <p:nvPr/>
        </p:nvCxnSpPr>
        <p:spPr>
          <a:xfrm flipH="1">
            <a:off x="5874570" y="3939876"/>
            <a:ext cx="489787" cy="465283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65545" y="3469044"/>
            <a:ext cx="426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17968" y="3469043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64494" y="4236980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7218" y="2510571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</a:t>
            </a:r>
          </a:p>
        </p:txBody>
      </p:sp>
      <p:cxnSp>
        <p:nvCxnSpPr>
          <p:cNvPr id="26" name="Straight Arrow Connector 25"/>
          <p:cNvCxnSpPr>
            <a:stCxn id="19" idx="0"/>
            <a:endCxn id="17" idx="4"/>
          </p:cNvCxnSpPr>
          <p:nvPr/>
        </p:nvCxnSpPr>
        <p:spPr>
          <a:xfrm flipH="1" flipV="1">
            <a:off x="5696379" y="3077893"/>
            <a:ext cx="3570" cy="1257344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8" idx="6"/>
          </p:cNvCxnSpPr>
          <p:nvPr/>
        </p:nvCxnSpPr>
        <p:spPr>
          <a:xfrm flipH="1">
            <a:off x="5139753" y="3771070"/>
            <a:ext cx="1152274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17" idx="5"/>
          </p:cNvCxnSpPr>
          <p:nvPr/>
        </p:nvCxnSpPr>
        <p:spPr>
          <a:xfrm flipH="1" flipV="1">
            <a:off x="5871000" y="3007971"/>
            <a:ext cx="493357" cy="594292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814943"/>
              </p:ext>
            </p:extLst>
          </p:nvPr>
        </p:nvGraphicFramePr>
        <p:xfrm>
          <a:off x="559137" y="4031621"/>
          <a:ext cx="2116828" cy="4592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207">
                  <a:extLst>
                    <a:ext uri="{9D8B030D-6E8A-4147-A177-3AD203B41FA5}">
                      <a16:colId xmlns:a16="http://schemas.microsoft.com/office/drawing/2014/main" val="3436085963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3440469777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3837973719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332081128"/>
                    </a:ext>
                  </a:extLst>
                </a:gridCol>
              </a:tblGrid>
              <a:tr h="45921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249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Adds an element after the last element: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Add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1000" y="1899000"/>
            <a:ext cx="8505000" cy="29149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>
                <a:latin typeface="Consolas" pitchFamily="49" charset="0"/>
              </a:rPr>
              <a:t>public boolean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altLang="en-US" sz="2400" b="1" dirty="0">
                <a:latin typeface="Consolas" pitchFamily="49" charset="0"/>
              </a:rPr>
              <a:t>(E element)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if(this.size == this.elements.length)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    this.elements =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grow()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}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this.elements[this.size++] = element;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return true;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11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an element at index: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Get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001" y="1854000"/>
            <a:ext cx="8235000" cy="34566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>
                <a:latin typeface="Consolas" pitchFamily="49" charset="0"/>
              </a:rPr>
              <a:t>public 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altLang="en-US" sz="2400" b="1" dirty="0">
                <a:latin typeface="Consolas" pitchFamily="49" charset="0"/>
              </a:rPr>
              <a:t>(int index)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checkIndex(index);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return this.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getElement</a:t>
            </a:r>
            <a:r>
              <a:rPr lang="en-US" altLang="en-US" sz="2400" b="1" dirty="0">
                <a:latin typeface="Consolas" pitchFamily="49" charset="0"/>
              </a:rPr>
              <a:t>(index);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400" b="1" dirty="0">
                <a:latin typeface="Consolas" pitchFamily="49" charset="0"/>
              </a:rPr>
              <a:t> 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getElement</a:t>
            </a:r>
            <a:r>
              <a:rPr lang="en-US" altLang="en-US" sz="2400" b="1" dirty="0">
                <a:latin typeface="Consolas" pitchFamily="49" charset="0"/>
              </a:rPr>
              <a:t>(int index)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return (E) this.elements[index];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55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Sets an element at index: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Set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1016" y="1899000"/>
            <a:ext cx="8509984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>
                <a:latin typeface="Consolas" pitchFamily="49" charset="0"/>
              </a:rPr>
              <a:t>public 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set</a:t>
            </a:r>
            <a:r>
              <a:rPr lang="en-US" altLang="en-US" sz="2400" b="1" dirty="0">
                <a:latin typeface="Consolas" pitchFamily="49" charset="0"/>
              </a:rPr>
              <a:t>(int index, E element)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checkIndex</a:t>
            </a:r>
            <a:r>
              <a:rPr lang="en-US" altLang="en-US" sz="2400" b="1" dirty="0">
                <a:latin typeface="Consolas" pitchFamily="49" charset="0"/>
              </a:rPr>
              <a:t>(index);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E oldElement = this.getElement(index);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this.elements[index]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400" b="1" dirty="0">
                <a:latin typeface="Consolas" pitchFamily="49" charset="0"/>
              </a:rPr>
              <a:t> element;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return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oldElement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37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and returns an element at index: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Remove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1016" y="1854000"/>
            <a:ext cx="8194984" cy="3417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en-US" altLang="en-US" sz="2200" b="1" dirty="0">
                <a:latin typeface="Consolas" pitchFamily="49" charset="0"/>
              </a:rPr>
              <a:t>(int index)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checkIndex</a:t>
            </a:r>
            <a:r>
              <a:rPr lang="en-US" altLang="en-US" sz="2200" b="1" dirty="0">
                <a:latin typeface="Consolas" pitchFamily="49" charset="0"/>
              </a:rPr>
              <a:t>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E element = this.getElement(index);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this.elements[index]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null;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size--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shift</a:t>
            </a:r>
            <a:r>
              <a:rPr lang="en-US" altLang="en-US" sz="2200" b="1" dirty="0">
                <a:latin typeface="Consolas" pitchFamily="49" charset="0"/>
              </a:rPr>
              <a:t>(index);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ensureCapacity</a:t>
            </a:r>
            <a:r>
              <a:rPr lang="en-US" altLang="en-US" sz="2200" b="1" dirty="0">
                <a:latin typeface="Consolas" pitchFamily="49" charset="0"/>
              </a:rPr>
              <a:t>();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631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Helper methods to sustain correct array behaviour: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Grow and Shrink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1016" y="1869111"/>
            <a:ext cx="10624984" cy="25048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200" b="1" dirty="0">
                <a:latin typeface="Consolas" pitchFamily="49" charset="0"/>
              </a:rPr>
              <a:t> Object[]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grow</a:t>
            </a:r>
            <a:r>
              <a:rPr lang="en-US" altLang="en-US" sz="2200" b="1" dirty="0">
                <a:latin typeface="Consolas" pitchFamily="49" charset="0"/>
              </a:rPr>
              <a:t>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Arrays.copyOf(this.elements, this.elements.length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altLang="en-US" sz="2200" b="1" dirty="0">
                <a:latin typeface="Consolas" pitchFamily="49" charset="0"/>
              </a:rPr>
              <a:t> 2);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200" b="1" dirty="0">
                <a:latin typeface="Consolas" pitchFamily="49" charset="0"/>
              </a:rPr>
              <a:t> Object[]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shrink</a:t>
            </a:r>
            <a:r>
              <a:rPr lang="en-US" altLang="en-US" sz="2200" b="1" dirty="0">
                <a:latin typeface="Consolas" pitchFamily="49" charset="0"/>
              </a:rPr>
              <a:t>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Arrays.copyOf(this.elements, this.elements.length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/</a:t>
            </a:r>
            <a:r>
              <a:rPr lang="en-US" altLang="en-US" sz="2200" b="1" dirty="0">
                <a:latin typeface="Consolas" pitchFamily="49" charset="0"/>
              </a:rPr>
              <a:t> 2);</a:t>
            </a:r>
            <a:b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19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– Other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8542" y="1179000"/>
            <a:ext cx="10321675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indexOf</a:t>
            </a:r>
            <a:r>
              <a:rPr lang="en-US" dirty="0"/>
              <a:t>(E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element) – returns the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/>
              <a:t> based</a:t>
            </a:r>
            <a:r>
              <a:rPr lang="bg-BG" dirty="0"/>
              <a:t> </a:t>
            </a:r>
            <a:r>
              <a:rPr lang="en-US" dirty="0"/>
              <a:t>index of an element or</a:t>
            </a:r>
            <a:r>
              <a:rPr lang="en-US" b="1" dirty="0">
                <a:solidFill>
                  <a:schemeClr val="bg1"/>
                </a:solidFill>
              </a:rPr>
              <a:t> -1</a:t>
            </a:r>
            <a:r>
              <a:rPr lang="en-US" dirty="0"/>
              <a:t>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(E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element) – returns </a:t>
            </a:r>
            <a:r>
              <a:rPr lang="en-US" b="1" dirty="0">
                <a:solidFill>
                  <a:schemeClr val="bg1"/>
                </a:solidFill>
              </a:rPr>
              <a:t>whether</a:t>
            </a:r>
            <a:r>
              <a:rPr lang="en-US" dirty="0"/>
              <a:t> an</a:t>
            </a:r>
            <a:r>
              <a:rPr lang="bg-BG" dirty="0"/>
              <a:t> </a:t>
            </a:r>
            <a:r>
              <a:rPr lang="en-US" dirty="0"/>
              <a:t>element </a:t>
            </a:r>
            <a:br>
              <a:rPr lang="bg-BG" dirty="0"/>
            </a:br>
            <a:r>
              <a:rPr lang="en-US" dirty="0"/>
              <a:t>is present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returns the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elements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toArray</a:t>
            </a:r>
            <a:r>
              <a:rPr lang="en-US" dirty="0"/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returns the elements </a:t>
            </a:r>
            <a:r>
              <a:rPr lang="en-US" b="1" dirty="0">
                <a:solidFill>
                  <a:schemeClr val="bg1"/>
                </a:solidFill>
              </a:rPr>
              <a:t>as an array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other operations – think about </a:t>
            </a:r>
            <a:br>
              <a:rPr lang="bg-BG" dirty="0"/>
            </a:br>
            <a:r>
              <a:rPr lang="en-US" dirty="0"/>
              <a:t>the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0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Building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16</a:t>
            </a:fld>
            <a:endParaRPr lang="en-US" sz="10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755469" y="1526959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755469" y="2265570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755470" y="3004181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0375" y="1552123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70375" y="2290734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Pointer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0375" y="3029345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72879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480" y="1179000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class is the </a:t>
            </a:r>
            <a:r>
              <a:rPr lang="en-US" b="1" dirty="0">
                <a:solidFill>
                  <a:schemeClr val="bg1"/>
                </a:solidFill>
              </a:rPr>
              <a:t>build block </a:t>
            </a:r>
            <a:r>
              <a:rPr lang="en-US" dirty="0"/>
              <a:t>for many </a:t>
            </a:r>
            <a:br>
              <a:rPr lang="bg-BG" dirty="0"/>
            </a:br>
            <a:r>
              <a:rPr lang="en-US" dirty="0"/>
              <a:t>data structures</a:t>
            </a:r>
          </a:p>
          <a:p>
            <a:r>
              <a:rPr lang="en-US" dirty="0"/>
              <a:t>Inside Node object we store </a:t>
            </a:r>
            <a:r>
              <a:rPr lang="en-US" b="1" dirty="0">
                <a:solidFill>
                  <a:schemeClr val="bg1"/>
                </a:solidFill>
              </a:rPr>
              <a:t>an element and pointer to the next node at least</a:t>
            </a:r>
          </a:p>
          <a:p>
            <a:r>
              <a:rPr lang="en-US" dirty="0"/>
              <a:t>However, we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store anything else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Class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79458" y="4329831"/>
            <a:ext cx="7611542" cy="19791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200" b="1" dirty="0">
                <a:latin typeface="Consolas" pitchFamily="49" charset="0"/>
              </a:rPr>
              <a:t>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200" b="1" dirty="0">
                <a:latin typeface="Consolas" pitchFamily="49" charset="0"/>
              </a:rPr>
              <a:t> element;         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i="1" dirty="0">
                <a:latin typeface="Consolas" pitchFamily="49" charset="0"/>
              </a:rPr>
              <a:t>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Must have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next;      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i="1" dirty="0">
                <a:latin typeface="Consolas" pitchFamily="49" charset="0"/>
              </a:rPr>
              <a:t>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Must have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previous;  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i="1" dirty="0">
                <a:latin typeface="Consolas" pitchFamily="49" charset="0"/>
              </a:rPr>
              <a:t>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Additional</a:t>
            </a:r>
            <a:br>
              <a:rPr lang="en-US" altLang="en-US" sz="2200" b="1" i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}`</a:t>
            </a:r>
          </a:p>
        </p:txBody>
      </p:sp>
    </p:spTree>
    <p:extLst>
      <p:ext uri="{BB962C8B-B14F-4D97-AF65-F5344CB8AC3E}">
        <p14:creationId xmlns:p14="http://schemas.microsoft.com/office/powerpoint/2010/main" val="9957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Many data structures use </a:t>
            </a:r>
            <a:r>
              <a:rPr lang="en-US" altLang="ko-KR" b="1" dirty="0">
                <a:solidFill>
                  <a:schemeClr val="bg1"/>
                </a:solidFill>
              </a:rPr>
              <a:t>node chaining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- Application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96000" y="1884383"/>
            <a:ext cx="8427290" cy="1409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00" b="1" dirty="0">
                <a:latin typeface="Consolas" pitchFamily="49" charset="0"/>
              </a:rPr>
              <a:t>public class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400" b="1" dirty="0">
                <a:latin typeface="Consolas" pitchFamily="49" charset="0"/>
              </a:rPr>
              <a:t>&lt;E&gt; implements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Deque</a:t>
            </a:r>
            <a:r>
              <a:rPr lang="en-US" altLang="en-US" sz="2400" b="1" dirty="0">
                <a:latin typeface="Consolas" pitchFamily="49" charset="0"/>
              </a:rPr>
              <a:t>&lt;E&gt;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400" b="1" dirty="0">
                <a:latin typeface="Consolas" pitchFamily="49" charset="0"/>
              </a:rPr>
              <a:t>&lt;E&gt; head;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graphicFrame>
        <p:nvGraphicFramePr>
          <p:cNvPr id="2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330175"/>
              </p:ext>
            </p:extLst>
          </p:nvPr>
        </p:nvGraphicFramePr>
        <p:xfrm>
          <a:off x="536348" y="4742158"/>
          <a:ext cx="1620000" cy="12161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address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77005"/>
                  </a:ext>
                </a:extLst>
              </a:tr>
            </a:tbl>
          </a:graphicData>
        </a:graphic>
      </p:graphicFrame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480626"/>
              </p:ext>
            </p:extLst>
          </p:nvPr>
        </p:nvGraphicFramePr>
        <p:xfrm>
          <a:off x="3711000" y="4742158"/>
          <a:ext cx="1620000" cy="12161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address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5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77005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48349"/>
              </p:ext>
            </p:extLst>
          </p:nvPr>
        </p:nvGraphicFramePr>
        <p:xfrm>
          <a:off x="772288" y="4016250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66006"/>
              </p:ext>
            </p:extLst>
          </p:nvPr>
        </p:nvGraphicFramePr>
        <p:xfrm>
          <a:off x="3296952" y="4016250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11206"/>
              </p:ext>
            </p:extLst>
          </p:nvPr>
        </p:nvGraphicFramePr>
        <p:xfrm>
          <a:off x="5821616" y="4016249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2156348" y="4219610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692607" y="4219608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205676" y="4228334"/>
            <a:ext cx="1140604" cy="912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48873"/>
              </p:ext>
            </p:extLst>
          </p:nvPr>
        </p:nvGraphicFramePr>
        <p:xfrm>
          <a:off x="8346280" y="4021849"/>
          <a:ext cx="138406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43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Create a class </a:t>
            </a:r>
            <a:r>
              <a:rPr lang="en-US" altLang="ko-KR" b="1" dirty="0">
                <a:solidFill>
                  <a:schemeClr val="bg1"/>
                </a:solidFill>
              </a:rPr>
              <a:t>Node&lt;E&gt;</a:t>
            </a:r>
            <a:r>
              <a:rPr lang="en-US" altLang="ko-KR" dirty="0"/>
              <a:t>, that has: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 </a:t>
            </a:r>
            <a:r>
              <a:rPr lang="en-US" dirty="0"/>
              <a:t>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&lt;E&gt; next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Node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66544" y="3542840"/>
            <a:ext cx="6525000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00" b="1" dirty="0">
                <a:latin typeface="Consolas" pitchFamily="49" charset="0"/>
              </a:rPr>
              <a:t>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400" b="1" dirty="0">
                <a:latin typeface="Consolas" pitchFamily="49" charset="0"/>
              </a:rPr>
              <a:t> class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400" b="1" dirty="0">
                <a:latin typeface="Consolas" pitchFamily="49" charset="0"/>
              </a:rPr>
              <a:t>&lt;E&gt;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400" b="1" dirty="0">
                <a:latin typeface="Consolas" pitchFamily="49" charset="0"/>
              </a:rPr>
              <a:t> element;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400" b="1" dirty="0">
                <a:latin typeface="Consolas" pitchFamily="49" charset="0"/>
              </a:rPr>
              <a:t>&lt;E&gt; next;</a:t>
            </a:r>
            <a:br>
              <a:rPr lang="en-US" altLang="en-US" sz="2400" b="1" dirty="0">
                <a:latin typeface="Consolas" pitchFamily="49" charset="0"/>
              </a:rPr>
            </a:b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public Node(E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400" b="1" dirty="0">
                <a:latin typeface="Consolas" pitchFamily="49" charset="0"/>
              </a:rPr>
              <a:t>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    this.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400" b="1" dirty="0">
                <a:latin typeface="Consolas" pitchFamily="49" charset="0"/>
              </a:rPr>
              <a:t> =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}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58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0406" y="1224025"/>
            <a:ext cx="9319234" cy="5580000"/>
          </a:xfrm>
        </p:spPr>
        <p:txBody>
          <a:bodyPr>
            <a:normAutofit lnSpcReduction="10000"/>
          </a:bodyPr>
          <a:lstStyle/>
          <a:p>
            <a:pPr marL="247961" indent="-376238">
              <a:lnSpc>
                <a:spcPct val="100000"/>
              </a:lnSpc>
            </a:pPr>
            <a:r>
              <a:rPr lang="en-US" sz="3400" dirty="0"/>
              <a:t>Dynamic Arrays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sz="3200" dirty="0" err="1"/>
              <a:t>ArrayList</a:t>
            </a:r>
            <a:r>
              <a:rPr lang="en-US" sz="3200" dirty="0"/>
              <a:t> – Static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Nodes</a:t>
            </a:r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Stacks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Linked/Dynamic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Queues</a:t>
            </a:r>
            <a:endParaRPr lang="en-US" sz="3400" b="1" dirty="0">
              <a:solidFill>
                <a:schemeClr val="tx2">
                  <a:lumMod val="75000"/>
                </a:schemeClr>
              </a:solidFill>
            </a:endParaRP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Linked/Dynamic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Linked Lists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 err="1"/>
              <a:t>SinglyLinkedList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683F36-ECC7-4362-9822-CEF6381B1A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2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Dynamic 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72" y="1204453"/>
            <a:ext cx="2965655" cy="296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2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50800" y="1179000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Stack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LIFO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ast </a:t>
            </a:r>
            <a:r>
              <a:rPr lang="en-US" sz="3400" b="1" dirty="0">
                <a:solidFill>
                  <a:schemeClr val="bg1"/>
                </a:solidFill>
              </a:rPr>
              <a:t>I</a:t>
            </a:r>
            <a:r>
              <a:rPr lang="en-US" sz="3400" dirty="0"/>
              <a:t>n </a:t>
            </a:r>
            <a:r>
              <a:rPr lang="en-US" sz="3400" b="1" dirty="0">
                <a:solidFill>
                  <a:schemeClr val="bg1"/>
                </a:solidFill>
              </a:rPr>
              <a:t>F</a:t>
            </a:r>
            <a:r>
              <a:rPr lang="en-US" sz="3400" dirty="0"/>
              <a:t>irst </a:t>
            </a:r>
            <a:r>
              <a:rPr lang="en-US" sz="3400" b="1" dirty="0">
                <a:solidFill>
                  <a:schemeClr val="bg1"/>
                </a:solidFill>
              </a:rPr>
              <a:t>O</a:t>
            </a:r>
            <a:r>
              <a:rPr lang="en-US" sz="3400" dirty="0"/>
              <a:t>ut</a:t>
            </a:r>
          </a:p>
          <a:p>
            <a:pPr lvl="1"/>
            <a:r>
              <a:rPr lang="en-US" sz="3200" dirty="0"/>
              <a:t>Build by using </a:t>
            </a:r>
            <a:r>
              <a:rPr lang="en-US" sz="3200" b="1" dirty="0">
                <a:solidFill>
                  <a:schemeClr val="bg1"/>
                </a:solidFill>
              </a:rPr>
              <a:t>Node</a:t>
            </a:r>
            <a:r>
              <a:rPr lang="en-US" sz="3200" dirty="0"/>
              <a:t> class or atop an</a:t>
            </a:r>
            <a:r>
              <a:rPr lang="en-US" sz="3200" b="1" dirty="0">
                <a:solidFill>
                  <a:schemeClr val="bg1"/>
                </a:solidFill>
              </a:rPr>
              <a:t> array</a:t>
            </a:r>
            <a:endParaRPr lang="en-US" sz="3200" dirty="0"/>
          </a:p>
          <a:p>
            <a:r>
              <a:rPr lang="en-US" sz="3400" dirty="0"/>
              <a:t>Stack example using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59602" y="3744000"/>
            <a:ext cx="9296398" cy="1905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00" b="1" dirty="0">
                <a:latin typeface="Consolas" pitchFamily="49" charset="0"/>
              </a:rPr>
              <a:t>public class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Stack</a:t>
            </a:r>
            <a:r>
              <a:rPr lang="en-US" altLang="en-US" sz="2400" b="1" dirty="0">
                <a:latin typeface="Consolas" pitchFamily="49" charset="0"/>
              </a:rPr>
              <a:t>&lt;E&gt; implements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AbstractStack</a:t>
            </a:r>
            <a:r>
              <a:rPr lang="en-US" altLang="en-US" sz="2400" b="1" dirty="0">
                <a:latin typeface="Consolas" pitchFamily="49" charset="0"/>
              </a:rPr>
              <a:t>&lt;E&gt;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400" b="1" dirty="0">
                <a:latin typeface="Consolas" pitchFamily="49" charset="0"/>
              </a:rPr>
              <a:t>&lt;E&gt; top;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400" b="1" dirty="0">
                <a:latin typeface="Consolas" pitchFamily="49" charset="0"/>
              </a:rPr>
              <a:t> size;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525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size</a:t>
            </a:r>
            <a:r>
              <a:rPr lang="en-US" sz="3200" dirty="0"/>
              <a:t>(),</a:t>
            </a:r>
            <a:r>
              <a:rPr lang="en-US" sz="3200" b="1" dirty="0">
                <a:solidFill>
                  <a:schemeClr val="bg1"/>
                </a:solidFill>
              </a:rPr>
              <a:t> isEmplty</a:t>
            </a:r>
            <a:r>
              <a:rPr lang="en-US" sz="3200" dirty="0"/>
              <a:t>(), </a:t>
            </a:r>
            <a:r>
              <a:rPr lang="en-US" sz="3200" b="1" dirty="0">
                <a:solidFill>
                  <a:schemeClr val="bg1"/>
                </a:solidFill>
              </a:rPr>
              <a:t>push</a:t>
            </a:r>
            <a:r>
              <a:rPr lang="en-US" sz="3200" dirty="0"/>
              <a:t>(),</a:t>
            </a:r>
            <a:r>
              <a:rPr lang="en-US" sz="3200" b="1" dirty="0">
                <a:solidFill>
                  <a:schemeClr val="bg1"/>
                </a:solidFill>
              </a:rPr>
              <a:t> pop</a:t>
            </a:r>
            <a:r>
              <a:rPr lang="en-US" sz="3200" dirty="0"/>
              <a:t>(),</a:t>
            </a:r>
            <a:r>
              <a:rPr lang="en-US" sz="3200" b="1" dirty="0">
                <a:solidFill>
                  <a:schemeClr val="bg1"/>
                </a:solidFill>
              </a:rPr>
              <a:t> peek</a:t>
            </a:r>
            <a:r>
              <a:rPr lang="en-US" sz="3200" dirty="0"/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all of the other operations run in linear time</a:t>
            </a:r>
            <a:r>
              <a:rPr lang="bg-BG" sz="3200" dirty="0"/>
              <a:t> </a:t>
            </a:r>
            <a:r>
              <a:rPr lang="en-US" sz="3200" dirty="0"/>
              <a:t>(roughly speaking):</a:t>
            </a:r>
            <a:endParaRPr lang="en-US" sz="32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forEach</a:t>
            </a:r>
            <a:r>
              <a:rPr lang="en-US" sz="3000" dirty="0"/>
              <a:t>()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contains</a:t>
            </a:r>
            <a:r>
              <a:rPr lang="en-US" sz="3000" dirty="0"/>
              <a:t>()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etc…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- Operations</a:t>
            </a:r>
          </a:p>
        </p:txBody>
      </p:sp>
    </p:spTree>
    <p:extLst>
      <p:ext uri="{BB962C8B-B14F-4D97-AF65-F5344CB8AC3E}">
        <p14:creationId xmlns:p14="http://schemas.microsoft.com/office/powerpoint/2010/main" val="16307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altLang="ko-KR" dirty="0">
                <a:ea typeface="굴림" pitchFamily="50" charset="-127"/>
              </a:rPr>
              <a:t>– Constructor And Fields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32601" y="1899000"/>
            <a:ext cx="9173399" cy="3215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Stack&lt;E&gt; implements AbstractStack&lt;E&gt;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200" b="1" dirty="0">
                <a:latin typeface="Consolas" pitchFamily="49" charset="0"/>
              </a:rPr>
              <a:t>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{...}   </a:t>
            </a:r>
            <a:r>
              <a:rPr lang="en-US" altLang="en-US" sz="2200" b="1" i="1" dirty="0">
                <a:solidFill>
                  <a:schemeClr val="accent2"/>
                </a:solidFill>
                <a:latin typeface="Consolas" pitchFamily="49" charset="0"/>
              </a:rPr>
              <a:t>// Node class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Stack</a:t>
            </a:r>
            <a:r>
              <a:rPr lang="en-US" altLang="en-US" sz="2200" b="1" dirty="0">
                <a:latin typeface="Consolas" pitchFamily="49" charset="0"/>
              </a:rPr>
              <a:t>()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827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Chain the nodes by using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top </a:t>
            </a:r>
            <a:r>
              <a:rPr lang="en-US" altLang="ko-KR" dirty="0">
                <a:ea typeface="굴림" pitchFamily="50" charset="-127"/>
              </a:rPr>
              <a:t>field: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Push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23" idx="1"/>
            <a:endCxn id="36" idx="3"/>
          </p:cNvCxnSpPr>
          <p:nvPr/>
        </p:nvCxnSpPr>
        <p:spPr>
          <a:xfrm flipH="1">
            <a:off x="2985977" y="4035162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4881000" y="347400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1842977" y="3488218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3459876" y="4262101"/>
            <a:ext cx="1131436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098493" y="243639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7930588" y="347400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6497899" y="4262101"/>
            <a:ext cx="1134215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98945" y="4989886"/>
            <a:ext cx="69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top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229763" y="243639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0" name="Straight Arrow Connector 19"/>
          <p:cNvCxnSpPr>
            <a:cxnSpLocks/>
            <a:stCxn id="31" idx="1"/>
            <a:endCxn id="23" idx="3"/>
          </p:cNvCxnSpPr>
          <p:nvPr/>
        </p:nvCxnSpPr>
        <p:spPr>
          <a:xfrm flipH="1">
            <a:off x="6024000" y="4035162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38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6 0.00278 L 0.2487 0.00093 " pathEditMode="fixed" rAng="0" ptsTypes="AA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87 0.00093 L 0.49727 -0.0018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42" grpId="0"/>
      <p:bldP spid="42" grpId="1"/>
      <p:bldP spid="42" grpId="2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145280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top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increment</a:t>
            </a:r>
            <a:r>
              <a:rPr lang="en-US" altLang="ko-KR" dirty="0"/>
              <a:t> 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Push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155990" y="2619000"/>
            <a:ext cx="9080010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00" b="1" dirty="0">
                <a:latin typeface="Consolas" pitchFamily="49" charset="0"/>
              </a:rPr>
              <a:t>public void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altLang="en-US" sz="2400" b="1" dirty="0">
                <a:latin typeface="Consolas" pitchFamily="49" charset="0"/>
              </a:rPr>
              <a:t>(E element)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Node&lt;E&gt; newNode = new Node&lt;&gt;(element);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newNode.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previous</a:t>
            </a:r>
            <a:r>
              <a:rPr lang="en-US" altLang="en-US" sz="2400" b="1" dirty="0">
                <a:latin typeface="Consolas" pitchFamily="49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400" b="1" dirty="0">
                <a:latin typeface="Consolas" pitchFamily="49" charset="0"/>
              </a:rPr>
              <a:t> top;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top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400" b="1" dirty="0">
                <a:latin typeface="Consolas" pitchFamily="49" charset="0"/>
              </a:rPr>
              <a:t> newNode;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this.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60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Remove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top </a:t>
            </a:r>
            <a:r>
              <a:rPr lang="en-US" altLang="ko-KR" dirty="0">
                <a:ea typeface="굴림" pitchFamily="50" charset="-127"/>
              </a:rPr>
              <a:t>Node and return the element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Unlink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decrease </a:t>
            </a:r>
            <a:r>
              <a:rPr lang="en-US" altLang="ko-KR" dirty="0"/>
              <a:t>size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23" idx="1"/>
            <a:endCxn id="36" idx="3"/>
          </p:cNvCxnSpPr>
          <p:nvPr/>
        </p:nvCxnSpPr>
        <p:spPr>
          <a:xfrm flipH="1">
            <a:off x="3580337" y="5129179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75360" y="4568017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37337" y="458223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3886741" y="5415118"/>
            <a:ext cx="1270651" cy="578882"/>
          </a:xfrm>
          <a:prstGeom prst="wedgeRoundRectCallout">
            <a:avLst>
              <a:gd name="adj1" fmla="val 10189"/>
              <a:gd name="adj2" fmla="val -79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8524948" y="4568017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6924769" y="5415118"/>
            <a:ext cx="1293770" cy="578882"/>
          </a:xfrm>
          <a:prstGeom prst="wedgeRoundRectCallout">
            <a:avLst>
              <a:gd name="adj1" fmla="val -28202"/>
              <a:gd name="adj2" fmla="val -781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51000" y="5994000"/>
            <a:ext cx="69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top</a:t>
            </a:r>
          </a:p>
        </p:txBody>
      </p:sp>
      <p:cxnSp>
        <p:nvCxnSpPr>
          <p:cNvPr id="20" name="Straight Arrow Connector 19"/>
          <p:cNvCxnSpPr>
            <a:cxnSpLocks/>
            <a:stCxn id="31" idx="1"/>
            <a:endCxn id="23" idx="3"/>
          </p:cNvCxnSpPr>
          <p:nvPr/>
        </p:nvCxnSpPr>
        <p:spPr>
          <a:xfrm flipH="1">
            <a:off x="6618360" y="5129179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687247" y="2878662"/>
            <a:ext cx="1768814" cy="1055608"/>
          </a:xfrm>
          <a:prstGeom prst="wedgeRoundRectCallout">
            <a:avLst>
              <a:gd name="adj1" fmla="val -56245"/>
              <a:gd name="adj2" fmla="val 9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580337" y="2892463"/>
            <a:ext cx="1768814" cy="1055608"/>
          </a:xfrm>
          <a:prstGeom prst="wedgeRoundRectCallout">
            <a:avLst>
              <a:gd name="adj1" fmla="val -56245"/>
              <a:gd name="adj2" fmla="val 9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24976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24896 0.0034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4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96 0.00347 L -0.49714 0.0013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6" grpId="0" animBg="1"/>
      <p:bldP spid="39" grpId="0" animBg="1"/>
      <p:bldP spid="39" grpId="1" animBg="1"/>
      <p:bldP spid="31" grpId="0" animBg="1"/>
      <p:bldP spid="31" grpId="1" animBg="1"/>
      <p:bldP spid="35" grpId="0" animBg="1"/>
      <p:bldP spid="35" grpId="1" animBg="1"/>
      <p:bldP spid="42" grpId="0"/>
      <p:bldP spid="42" grpId="1"/>
      <p:bldP spid="42" grpId="2"/>
      <p:bldP spid="15" grpId="0" animBg="1"/>
      <p:bldP spid="15" grpId="1" animBg="1"/>
      <p:bldP spid="16" grpId="0" animBg="1"/>
      <p:bldP spid="1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84006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Remove and return element at the top: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96000" y="1943465"/>
            <a:ext cx="8190750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00" b="1" dirty="0">
                <a:latin typeface="Consolas" pitchFamily="49" charset="0"/>
              </a:rPr>
              <a:t>public 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altLang="en-US" sz="2400" b="1" dirty="0">
                <a:latin typeface="Consolas" pitchFamily="49" charset="0"/>
              </a:rPr>
              <a:t>()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ensureNonEmpty</a:t>
            </a:r>
            <a:r>
              <a:rPr lang="en-US" altLang="en-US" sz="2400" b="1" dirty="0">
                <a:latin typeface="Consolas" pitchFamily="49" charset="0"/>
              </a:rPr>
              <a:t>();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400" b="1" dirty="0">
                <a:latin typeface="Consolas" pitchFamily="49" charset="0"/>
              </a:rPr>
              <a:t> = this.top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.element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Node&lt;E&gt; temp = this.top.previous;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this.top.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previous </a:t>
            </a:r>
            <a:r>
              <a:rPr lang="en-US" altLang="en-US" sz="2400" b="1" dirty="0">
                <a:latin typeface="Consolas" pitchFamily="49" charset="0"/>
              </a:rPr>
              <a:t>=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 null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this.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top</a:t>
            </a:r>
            <a:r>
              <a:rPr lang="en-US" altLang="en-US" sz="2400" b="1" dirty="0">
                <a:latin typeface="Consolas" pitchFamily="49" charset="0"/>
              </a:rPr>
              <a:t> =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temp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this.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size--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return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00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Dynamic Implementation</a:t>
            </a:r>
            <a:endParaRPr lang="bg-BG" b="0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4511675" y="1567391"/>
          <a:ext cx="3165475" cy="212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0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79000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Queue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FIFO                F</a:t>
            </a:r>
            <a:r>
              <a:rPr lang="en-US" sz="3400" dirty="0"/>
              <a:t>irst </a:t>
            </a:r>
            <a:r>
              <a:rPr lang="en-US" sz="3400" b="1" dirty="0">
                <a:solidFill>
                  <a:schemeClr val="bg1"/>
                </a:solidFill>
              </a:rPr>
              <a:t>I</a:t>
            </a:r>
            <a:r>
              <a:rPr lang="en-US" sz="3400" dirty="0"/>
              <a:t>n </a:t>
            </a:r>
            <a:r>
              <a:rPr lang="en-US" sz="3400" b="1" dirty="0">
                <a:solidFill>
                  <a:schemeClr val="bg1"/>
                </a:solidFill>
              </a:rPr>
              <a:t>F</a:t>
            </a:r>
            <a:r>
              <a:rPr lang="en-US" sz="3400" dirty="0"/>
              <a:t>irst </a:t>
            </a:r>
            <a:r>
              <a:rPr lang="en-US" sz="3400" b="1" dirty="0">
                <a:solidFill>
                  <a:schemeClr val="bg1"/>
                </a:solidFill>
              </a:rPr>
              <a:t>O</a:t>
            </a:r>
            <a:r>
              <a:rPr lang="en-US" sz="3400" dirty="0"/>
              <a:t>ut</a:t>
            </a:r>
          </a:p>
          <a:p>
            <a:pPr lvl="1"/>
            <a:r>
              <a:rPr lang="en-US" sz="3200" dirty="0"/>
              <a:t>Build by using </a:t>
            </a:r>
            <a:r>
              <a:rPr lang="en-US" sz="3200" b="1" dirty="0">
                <a:solidFill>
                  <a:schemeClr val="bg1"/>
                </a:solidFill>
              </a:rPr>
              <a:t>Node</a:t>
            </a:r>
            <a:r>
              <a:rPr lang="en-US" sz="3200" dirty="0"/>
              <a:t> class or atop an</a:t>
            </a:r>
            <a:r>
              <a:rPr lang="en-US" sz="3200" b="1" dirty="0">
                <a:solidFill>
                  <a:schemeClr val="bg1"/>
                </a:solidFill>
              </a:rPr>
              <a:t> array</a:t>
            </a:r>
            <a:endParaRPr lang="en-US" sz="3200" dirty="0"/>
          </a:p>
          <a:p>
            <a:r>
              <a:rPr lang="en-US" sz="3400" dirty="0"/>
              <a:t>Queue example using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86000" y="3789000"/>
            <a:ext cx="9296398" cy="1905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00" b="1" dirty="0">
                <a:latin typeface="Consolas" pitchFamily="49" charset="0"/>
              </a:rPr>
              <a:t>public class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400" b="1" dirty="0">
                <a:latin typeface="Consolas" pitchFamily="49" charset="0"/>
              </a:rPr>
              <a:t>&lt;E&gt; implements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AbstractQueue</a:t>
            </a:r>
            <a:r>
              <a:rPr lang="en-US" altLang="en-US" sz="2400" b="1" dirty="0">
                <a:latin typeface="Consolas" pitchFamily="49" charset="0"/>
              </a:rPr>
              <a:t>&lt;E&gt;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400" b="1" dirty="0">
                <a:latin typeface="Consolas" pitchFamily="49" charset="0"/>
              </a:rPr>
              <a:t>&lt;E&gt; head;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400" b="1" dirty="0">
                <a:latin typeface="Consolas" pitchFamily="49" charset="0"/>
              </a:rPr>
              <a:t> size;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57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Dynamic Arrays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ArrayList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3187F-9A53-4481-AD2C-114D9A226F37}"/>
              </a:ext>
            </a:extLst>
          </p:cNvPr>
          <p:cNvSpPr/>
          <p:nvPr/>
        </p:nvSpPr>
        <p:spPr bwMode="auto">
          <a:xfrm>
            <a:off x="5157144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570B91-FAD4-4372-9797-008BCB14AD60}"/>
              </a:ext>
            </a:extLst>
          </p:cNvPr>
          <p:cNvSpPr/>
          <p:nvPr/>
        </p:nvSpPr>
        <p:spPr bwMode="auto">
          <a:xfrm>
            <a:off x="5799055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440966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D3187F-9A53-4481-AD2C-114D9A226F37}"/>
              </a:ext>
            </a:extLst>
          </p:cNvPr>
          <p:cNvSpPr/>
          <p:nvPr/>
        </p:nvSpPr>
        <p:spPr bwMode="auto">
          <a:xfrm>
            <a:off x="4831240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70B91-FAD4-4372-9797-008BCB14AD60}"/>
              </a:ext>
            </a:extLst>
          </p:cNvPr>
          <p:cNvSpPr/>
          <p:nvPr/>
        </p:nvSpPr>
        <p:spPr bwMode="auto">
          <a:xfrm>
            <a:off x="5473151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115062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761921" y="3047747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ight Arrow 2"/>
          <p:cNvSpPr/>
          <p:nvPr/>
        </p:nvSpPr>
        <p:spPr bwMode="auto">
          <a:xfrm rot="5400000">
            <a:off x="5799054" y="2032093"/>
            <a:ext cx="641911" cy="983974"/>
          </a:xfrm>
          <a:prstGeom prst="rightArrow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218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size</a:t>
            </a:r>
            <a:r>
              <a:rPr lang="en-US" sz="3200" dirty="0"/>
              <a:t>(),</a:t>
            </a:r>
            <a:r>
              <a:rPr lang="en-US" sz="3200" b="1" dirty="0">
                <a:solidFill>
                  <a:schemeClr val="bg1"/>
                </a:solidFill>
              </a:rPr>
              <a:t> isEmplty</a:t>
            </a:r>
            <a:r>
              <a:rPr lang="en-US" sz="3200" dirty="0"/>
              <a:t>(), </a:t>
            </a:r>
            <a:r>
              <a:rPr lang="en-US" sz="3200" b="1" dirty="0">
                <a:solidFill>
                  <a:schemeClr val="bg1"/>
                </a:solidFill>
              </a:rPr>
              <a:t>poll</a:t>
            </a:r>
            <a:r>
              <a:rPr lang="en-US" sz="3200" dirty="0"/>
              <a:t>(),</a:t>
            </a:r>
            <a:r>
              <a:rPr lang="en-US" sz="3200" b="1" dirty="0">
                <a:solidFill>
                  <a:schemeClr val="bg1"/>
                </a:solidFill>
              </a:rPr>
              <a:t> peek</a:t>
            </a:r>
            <a:r>
              <a:rPr lang="en-US" sz="3200" dirty="0"/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offer</a:t>
            </a:r>
            <a:r>
              <a:rPr lang="en-US" sz="3200" dirty="0"/>
              <a:t>():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if we keep the reference to the that node –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If we have to chase pointers to that node – </a:t>
            </a:r>
            <a:r>
              <a:rPr lang="en-US" sz="3000" b="1" dirty="0">
                <a:solidFill>
                  <a:schemeClr val="bg1"/>
                </a:solidFill>
              </a:rPr>
              <a:t>O(n)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all of the other operations run in linear time</a:t>
            </a:r>
            <a:r>
              <a:rPr lang="bg-BG" sz="3200" dirty="0"/>
              <a:t> </a:t>
            </a:r>
            <a:r>
              <a:rPr lang="en-US" sz="3200" dirty="0"/>
              <a:t>(roughly speaking):</a:t>
            </a:r>
            <a:endParaRPr lang="en-US" sz="32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forEach</a:t>
            </a:r>
            <a:r>
              <a:rPr lang="en-US" sz="3000" dirty="0"/>
              <a:t>(),</a:t>
            </a:r>
            <a:r>
              <a:rPr lang="en-US" sz="3000" b="1" dirty="0">
                <a:solidFill>
                  <a:schemeClr val="bg1"/>
                </a:solidFill>
              </a:rPr>
              <a:t> contains</a:t>
            </a:r>
            <a:r>
              <a:rPr lang="en-US" sz="3000" dirty="0"/>
              <a:t>(),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etc…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- Operations</a:t>
            </a:r>
          </a:p>
        </p:txBody>
      </p:sp>
    </p:spTree>
    <p:extLst>
      <p:ext uri="{BB962C8B-B14F-4D97-AF65-F5344CB8AC3E}">
        <p14:creationId xmlns:p14="http://schemas.microsoft.com/office/powerpoint/2010/main" val="155079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altLang="ko-KR" dirty="0">
                <a:ea typeface="굴림" pitchFamily="50" charset="-127"/>
              </a:rPr>
              <a:t>– Constructor And Fields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001" y="1899000"/>
            <a:ext cx="9945000" cy="3474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00" b="1" dirty="0">
                <a:latin typeface="Consolas" pitchFamily="49" charset="0"/>
              </a:rPr>
              <a:t>public class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400" b="1" dirty="0">
                <a:latin typeface="Consolas" pitchFamily="49" charset="0"/>
              </a:rPr>
              <a:t>&lt;E&gt; implements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AbstractQueue</a:t>
            </a:r>
            <a:r>
              <a:rPr lang="en-US" altLang="en-US" sz="2400" b="1" dirty="0">
                <a:latin typeface="Consolas" pitchFamily="49" charset="0"/>
              </a:rPr>
              <a:t>&lt;E&gt;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400" b="1" dirty="0">
                <a:latin typeface="Consolas" pitchFamily="49" charset="0"/>
              </a:rPr>
              <a:t>&lt;E&gt; head;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400" b="1" dirty="0">
                <a:latin typeface="Consolas" pitchFamily="49" charset="0"/>
              </a:rPr>
              <a:t> size;</a:t>
            </a:r>
            <a:br>
              <a:rPr lang="en-US" altLang="en-US" sz="2400" b="1" dirty="0">
                <a:latin typeface="Consolas" pitchFamily="49" charset="0"/>
              </a:rPr>
            </a:b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400" b="1" dirty="0">
                <a:latin typeface="Consolas" pitchFamily="49" charset="0"/>
              </a:rPr>
              <a:t> class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400" b="1" dirty="0">
                <a:latin typeface="Consolas" pitchFamily="49" charset="0"/>
              </a:rPr>
              <a:t>&lt;E&gt; {...}   </a:t>
            </a:r>
            <a:r>
              <a:rPr lang="en-US" altLang="en-US" sz="2400" b="1" i="1" dirty="0">
                <a:solidFill>
                  <a:srgbClr val="00B050"/>
                </a:solidFill>
                <a:latin typeface="Consolas" pitchFamily="49" charset="0"/>
              </a:rPr>
              <a:t>// Node class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00" b="1" dirty="0">
                <a:latin typeface="Consolas" pitchFamily="49" charset="0"/>
              </a:rPr>
              <a:t>    public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SimpleQueue</a:t>
            </a:r>
            <a:r>
              <a:rPr lang="en-US" altLang="en-US" sz="2400" b="1" dirty="0">
                <a:latin typeface="Consolas" pitchFamily="49" charset="0"/>
              </a:rPr>
              <a:t>()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}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874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c</a:t>
            </a:r>
            <a:r>
              <a:rPr lang="en-US" altLang="ko-KR" dirty="0">
                <a:ea typeface="굴림" pitchFamily="50" charset="-127"/>
              </a:rPr>
              <a:t>hain the nodes by adding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 </a:t>
            </a:r>
            <a:r>
              <a:rPr lang="en-US" altLang="ko-KR" dirty="0">
                <a:ea typeface="굴림" pitchFamily="50" charset="-127"/>
              </a:rPr>
              <a:t>after the       last one the so called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tail</a:t>
            </a:r>
            <a:r>
              <a:rPr lang="en-US" altLang="ko-KR" dirty="0">
                <a:ea typeface="굴림" pitchFamily="50" charset="-127"/>
              </a:rPr>
              <a:t>: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Offer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1390" y="5115162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76412" y="455400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38389" y="4568218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32118" y="5298661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693905" y="351639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19412" y="5115162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26000" y="455400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34107" y="5298661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6305" y="5723141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25175" y="351639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146547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10" grpId="0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67980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end – </a:t>
            </a:r>
            <a:r>
              <a:rPr lang="en-US" altLang="ko-KR" b="1" dirty="0">
                <a:solidFill>
                  <a:schemeClr val="bg1"/>
                </a:solidFill>
              </a:rPr>
              <a:t>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increase</a:t>
            </a:r>
            <a:r>
              <a:rPr lang="en-US" altLang="ko-KR" dirty="0"/>
              <a:t> 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Offer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87601" y="1890976"/>
            <a:ext cx="9218399" cy="48230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offer</a:t>
            </a:r>
            <a:r>
              <a:rPr lang="en-US" altLang="en-US" sz="2200" b="1" dirty="0">
                <a:latin typeface="Consolas" pitchFamily="49" charset="0"/>
              </a:rPr>
              <a:t>(E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Node&lt;E&gt; newNode = new Node&lt;&gt;(element);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 else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Node&lt;E&gt;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altLang="en-US" sz="2200" b="1" dirty="0">
                <a:latin typeface="Consolas" pitchFamily="49" charset="0"/>
              </a:rPr>
              <a:t> 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while (current.next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	       current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current.next;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3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Remove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head </a:t>
            </a:r>
            <a:r>
              <a:rPr lang="en-US" altLang="ko-KR" dirty="0">
                <a:ea typeface="굴림" pitchFamily="50" charset="-127"/>
              </a:rPr>
              <a:t>Node and return the element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Unlink</a:t>
            </a:r>
            <a:r>
              <a:rPr lang="en-US" altLang="ko-KR" dirty="0"/>
              <a:t> the node and </a:t>
            </a:r>
            <a:r>
              <a:rPr lang="en-US" altLang="ko-KR" b="1" dirty="0">
                <a:solidFill>
                  <a:schemeClr val="bg1"/>
                </a:solidFill>
              </a:rPr>
              <a:t>decrease </a:t>
            </a:r>
            <a:r>
              <a:rPr lang="en-US" altLang="ko-KR" dirty="0"/>
              <a:t>size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Poll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17" name="Straight Arrow Connector 16"/>
          <p:cNvCxnSpPr>
            <a:cxnSpLocks/>
            <a:stCxn id="19" idx="3"/>
            <a:endCxn id="18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9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3790039" y="5070146"/>
            <a:ext cx="1280078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cxnSp>
        <p:nvCxnSpPr>
          <p:cNvPr id="24" name="Straight Arrow Connector 23"/>
          <p:cNvCxnSpPr>
            <a:cxnSpLocks/>
            <a:stCxn id="18" idx="3"/>
            <a:endCxn id="26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54059" y="601784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911884" y="5099369"/>
            <a:ext cx="1280078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4330636" y="2792451"/>
            <a:ext cx="1768814" cy="1055608"/>
          </a:xfrm>
          <a:prstGeom prst="wedgeRoundRectCallout">
            <a:avLst>
              <a:gd name="adj1" fmla="val 37553"/>
              <a:gd name="adj2" fmla="val 83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7478952" y="2767916"/>
            <a:ext cx="1768814" cy="1055608"/>
          </a:xfrm>
          <a:prstGeom prst="wedgeRoundRectCallout">
            <a:avLst>
              <a:gd name="adj1" fmla="val 37553"/>
              <a:gd name="adj2" fmla="val 8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9355277" y="2771941"/>
            <a:ext cx="1768814" cy="1055608"/>
          </a:xfrm>
          <a:prstGeom prst="wedgeRoundRectCallout">
            <a:avLst>
              <a:gd name="adj1" fmla="val -43379"/>
              <a:gd name="adj2" fmla="val 8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Poll </a:t>
            </a:r>
            <a:r>
              <a:rPr lang="en-US" sz="2800" dirty="0">
                <a:solidFill>
                  <a:schemeClr val="bg2"/>
                </a:solidFill>
              </a:rPr>
              <a:t>Last Left</a:t>
            </a:r>
          </a:p>
        </p:txBody>
      </p:sp>
      <p:sp>
        <p:nvSpPr>
          <p:cNvPr id="40" name="Rectangle: Rounded Corners 30"/>
          <p:cNvSpPr/>
          <p:nvPr/>
        </p:nvSpPr>
        <p:spPr>
          <a:xfrm>
            <a:off x="8534400" y="432548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83637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25273 -0.0041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3 -0.00417 L 0.50169 -0.0041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6" grpId="0" animBg="1"/>
      <p:bldP spid="26" grpId="1" animBg="1"/>
      <p:bldP spid="28" grpId="0"/>
      <p:bldP spid="28" grpId="1"/>
      <p:bldP spid="28" grpId="2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/ Queue – 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95931"/>
            <a:ext cx="5545598" cy="4957073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Stack</a:t>
            </a:r>
          </a:p>
          <a:p>
            <a:pPr lvl="1"/>
            <a:r>
              <a:rPr lang="en-US" dirty="0"/>
              <a:t>Undo operations </a:t>
            </a:r>
          </a:p>
          <a:p>
            <a:pPr lvl="2"/>
            <a:r>
              <a:rPr lang="en-US" dirty="0"/>
              <a:t>Browser history</a:t>
            </a:r>
          </a:p>
          <a:p>
            <a:pPr lvl="2"/>
            <a:r>
              <a:rPr lang="en-US" dirty="0"/>
              <a:t>Chess game progress</a:t>
            </a:r>
          </a:p>
          <a:p>
            <a:pPr lvl="1"/>
            <a:r>
              <a:rPr lang="en-US" dirty="0"/>
              <a:t>Math expression evaluation</a:t>
            </a:r>
          </a:p>
          <a:p>
            <a:pPr lvl="1"/>
            <a:r>
              <a:rPr lang="en-US" dirty="0"/>
              <a:t>Implementation of function (method) calls</a:t>
            </a:r>
          </a:p>
          <a:p>
            <a:pPr lvl="1"/>
            <a:r>
              <a:rPr lang="en-US" dirty="0"/>
              <a:t>Tree-like structures </a:t>
            </a:r>
            <a:br>
              <a:rPr lang="bg-BG" dirty="0"/>
            </a:br>
            <a:r>
              <a:rPr lang="en-US" dirty="0"/>
              <a:t>traversal (DFS algorithm)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Queue</a:t>
            </a:r>
          </a:p>
          <a:p>
            <a:pPr lvl="1"/>
            <a:r>
              <a:rPr lang="en-US" sz="3000" dirty="0"/>
              <a:t>Operation system process scheduling</a:t>
            </a:r>
          </a:p>
          <a:p>
            <a:pPr lvl="1"/>
            <a:r>
              <a:rPr lang="en-US" sz="3000" dirty="0"/>
              <a:t>Resource sharing, e.g.:</a:t>
            </a:r>
          </a:p>
          <a:p>
            <a:pPr lvl="2"/>
            <a:r>
              <a:rPr lang="en-US" sz="2800" dirty="0"/>
              <a:t>Printer document queue</a:t>
            </a:r>
          </a:p>
          <a:p>
            <a:pPr lvl="2"/>
            <a:r>
              <a:rPr lang="en-US" sz="2800" dirty="0"/>
              <a:t>Server requests queue</a:t>
            </a:r>
          </a:p>
          <a:p>
            <a:pPr lvl="1"/>
            <a:r>
              <a:rPr lang="en-US" sz="3000" dirty="0"/>
              <a:t>Tree-like structures traversal (BFS algorithm)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SinglyLinkedList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36</a:t>
            </a:fld>
            <a:endParaRPr lang="en-US" sz="10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18801187"/>
              </p:ext>
            </p:extLst>
          </p:nvPr>
        </p:nvGraphicFramePr>
        <p:xfrm>
          <a:off x="4406900" y="1359000"/>
          <a:ext cx="3378200" cy="2595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9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34000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Linear data structure where each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bg-BG" dirty="0"/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separate object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Node</a:t>
            </a:r>
          </a:p>
          <a:p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not </a:t>
            </a:r>
            <a:r>
              <a:rPr lang="en-US" dirty="0"/>
              <a:t>stored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at </a:t>
            </a:r>
            <a:r>
              <a:rPr lang="en-US" b="1" dirty="0">
                <a:solidFill>
                  <a:schemeClr val="bg1"/>
                </a:solidFill>
              </a:rPr>
              <a:t>contiguous</a:t>
            </a:r>
            <a:r>
              <a:rPr lang="en-US" dirty="0"/>
              <a:t> memory</a:t>
            </a:r>
          </a:p>
          <a:p>
            <a:r>
              <a:rPr lang="en-US" dirty="0"/>
              <a:t>The entry point is commonly the </a:t>
            </a:r>
            <a:r>
              <a:rPr lang="en-US" b="1" dirty="0">
                <a:solidFill>
                  <a:schemeClr val="bg1"/>
                </a:solidFill>
              </a:rPr>
              <a:t>head</a:t>
            </a:r>
            <a:r>
              <a:rPr lang="en-US" dirty="0"/>
              <a:t> of the list</a:t>
            </a:r>
          </a:p>
          <a:p>
            <a:r>
              <a:rPr lang="en-US" dirty="0"/>
              <a:t>However we define what is the entry point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SinglyLinkedLists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41001" y="4464000"/>
            <a:ext cx="9495000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671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addFirst</a:t>
            </a:r>
            <a:r>
              <a:rPr lang="en-US" sz="3200" dirty="0"/>
              <a:t>(), </a:t>
            </a:r>
            <a:r>
              <a:rPr lang="en-US" sz="3200" b="1" dirty="0">
                <a:solidFill>
                  <a:schemeClr val="bg1"/>
                </a:solidFill>
              </a:rPr>
              <a:t>removeFirst</a:t>
            </a:r>
            <a:r>
              <a:rPr lang="en-US" sz="3200" dirty="0"/>
              <a:t>(),</a:t>
            </a:r>
            <a:r>
              <a:rPr lang="en-US" sz="3200" b="1" dirty="0">
                <a:solidFill>
                  <a:schemeClr val="bg1"/>
                </a:solidFill>
              </a:rPr>
              <a:t> getFirst</a:t>
            </a:r>
            <a:r>
              <a:rPr lang="en-US" sz="3200" dirty="0"/>
              <a:t>(), </a:t>
            </a:r>
            <a:r>
              <a:rPr lang="en-US" sz="3200" b="1" dirty="0">
                <a:solidFill>
                  <a:schemeClr val="bg1"/>
                </a:solidFill>
              </a:rPr>
              <a:t>size</a:t>
            </a:r>
            <a:r>
              <a:rPr lang="en-US" sz="3200" dirty="0"/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How about operations on the </a:t>
            </a:r>
            <a:r>
              <a:rPr lang="en-US" sz="3200" b="1" dirty="0">
                <a:solidFill>
                  <a:schemeClr val="bg1"/>
                </a:solidFill>
              </a:rPr>
              <a:t>last element</a:t>
            </a:r>
            <a:r>
              <a:rPr lang="en-US" sz="3200" dirty="0"/>
              <a:t>?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addLast</a:t>
            </a:r>
            <a:r>
              <a:rPr lang="en-US" sz="3000" dirty="0"/>
              <a:t>(), </a:t>
            </a:r>
            <a:r>
              <a:rPr lang="en-US" sz="3000" b="1" dirty="0">
                <a:solidFill>
                  <a:schemeClr val="bg1"/>
                </a:solidFill>
              </a:rPr>
              <a:t>removeLast</a:t>
            </a:r>
            <a:r>
              <a:rPr lang="en-US" sz="3000" dirty="0"/>
              <a:t>(),</a:t>
            </a:r>
            <a:r>
              <a:rPr lang="en-US" sz="3000" b="1" dirty="0">
                <a:solidFill>
                  <a:schemeClr val="bg1"/>
                </a:solidFill>
              </a:rPr>
              <a:t> getLast</a:t>
            </a:r>
            <a:r>
              <a:rPr lang="en-US" sz="3000" dirty="0"/>
              <a:t>() – again depends if</a:t>
            </a:r>
            <a:r>
              <a:rPr lang="bg-BG" sz="3000" dirty="0"/>
              <a:t> </a:t>
            </a:r>
            <a:r>
              <a:rPr lang="en-US" sz="3000" dirty="0"/>
              <a:t>we keep the reference to the last node or no can be  constant –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  <a:r>
              <a:rPr lang="en-US" sz="3000" dirty="0"/>
              <a:t> </a:t>
            </a:r>
            <a:br>
              <a:rPr lang="bg-BG" sz="3000" dirty="0"/>
            </a:br>
            <a:r>
              <a:rPr lang="en-US" sz="3000" dirty="0"/>
              <a:t>or linear – </a:t>
            </a:r>
            <a:r>
              <a:rPr lang="en-US" sz="3000" b="1" dirty="0">
                <a:solidFill>
                  <a:schemeClr val="bg1"/>
                </a:solidFill>
              </a:rPr>
              <a:t>O(n)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3200" dirty="0"/>
              <a:t>operations that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  <a:r>
              <a:rPr lang="en-US" sz="3200" dirty="0"/>
              <a:t> into the list will</a:t>
            </a:r>
            <a:r>
              <a:rPr lang="bg-BG" sz="3200" dirty="0"/>
              <a:t> </a:t>
            </a:r>
            <a:r>
              <a:rPr lang="en-US" sz="3200" dirty="0"/>
              <a:t>run in </a:t>
            </a:r>
            <a:r>
              <a:rPr lang="en-US" sz="3200" b="1" dirty="0">
                <a:solidFill>
                  <a:schemeClr val="bg1"/>
                </a:solidFill>
              </a:rPr>
              <a:t>linear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time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O(n)</a:t>
            </a:r>
            <a:r>
              <a:rPr lang="en-US" sz="3200" dirty="0"/>
              <a:t> (roughly speaking)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Operations</a:t>
            </a:r>
          </a:p>
        </p:txBody>
      </p:sp>
    </p:spTree>
    <p:extLst>
      <p:ext uri="{BB962C8B-B14F-4D97-AF65-F5344CB8AC3E}">
        <p14:creationId xmlns:p14="http://schemas.microsoft.com/office/powerpoint/2010/main" val="22222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</a:t>
            </a:r>
            <a:r>
              <a:rPr lang="en-US" altLang="ko-KR" dirty="0">
                <a:ea typeface="굴림" pitchFamily="50" charset="-127"/>
              </a:rPr>
              <a:t> LinkedList – Constructor And Fields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001" y="1899000"/>
            <a:ext cx="104400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nsolas" pitchFamily="49" charset="0"/>
              </a:rPr>
              <a:t>public class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400" b="1" dirty="0">
                <a:latin typeface="Consolas" pitchFamily="49" charset="0"/>
              </a:rPr>
              <a:t>&lt;E&gt; implements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400" b="1" dirty="0">
                <a:latin typeface="Consolas" pitchFamily="49" charset="0"/>
              </a:rPr>
              <a:t>&lt;E&gt;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400" b="1" dirty="0">
                <a:latin typeface="Consolas" pitchFamily="49" charset="0"/>
              </a:rPr>
              <a:t>&lt;E&gt; head;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400" b="1" dirty="0">
                <a:latin typeface="Consolas" pitchFamily="49" charset="0"/>
              </a:rPr>
              <a:t> size;</a:t>
            </a:r>
            <a:br>
              <a:rPr lang="en-US" altLang="en-US" sz="2400" b="1" dirty="0">
                <a:latin typeface="Consolas" pitchFamily="49" charset="0"/>
              </a:rPr>
            </a:br>
            <a:endParaRPr lang="en-US" altLang="en-US" sz="2400" b="1" dirty="0">
              <a:latin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altLang="en-US" sz="2400" b="1" dirty="0">
                <a:latin typeface="Consolas" pitchFamily="49" charset="0"/>
              </a:rPr>
              <a:t> class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400" b="1" dirty="0">
                <a:latin typeface="Consolas" pitchFamily="49" charset="0"/>
              </a:rPr>
              <a:t>&lt;E&gt; {...}   </a:t>
            </a:r>
            <a:r>
              <a:rPr lang="en-US" altLang="en-US" sz="2400" b="1" i="1" dirty="0">
                <a:solidFill>
                  <a:srgbClr val="00B050"/>
                </a:solidFill>
                <a:latin typeface="Consolas" pitchFamily="49" charset="0"/>
              </a:rPr>
              <a:t>// Node class 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public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400" b="1" dirty="0">
                <a:latin typeface="Consolas" pitchFamily="49" charset="0"/>
              </a:rPr>
              <a:t>()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69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311411"/>
            <a:ext cx="10129234" cy="5177589"/>
          </a:xfrm>
        </p:spPr>
        <p:txBody>
          <a:bodyPr>
            <a:normAutofit/>
          </a:bodyPr>
          <a:lstStyle/>
          <a:p>
            <a:r>
              <a:rPr lang="en-US" sz="3400" dirty="0"/>
              <a:t>ArrayList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endParaRPr lang="en-US" sz="3400" dirty="0"/>
          </a:p>
          <a:p>
            <a:pPr lvl="1"/>
            <a:r>
              <a:rPr lang="en-US" sz="3200" dirty="0"/>
              <a:t>Built </a:t>
            </a:r>
            <a:r>
              <a:rPr lang="en-US" sz="3200" b="1" dirty="0">
                <a:solidFill>
                  <a:schemeClr val="bg1"/>
                </a:solidFill>
              </a:rPr>
              <a:t>atop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, which is able to dynamically  </a:t>
            </a:r>
            <a:r>
              <a:rPr lang="en-US" sz="3200" b="1" dirty="0">
                <a:solidFill>
                  <a:schemeClr val="bg1"/>
                </a:solidFill>
              </a:rPr>
              <a:t>grow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shrink</a:t>
            </a:r>
            <a:r>
              <a:rPr lang="en-US" sz="3200" dirty="0"/>
              <a:t> as you </a:t>
            </a:r>
            <a:r>
              <a:rPr lang="en-US" sz="3200" b="1" dirty="0">
                <a:solidFill>
                  <a:schemeClr val="bg1"/>
                </a:solidFill>
              </a:rPr>
              <a:t>add/remove</a:t>
            </a:r>
            <a:r>
              <a:rPr lang="en-US" sz="3200" dirty="0"/>
              <a:t> elements</a:t>
            </a:r>
          </a:p>
          <a:p>
            <a:r>
              <a:rPr lang="en-US" dirty="0"/>
              <a:t>Stores the </a:t>
            </a:r>
            <a:r>
              <a:rPr lang="en-US" sz="3400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inside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 – ArrayList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59602" y="3879000"/>
            <a:ext cx="9296398" cy="12845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ArrayList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List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Object[] </a:t>
            </a:r>
            <a:r>
              <a:rPr lang="en-US" altLang="en-US" sz="2200" b="1" dirty="0">
                <a:latin typeface="Consolas" pitchFamily="49" charset="0"/>
              </a:rPr>
              <a:t>elements;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Adding Last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446390" y="4620162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341412" y="405900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303389" y="4073218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3897118" y="4803661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558905" y="302139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484412" y="4620162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391000" y="405900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6899107" y="4803661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1305" y="5228141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690175" y="302139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39687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10" grpId="0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68753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end: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 – Add Last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87601" y="1883664"/>
            <a:ext cx="8738399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addLast</a:t>
            </a:r>
            <a:r>
              <a:rPr lang="en-US" altLang="en-US" sz="2200" b="1" dirty="0">
                <a:latin typeface="Consolas" pitchFamily="49" charset="0"/>
              </a:rPr>
              <a:t>(E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Node&lt;E&gt; newNode = new Node&lt;&gt;(element);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 else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Node&lt;E&gt;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altLang="en-US" sz="2200" b="1" dirty="0">
                <a:latin typeface="Consolas" pitchFamily="49" charset="0"/>
              </a:rPr>
              <a:t> 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while (current.next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      current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current.next;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63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Adding First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818390" y="4800162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713412" y="423900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675389" y="4253218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269118" y="4983661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1972950" y="313129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856412" y="4800162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763000" y="423900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271107" y="4983661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70267" y="5729895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087598" y="3050315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283569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05 -0.00278 L -2.5E-6 -1.11111E-6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4 -0.00139 L -0.50105 -0.0006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8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42" grpId="0"/>
      <p:bldP spid="42" grpId="1"/>
      <p:bldP spid="42" grpId="2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68753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beginning: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 – Add First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87601" y="1888653"/>
            <a:ext cx="9773399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nsolas" pitchFamily="49" charset="0"/>
              </a:rPr>
              <a:t>public void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addFirst</a:t>
            </a:r>
            <a:r>
              <a:rPr lang="en-US" altLang="en-US" sz="2400" b="1" dirty="0">
                <a:latin typeface="Consolas" pitchFamily="49" charset="0"/>
              </a:rPr>
              <a:t>(E element)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Node&lt;E&gt; newNode = new Node&lt;&gt;(element);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if (this.head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400" b="1" dirty="0">
                <a:latin typeface="Consolas" pitchFamily="49" charset="0"/>
              </a:rPr>
              <a:t> null)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    newNode.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altLang="en-US" sz="2400" b="1" dirty="0">
                <a:latin typeface="Consolas" pitchFamily="49" charset="0"/>
              </a:rPr>
              <a:t> = this.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}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this.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400" b="1" dirty="0">
                <a:latin typeface="Consolas" pitchFamily="49" charset="0"/>
              </a:rPr>
              <a:t> =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this.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243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0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Do Nothing / Throw Exception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1  head = null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1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Removing First/Last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964827" y="5197046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859849" y="4635884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4300047" y="3441963"/>
            <a:ext cx="1640498" cy="1055608"/>
          </a:xfrm>
          <a:prstGeom prst="wedgeRoundRectCallout">
            <a:avLst>
              <a:gd name="adj1" fmla="val 58603"/>
              <a:gd name="adj2" fmla="val 535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Set </a:t>
            </a:r>
            <a:r>
              <a:rPr lang="en-US" sz="2800" dirty="0">
                <a:solidFill>
                  <a:schemeClr val="bg2"/>
                </a:solidFill>
              </a:rPr>
              <a:t>new Head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821826" y="4650102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1331247" y="5836439"/>
            <a:ext cx="1304000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1098840" y="3441963"/>
            <a:ext cx="1768814" cy="1055608"/>
          </a:xfrm>
          <a:prstGeom prst="wedgeRoundRectCallout">
            <a:avLst>
              <a:gd name="adj1" fmla="val 64733"/>
              <a:gd name="adj2" fmla="val 54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old Head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7002849" y="5197046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909437" y="4635884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10191000" y="5780777"/>
            <a:ext cx="1275198" cy="578882"/>
          </a:xfrm>
          <a:prstGeom prst="wedgeRoundRectCallout">
            <a:avLst>
              <a:gd name="adj1" fmla="val -64677"/>
              <a:gd name="adj2" fmla="val -49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6964139" y="3441963"/>
            <a:ext cx="1640498" cy="1055608"/>
          </a:xfrm>
          <a:prstGeom prst="wedgeRoundRectCallout">
            <a:avLst>
              <a:gd name="adj1" fmla="val -56966"/>
              <a:gd name="adj2" fmla="val 507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Previous </a:t>
            </a:r>
            <a:r>
              <a:rPr lang="en-US" sz="2800" dirty="0">
                <a:solidFill>
                  <a:schemeClr val="bg2"/>
                </a:solidFill>
              </a:rPr>
              <a:t>Node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7111" y="5836439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01130" y="6220185"/>
            <a:ext cx="71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last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4167434" y="5423985"/>
            <a:ext cx="1240302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7235982" y="5423985"/>
            <a:ext cx="1240302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</p:spTree>
    <p:extLst>
      <p:ext uri="{BB962C8B-B14F-4D97-AF65-F5344CB8AC3E}">
        <p14:creationId xmlns:p14="http://schemas.microsoft.com/office/powerpoint/2010/main" val="202928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0.25 3.703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2474 -0.0034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0" grpId="1" animBg="1"/>
      <p:bldP spid="36" grpId="0" animBg="1"/>
      <p:bldP spid="36" grpId="1" animBg="1"/>
      <p:bldP spid="39" grpId="0" animBg="1"/>
      <p:bldP spid="39" grpId="1" animBg="1"/>
      <p:bldP spid="38" grpId="0" animBg="1"/>
      <p:bldP spid="38" grpId="1" animBg="1"/>
      <p:bldP spid="31" grpId="0" animBg="1"/>
      <p:bldP spid="31" grpId="1" animBg="1"/>
      <p:bldP spid="35" grpId="0" animBg="1"/>
      <p:bldP spid="35" grpId="1" animBg="1"/>
      <p:bldP spid="41" grpId="0" animBg="1"/>
      <p:bldP spid="41" grpId="1" animBg="1"/>
      <p:bldP spid="10" grpId="0"/>
      <p:bldP spid="10" grpId="1"/>
      <p:bldP spid="42" grpId="0"/>
      <p:bldP spid="42" grpId="1"/>
      <p:bldP spid="42" grpId="2"/>
      <p:bldP spid="18" grpId="0" animBg="1"/>
      <p:bldP spid="18" grpId="1" animBg="1"/>
      <p:bldP spid="20" grpId="0" animBg="1"/>
      <p:bldP spid="20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54812" y="1134000"/>
            <a:ext cx="10129234" cy="5546589"/>
          </a:xfrm>
        </p:spPr>
        <p:txBody>
          <a:bodyPr/>
          <a:lstStyle/>
          <a:p>
            <a:r>
              <a:rPr lang="en-US" dirty="0"/>
              <a:t>So far we have implemented some Data</a:t>
            </a:r>
            <a:r>
              <a:rPr lang="bg-BG" dirty="0"/>
              <a:t> </a:t>
            </a:r>
            <a:r>
              <a:rPr lang="en-US" dirty="0"/>
              <a:t>Structures by using the </a:t>
            </a:r>
            <a:r>
              <a:rPr lang="en-US" b="1" dirty="0">
                <a:solidFill>
                  <a:schemeClr val="bg1"/>
                </a:solidFill>
              </a:rPr>
              <a:t>Node class properties</a:t>
            </a:r>
            <a:r>
              <a:rPr lang="en-US" dirty="0"/>
              <a:t>. However the way we did it </a:t>
            </a:r>
            <a:r>
              <a:rPr lang="en-US" b="1" dirty="0">
                <a:solidFill>
                  <a:schemeClr val="bg1"/>
                </a:solidFill>
              </a:rPr>
              <a:t>introduces</a:t>
            </a:r>
            <a:r>
              <a:rPr lang="en-US" dirty="0"/>
              <a:t> some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nodes.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we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them?</a:t>
            </a:r>
          </a:p>
          <a:p>
            <a:r>
              <a:rPr lang="en-US" dirty="0"/>
              <a:t>Add/Remove/Get in </a:t>
            </a:r>
            <a:r>
              <a:rPr lang="en-US" b="1" dirty="0">
                <a:solidFill>
                  <a:schemeClr val="bg1"/>
                </a:solidFill>
              </a:rPr>
              <a:t>constant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?</a:t>
            </a:r>
          </a:p>
          <a:p>
            <a:r>
              <a:rPr lang="en-US" dirty="0"/>
              <a:t>We will try to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those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 at the exercise.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7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8558" y="1677094"/>
            <a:ext cx="8532590" cy="478323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Stack is </a:t>
            </a: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>
                <a:solidFill>
                  <a:schemeClr val="bg2"/>
                </a:solidFill>
              </a:rPr>
              <a:t> structure (</a:t>
            </a: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>
                <a:solidFill>
                  <a:schemeClr val="bg2"/>
                </a:solidFill>
              </a:rPr>
              <a:t>ast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2"/>
                </a:solidFill>
              </a:rPr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>
                <a:solidFill>
                  <a:schemeClr val="bg2"/>
                </a:solidFill>
              </a:rPr>
              <a:t>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Linked implementation is pointer-based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Queue is </a:t>
            </a:r>
            <a:r>
              <a:rPr lang="en-US" sz="3200" b="1" dirty="0">
                <a:solidFill>
                  <a:schemeClr val="bg1"/>
                </a:solidFill>
              </a:rPr>
              <a:t>FIFO</a:t>
            </a:r>
            <a:r>
              <a:rPr lang="en-US" sz="3200" dirty="0">
                <a:solidFill>
                  <a:schemeClr val="bg2"/>
                </a:solidFill>
              </a:rPr>
              <a:t> (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2"/>
                </a:solidFill>
              </a:rPr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>
                <a:solidFill>
                  <a:schemeClr val="bg2"/>
                </a:solidFill>
              </a:rPr>
              <a:t>ut) structure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Linked implementation is pointer-based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 err="1">
                <a:solidFill>
                  <a:schemeClr val="bg2"/>
                </a:solidFill>
              </a:rPr>
              <a:t>SinglyLinkedList</a:t>
            </a:r>
            <a:r>
              <a:rPr lang="en-US" sz="3200" dirty="0">
                <a:solidFill>
                  <a:schemeClr val="bg2"/>
                </a:solidFill>
              </a:rPr>
              <a:t> 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Linked implementation is pointer-based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E44DE09-C465-41BA-BD77-C46FBA694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3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384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size()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isEmpty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get()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set()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add()</a:t>
            </a:r>
            <a:r>
              <a:rPr lang="en-US" sz="3400" dirty="0"/>
              <a:t> – the operation runs in </a:t>
            </a:r>
            <a:r>
              <a:rPr lang="en-US" sz="3400" b="1" dirty="0">
                <a:solidFill>
                  <a:schemeClr val="bg1"/>
                </a:solidFill>
              </a:rPr>
              <a:t>amortized constant </a:t>
            </a:r>
            <a:r>
              <a:rPr lang="en-US" sz="3400" dirty="0"/>
              <a:t>time 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adding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elements requires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/>
              <a:t> time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all of the other operations like: </a:t>
            </a:r>
            <a:r>
              <a:rPr lang="en-US" sz="3400" b="1" dirty="0">
                <a:solidFill>
                  <a:schemeClr val="bg1"/>
                </a:solidFill>
              </a:rPr>
              <a:t>add(int index, E element)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contains()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indexOf(), remove(int index) etc</a:t>
            </a:r>
            <a:r>
              <a:rPr lang="en-US" sz="3400" dirty="0"/>
              <a:t>.,</a:t>
            </a:r>
            <a:r>
              <a:rPr lang="bg-BG" sz="3400" dirty="0"/>
              <a:t> </a:t>
            </a:r>
            <a:r>
              <a:rPr lang="en-US" sz="3400" dirty="0"/>
              <a:t>run in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/>
              <a:t> (roughly speaking)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- Operations</a:t>
            </a:r>
          </a:p>
        </p:txBody>
      </p:sp>
    </p:spTree>
    <p:extLst>
      <p:ext uri="{BB962C8B-B14F-4D97-AF65-F5344CB8AC3E}">
        <p14:creationId xmlns:p14="http://schemas.microsoft.com/office/powerpoint/2010/main" val="157743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2432A80-93DD-444D-B8B6-0385D17CA4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BC954D-D64E-43A2-BB9D-06E629810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49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using an array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Adding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new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item</a:t>
            </a:r>
            <a:r>
              <a:rPr lang="en-US" altLang="ko-KR" dirty="0">
                <a:ea typeface="굴림" pitchFamily="50" charset="-127"/>
              </a:rPr>
              <a:t> requires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new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array</a:t>
            </a:r>
            <a:b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</a:br>
            <a:b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</a:br>
            <a:b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</a:b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This approach will copy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all the elements </a:t>
            </a:r>
            <a:r>
              <a:rPr lang="en-US" altLang="ko-KR" dirty="0">
                <a:ea typeface="굴림" pitchFamily="50" charset="-127"/>
              </a:rPr>
              <a:t>for each add   operation –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O(n)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– Add O(n)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3489" y="3317166"/>
            <a:ext cx="17006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4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297719" y="2734758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05190" y="2693681"/>
            <a:ext cx="20163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b="1" dirty="0">
                <a:solidFill>
                  <a:schemeClr val="bg1"/>
                </a:solidFill>
              </a:rPr>
              <a:t>add(</a:t>
            </a:r>
            <a:r>
              <a:rPr lang="en-GB" sz="3400" dirty="0"/>
              <a:t>21</a:t>
            </a:r>
            <a:r>
              <a:rPr lang="en-GB" sz="3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34566" y="3317166"/>
            <a:ext cx="15799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5</a:t>
            </a:r>
          </a:p>
        </p:txBody>
      </p:sp>
      <p:sp>
        <p:nvSpPr>
          <p:cNvPr id="59" name="AutoShape 7"/>
          <p:cNvSpPr>
            <a:spLocks noChangeArrowheads="1"/>
          </p:cNvSpPr>
          <p:nvPr/>
        </p:nvSpPr>
        <p:spPr bwMode="auto">
          <a:xfrm>
            <a:off x="4386000" y="3699000"/>
            <a:ext cx="2148832" cy="578882"/>
          </a:xfrm>
          <a:prstGeom prst="wedgeRoundRectCallout">
            <a:avLst>
              <a:gd name="adj1" fmla="val 1303"/>
              <a:gd name="adj2" fmla="val -128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 of space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15332"/>
              </p:ext>
            </p:extLst>
          </p:nvPr>
        </p:nvGraphicFramePr>
        <p:xfrm>
          <a:off x="939788" y="2773017"/>
          <a:ext cx="28281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416050"/>
              </p:ext>
            </p:extLst>
          </p:nvPr>
        </p:nvGraphicFramePr>
        <p:xfrm>
          <a:off x="7206870" y="2773018"/>
          <a:ext cx="3235325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706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1513548152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31" name="Arrow: Right 4"/>
          <p:cNvSpPr/>
          <p:nvPr/>
        </p:nvSpPr>
        <p:spPr>
          <a:xfrm>
            <a:off x="3918861" y="2742106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8964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3" grpId="0"/>
      <p:bldP spid="5" grpId="0" animBg="1"/>
      <p:bldP spid="14" grpId="0"/>
      <p:bldP spid="48" grpId="0"/>
      <p:bldP spid="59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Implemented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using an array</a:t>
            </a:r>
          </a:p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When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adding</a:t>
            </a:r>
            <a:r>
              <a:rPr lang="en-US" altLang="ko-KR" sz="3400" dirty="0">
                <a:ea typeface="굴림" pitchFamily="50" charset="-127"/>
              </a:rPr>
              <a:t>, if needed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double</a:t>
            </a:r>
            <a:r>
              <a:rPr lang="en-US" altLang="ko-KR" sz="3400" dirty="0">
                <a:ea typeface="굴림" pitchFamily="50" charset="-127"/>
              </a:rPr>
              <a:t> the size</a:t>
            </a:r>
            <a:br>
              <a:rPr lang="bg-BG" altLang="ko-KR" sz="3400" b="1" dirty="0">
                <a:solidFill>
                  <a:schemeClr val="bg1"/>
                </a:solidFill>
                <a:ea typeface="굴림" pitchFamily="50" charset="-127"/>
              </a:rPr>
            </a:br>
            <a:br>
              <a:rPr lang="bg-BG" altLang="ko-KR" sz="3400" b="1" dirty="0">
                <a:solidFill>
                  <a:schemeClr val="bg1"/>
                </a:solidFill>
                <a:ea typeface="굴림" pitchFamily="50" charset="-127"/>
              </a:rPr>
            </a:br>
            <a:br>
              <a:rPr lang="bg-BG" altLang="ko-KR" sz="3400" b="1" dirty="0">
                <a:solidFill>
                  <a:schemeClr val="bg1"/>
                </a:solidFill>
                <a:ea typeface="굴림" pitchFamily="50" charset="-127"/>
              </a:rPr>
            </a:br>
            <a:br>
              <a:rPr lang="bg-BG" altLang="ko-KR" sz="3400" b="1" dirty="0">
                <a:solidFill>
                  <a:schemeClr val="bg1"/>
                </a:solidFill>
                <a:ea typeface="굴림" pitchFamily="50" charset="-127"/>
              </a:rPr>
            </a:br>
            <a:endParaRPr lang="en-US" altLang="ko-KR" sz="3400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This approach will copy at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log(n)</a:t>
            </a:r>
            <a:r>
              <a:rPr lang="en-US" altLang="ko-KR" sz="3400" dirty="0">
                <a:ea typeface="굴림" pitchFamily="50" charset="-127"/>
              </a:rPr>
              <a:t> </a:t>
            </a:r>
            <a:r>
              <a:rPr lang="en-US" altLang="ko-KR" sz="3400" dirty="0">
                <a:ea typeface="굴림" pitchFamily="50" charset="-127"/>
                <a:sym typeface="Wingdings" panose="05000000000000000000" pitchFamily="2" charset="2"/>
              </a:rPr>
              <a:t> n = 10</a:t>
            </a:r>
            <a:r>
              <a:rPr lang="en-US" altLang="ko-KR" sz="3400" baseline="30000" dirty="0">
                <a:ea typeface="굴림" pitchFamily="50" charset="-127"/>
                <a:sym typeface="Wingdings" panose="05000000000000000000" pitchFamily="2" charset="2"/>
              </a:rPr>
              <a:t>9</a:t>
            </a:r>
            <a:r>
              <a:rPr lang="en-US" altLang="ko-KR" sz="3400" dirty="0">
                <a:ea typeface="굴림" pitchFamily="50" charset="-127"/>
                <a:sym typeface="Wingdings" panose="05000000000000000000" pitchFamily="2" charset="2"/>
              </a:rPr>
              <a:t>,</a:t>
            </a:r>
            <a:r>
              <a:rPr lang="bg-BG" altLang="ko-KR" sz="3400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3400" dirty="0">
                <a:ea typeface="굴림" pitchFamily="50" charset="-127"/>
                <a:sym typeface="Wingdings" panose="05000000000000000000" pitchFamily="2" charset="2"/>
              </a:rPr>
              <a:t>only </a:t>
            </a:r>
            <a:r>
              <a:rPr lang="en-US" altLang="ko-KR" sz="3400" dirty="0">
                <a:sym typeface="Wingdings" panose="05000000000000000000" pitchFamily="2" charset="2"/>
              </a:rPr>
              <a:t>~33</a:t>
            </a:r>
            <a:r>
              <a:rPr lang="en-US" altLang="ko-KR" sz="3400" dirty="0">
                <a:ea typeface="굴림" pitchFamily="50" charset="-127"/>
                <a:sym typeface="Wingdings" panose="05000000000000000000" pitchFamily="2" charset="2"/>
              </a:rPr>
              <a:t> copies</a:t>
            </a:r>
            <a:r>
              <a:rPr lang="en-US" altLang="ko-KR" sz="3400" dirty="0">
                <a:ea typeface="굴림" pitchFamily="50" charset="-127"/>
              </a:rPr>
              <a:t> –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O(1) </a:t>
            </a:r>
            <a:r>
              <a:rPr lang="en-US" sz="3400" b="1" dirty="0">
                <a:solidFill>
                  <a:schemeClr val="bg1"/>
                </a:solidFill>
              </a:rPr>
              <a:t>amortized</a:t>
            </a:r>
            <a:endParaRPr lang="en-US" altLang="ko-KR" sz="3400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– Add O(1)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9569" y="3558606"/>
            <a:ext cx="15101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4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160488" y="2850743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439844" y="2809666"/>
            <a:ext cx="16179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b="1" dirty="0">
                <a:solidFill>
                  <a:schemeClr val="bg1"/>
                </a:solidFill>
              </a:rPr>
              <a:t>add(</a:t>
            </a:r>
            <a:r>
              <a:rPr lang="en-GB" sz="3400" dirty="0"/>
              <a:t>21</a:t>
            </a:r>
            <a:r>
              <a:rPr lang="en-GB" sz="3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87894" y="3554656"/>
            <a:ext cx="1455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8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047707"/>
              </p:ext>
            </p:extLst>
          </p:nvPr>
        </p:nvGraphicFramePr>
        <p:xfrm>
          <a:off x="780618" y="2889002"/>
          <a:ext cx="28281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68873"/>
              </p:ext>
            </p:extLst>
          </p:nvPr>
        </p:nvGraphicFramePr>
        <p:xfrm>
          <a:off x="6906000" y="2889000"/>
          <a:ext cx="4419144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2393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1513548152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83602160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180405847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408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31" name="Arrow: Right 4"/>
          <p:cNvSpPr/>
          <p:nvPr/>
        </p:nvSpPr>
        <p:spPr>
          <a:xfrm>
            <a:off x="3803774" y="2850743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174415" y="3862433"/>
            <a:ext cx="2148832" cy="578882"/>
          </a:xfrm>
          <a:prstGeom prst="wedgeRoundRectCallout">
            <a:avLst>
              <a:gd name="adj1" fmla="val 1303"/>
              <a:gd name="adj2" fmla="val -128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 of space</a:t>
            </a:r>
          </a:p>
        </p:txBody>
      </p:sp>
    </p:spTree>
    <p:extLst>
      <p:ext uri="{BB962C8B-B14F-4D97-AF65-F5344CB8AC3E}">
        <p14:creationId xmlns:p14="http://schemas.microsoft.com/office/powerpoint/2010/main" val="189792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3" grpId="0"/>
      <p:bldP spid="5" grpId="0" animBg="1"/>
      <p:bldP spid="14" grpId="0"/>
      <p:bldP spid="48" grpId="0"/>
      <p:bldP spid="3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noProof="1"/>
              <a:t>Create</a:t>
            </a:r>
            <a:r>
              <a:rPr lang="en-US" altLang="ko-KR" dirty="0"/>
              <a:t> an </a:t>
            </a:r>
            <a:r>
              <a:rPr lang="en-US" altLang="ko-KR" b="1" dirty="0">
                <a:solidFill>
                  <a:schemeClr val="bg1"/>
                </a:solidFill>
              </a:rPr>
              <a:t>ArrayList&lt;E&gt;</a:t>
            </a:r>
            <a:r>
              <a:rPr lang="en-US" altLang="ko-KR" dirty="0"/>
              <a:t> data structure, which supports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boolean</a:t>
            </a:r>
            <a:r>
              <a:rPr lang="en-US" b="1" dirty="0">
                <a:solidFill>
                  <a:schemeClr val="bg1"/>
                </a:solidFill>
              </a:rPr>
              <a:t> add</a:t>
            </a:r>
            <a:r>
              <a:rPr lang="en-US" dirty="0"/>
              <a:t>(T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</a:t>
            </a:r>
            <a:r>
              <a:rPr lang="en-US" b="1" dirty="0">
                <a:solidFill>
                  <a:schemeClr val="bg1"/>
                </a:solidFill>
              </a:rPr>
              <a:t> get</a:t>
            </a:r>
            <a:r>
              <a:rPr lang="en-US" dirty="0"/>
              <a:t>(int index)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dirty="0"/>
              <a:t>E</a:t>
            </a:r>
            <a:r>
              <a:rPr lang="en-US" b="1" dirty="0">
                <a:solidFill>
                  <a:schemeClr val="bg1"/>
                </a:solidFill>
              </a:rPr>
              <a:t> set</a:t>
            </a:r>
            <a:r>
              <a:rPr lang="en-US" dirty="0"/>
              <a:t>(int index, E elements)</a:t>
            </a:r>
          </a:p>
          <a:p>
            <a:pPr lvl="1">
              <a:lnSpc>
                <a:spcPct val="125000"/>
              </a:lnSpc>
              <a:buClr>
                <a:schemeClr val="tx1"/>
              </a:buClr>
            </a:pPr>
            <a:r>
              <a:rPr lang="en-US" dirty="0"/>
              <a:t>E</a:t>
            </a:r>
            <a:r>
              <a:rPr lang="en-US" b="1" dirty="0">
                <a:solidFill>
                  <a:schemeClr val="bg1"/>
                </a:solidFill>
              </a:rPr>
              <a:t> remove</a:t>
            </a:r>
            <a:r>
              <a:rPr lang="en-US" dirty="0"/>
              <a:t>(int index)</a:t>
            </a:r>
          </a:p>
          <a:p>
            <a:pPr lvl="1">
              <a:lnSpc>
                <a:spcPct val="135000"/>
              </a:lnSpc>
              <a:buClr>
                <a:schemeClr val="tx1"/>
              </a:buClr>
            </a:pPr>
            <a:r>
              <a:rPr lang="en-US" dirty="0"/>
              <a:t>int</a:t>
            </a:r>
            <a:r>
              <a:rPr lang="en-US" b="1" dirty="0">
                <a:solidFill>
                  <a:schemeClr val="bg1"/>
                </a:solidFill>
              </a:rPr>
              <a:t> size</a:t>
            </a:r>
            <a:r>
              <a:rPr lang="en-US" dirty="0"/>
              <a:t>()</a:t>
            </a:r>
          </a:p>
          <a:p>
            <a:pPr lvl="1">
              <a:lnSpc>
                <a:spcPct val="145000"/>
              </a:lnSpc>
              <a:buClr>
                <a:schemeClr val="tx1"/>
              </a:buClr>
            </a:pPr>
            <a:r>
              <a:rPr lang="en-US" dirty="0"/>
              <a:t>int</a:t>
            </a:r>
            <a:r>
              <a:rPr lang="en-US" b="1" dirty="0">
                <a:solidFill>
                  <a:schemeClr val="bg1"/>
                </a:solidFill>
              </a:rPr>
              <a:t> indexOf</a:t>
            </a:r>
            <a:r>
              <a:rPr lang="en-US" dirty="0"/>
              <a:t>(E element)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etc…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ArrayList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2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ArrayList – Constructor And Fields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000" y="1854000"/>
            <a:ext cx="9720000" cy="3844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>
                <a:latin typeface="Consolas" pitchFamily="49" charset="0"/>
              </a:rPr>
              <a:t>public class ArrayList&lt;E&gt; implements List&lt;E&gt;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static final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400" b="1" dirty="0">
                <a:latin typeface="Consolas" pitchFamily="49" charset="0"/>
              </a:rPr>
              <a:t> DEFAULT_CAPACITY = 4;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Object[]</a:t>
            </a:r>
            <a:r>
              <a:rPr lang="en-US" altLang="en-US" sz="2400" b="1" dirty="0">
                <a:latin typeface="Consolas" pitchFamily="49" charset="0"/>
              </a:rPr>
              <a:t> elements;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400" b="1" dirty="0">
                <a:latin typeface="Consolas" pitchFamily="49" charset="0"/>
              </a:rPr>
              <a:t> size;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public ArrayList()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    this.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altLang="en-US" sz="2400" b="1" dirty="0">
                <a:latin typeface="Consolas" pitchFamily="49" charset="0"/>
              </a:rPr>
              <a:t> = new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Object[</a:t>
            </a:r>
            <a:r>
              <a:rPr lang="en-US" altLang="en-US" sz="2400" b="1" dirty="0">
                <a:latin typeface="Consolas" pitchFamily="49" charset="0"/>
              </a:rPr>
              <a:t>DEFAULT_CAPACITY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altLang="en-US" sz="2400" b="1" dirty="0">
                <a:latin typeface="Consolas" pitchFamily="49" charset="0"/>
              </a:rPr>
              <a:t>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38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3877</TotalTime>
  <Words>3029</Words>
  <Application>Microsoft Office PowerPoint</Application>
  <PresentationFormat>Широк екран</PresentationFormat>
  <Paragraphs>434</Paragraphs>
  <Slides>51</Slides>
  <Notes>18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</vt:lpstr>
      <vt:lpstr>Linear Data Structures</vt:lpstr>
      <vt:lpstr>Table of Contents</vt:lpstr>
      <vt:lpstr>Презентация на PowerPoint</vt:lpstr>
      <vt:lpstr>Dynamic Arrays – ArrayList</vt:lpstr>
      <vt:lpstr>ArrayList - Operations</vt:lpstr>
      <vt:lpstr>ArrayList – Add O(n)</vt:lpstr>
      <vt:lpstr>ArrayList – Add O(1)</vt:lpstr>
      <vt:lpstr>Problem: ArrayList</vt:lpstr>
      <vt:lpstr>ArrayList – Constructor And Fields</vt:lpstr>
      <vt:lpstr>ArrayList – Add</vt:lpstr>
      <vt:lpstr>ArrayList – Get</vt:lpstr>
      <vt:lpstr>ArrayList – Set</vt:lpstr>
      <vt:lpstr>ArrayList – Remove</vt:lpstr>
      <vt:lpstr>ArrayList – Grow and Shrink</vt:lpstr>
      <vt:lpstr>ArrayList – Other Operations</vt:lpstr>
      <vt:lpstr>Презентация на PowerPoint</vt:lpstr>
      <vt:lpstr>Node Class</vt:lpstr>
      <vt:lpstr>Node - Application</vt:lpstr>
      <vt:lpstr>Problem: Node</vt:lpstr>
      <vt:lpstr>Презентация на PowerPoint</vt:lpstr>
      <vt:lpstr>Stack</vt:lpstr>
      <vt:lpstr>Stack - Operations</vt:lpstr>
      <vt:lpstr>Stack – Constructor And Fields</vt:lpstr>
      <vt:lpstr>Stack – Push</vt:lpstr>
      <vt:lpstr>Stack – Push</vt:lpstr>
      <vt:lpstr>Stack – Pop</vt:lpstr>
      <vt:lpstr>Stack – Pop</vt:lpstr>
      <vt:lpstr>Презентация на PowerPoint</vt:lpstr>
      <vt:lpstr>Queue</vt:lpstr>
      <vt:lpstr>Queue - Operations</vt:lpstr>
      <vt:lpstr>Queue – Constructor And Fields</vt:lpstr>
      <vt:lpstr>Queue – Offer</vt:lpstr>
      <vt:lpstr>Queue – Offer</vt:lpstr>
      <vt:lpstr>Queue – Poll</vt:lpstr>
      <vt:lpstr>Stack / Queue – Real-World Applications</vt:lpstr>
      <vt:lpstr>Презентация на PowerPoint</vt:lpstr>
      <vt:lpstr>SinglyLinkedLists</vt:lpstr>
      <vt:lpstr>Singly Linked List – Operations</vt:lpstr>
      <vt:lpstr>Singly LinkedList – Constructor And Fields</vt:lpstr>
      <vt:lpstr>Singly Linked List – Adding Last</vt:lpstr>
      <vt:lpstr>LinkedList – Add Last  </vt:lpstr>
      <vt:lpstr>Singly Linked List – Adding First</vt:lpstr>
      <vt:lpstr>LinkedList – Add First  </vt:lpstr>
      <vt:lpstr>Linked List – Removing First/Last</vt:lpstr>
      <vt:lpstr>Node Implementation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 Yonkova</cp:lastModifiedBy>
  <cp:revision>47</cp:revision>
  <dcterms:created xsi:type="dcterms:W3CDTF">2018-05-23T13:08:44Z</dcterms:created>
  <dcterms:modified xsi:type="dcterms:W3CDTF">2022-10-24T09:16:54Z</dcterms:modified>
  <cp:category>programming;computer programming;software development;web development</cp:category>
</cp:coreProperties>
</file>