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6" r:id="rId3"/>
    <p:sldId id="492" r:id="rId4"/>
    <p:sldId id="298" r:id="rId5"/>
    <p:sldId id="299" r:id="rId6"/>
    <p:sldId id="300" r:id="rId7"/>
    <p:sldId id="301" r:id="rId8"/>
    <p:sldId id="302" r:id="rId9"/>
    <p:sldId id="303" r:id="rId10"/>
    <p:sldId id="285" r:id="rId11"/>
    <p:sldId id="286" r:id="rId12"/>
    <p:sldId id="259" r:id="rId13"/>
    <p:sldId id="260" r:id="rId14"/>
    <p:sldId id="270" r:id="rId15"/>
    <p:sldId id="559" r:id="rId16"/>
    <p:sldId id="494" r:id="rId17"/>
    <p:sldId id="495" r:id="rId18"/>
    <p:sldId id="304" r:id="rId19"/>
    <p:sldId id="273" r:id="rId20"/>
    <p:sldId id="307" r:id="rId21"/>
    <p:sldId id="309" r:id="rId22"/>
    <p:sldId id="274" r:id="rId23"/>
    <p:sldId id="275" r:id="rId24"/>
    <p:sldId id="269" r:id="rId25"/>
    <p:sldId id="277" r:id="rId26"/>
    <p:sldId id="278" r:id="rId27"/>
    <p:sldId id="265" r:id="rId28"/>
    <p:sldId id="266" r:id="rId29"/>
    <p:sldId id="406" r:id="rId30"/>
    <p:sldId id="503" r:id="rId31"/>
    <p:sldId id="549" r:id="rId32"/>
    <p:sldId id="267" r:id="rId33"/>
    <p:sldId id="280" r:id="rId34"/>
    <p:sldId id="401" r:id="rId35"/>
    <p:sldId id="614" r:id="rId36"/>
    <p:sldId id="608" r:id="rId37"/>
    <p:sldId id="493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ernal Object Properties" id="{B9A21A3C-CFD3-47C7-B754-22E6F5518729}">
          <p14:sldIdLst>
            <p14:sldId id="298"/>
            <p14:sldId id="299"/>
            <p14:sldId id="300"/>
            <p14:sldId id="301"/>
            <p14:sldId id="302"/>
            <p14:sldId id="303"/>
            <p14:sldId id="285"/>
            <p14:sldId id="286"/>
          </p14:sldIdLst>
        </p14:section>
        <p14:section name="Inheritance" id="{1A9BA59B-CDCC-418F-A2D2-45E8A9859256}">
          <p14:sldIdLst>
            <p14:sldId id="259"/>
            <p14:sldId id="260"/>
          </p14:sldIdLst>
        </p14:section>
        <p14:section name="The Prototype Chain" id="{A4BAE5E1-ECCD-4557-BCB3-544CACC68146}">
          <p14:sldIdLst>
            <p14:sldId id="270"/>
            <p14:sldId id="559"/>
            <p14:sldId id="494"/>
            <p14:sldId id="495"/>
            <p14:sldId id="304"/>
            <p14:sldId id="273"/>
            <p14:sldId id="307"/>
            <p14:sldId id="309"/>
            <p14:sldId id="274"/>
            <p14:sldId id="275"/>
            <p14:sldId id="269"/>
            <p14:sldId id="277"/>
            <p14:sldId id="278"/>
          </p14:sldIdLst>
        </p14:section>
        <p14:section name="Class Inheritance (ES6)" id="{3170DBD0-7998-4D32-BADA-20627A8C811F}">
          <p14:sldIdLst>
            <p14:sldId id="265"/>
            <p14:sldId id="266"/>
            <p14:sldId id="406"/>
            <p14:sldId id="503"/>
            <p14:sldId id="549"/>
            <p14:sldId id="267"/>
          </p14:sldIdLst>
        </p14:section>
        <p14:section name="Conclusion" id="{E19D07F1-86E2-47E9-B2AB-7ADC4F89DC12}">
          <p14:sldIdLst>
            <p14:sldId id="280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192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7314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86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2518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515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22713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1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447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7265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7282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73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04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2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756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14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61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Prototypes, Prototype Chain, Class Inheritance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and Inheritance</a:t>
            </a:r>
          </a:p>
        </p:txBody>
      </p:sp>
      <p:pic>
        <p:nvPicPr>
          <p:cNvPr id="13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0" y="2781637"/>
            <a:ext cx="1800000" cy="20322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 dirty="0"/>
              <a:t>Return an object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400" dirty="0"/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400" dirty="0"/>
              <a:t> 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/>
              <a:t> or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, then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/>
              <a:t> should </a:t>
            </a:r>
            <a:r>
              <a:rPr lang="en-US" sz="3200" b="1" dirty="0">
                <a:solidFill>
                  <a:schemeClr val="bg1"/>
                </a:solidFill>
              </a:rPr>
              <a:t>also</a:t>
            </a:r>
            <a:r>
              <a:rPr lang="en-US" sz="3200" dirty="0"/>
              <a:t> be changed</a:t>
            </a: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/>
              <a:t> is changed, then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/>
              <a:t> and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/>
              <a:t> should also be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921000" y="4419600"/>
            <a:ext cx="8743950" cy="1839020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 person = new Person("Albert", "Simpson");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person.fullName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//Albert Simpson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person.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b="1" dirty="0">
                <a:latin typeface="Consolas" panose="020B0609020204030204" pitchFamily="49" charset="0"/>
              </a:rPr>
              <a:t> = "Simon";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//Simon Simpson</a:t>
            </a:r>
          </a:p>
        </p:txBody>
      </p:sp>
    </p:spTree>
    <p:extLst>
      <p:ext uri="{BB962C8B-B14F-4D97-AF65-F5344CB8AC3E}">
        <p14:creationId xmlns:p14="http://schemas.microsoft.com/office/powerpoint/2010/main" val="870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314000"/>
            <a:ext cx="7975598" cy="5096322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function Person(first, last)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this.firstName = first;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this.lastName = last;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Object.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defineProperty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</a:rPr>
              <a:t>, "fullName",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set</a:t>
            </a:r>
            <a:r>
              <a:rPr lang="en-US" sz="2400" b="1" noProof="1">
                <a:latin typeface="Consolas" pitchFamily="49" charset="0"/>
              </a:rPr>
              <a:t>: function(value)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set value + validation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},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</a:rPr>
              <a:t>: function() {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calculate and return value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}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}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);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8" y="2203418"/>
            <a:ext cx="3441066" cy="34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6" y="1122310"/>
            <a:ext cx="3032427" cy="30324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0826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Types of Inheritance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348709-C216-4217-AE96-C8C1377A15C8}"/>
              </a:ext>
            </a:extLst>
          </p:cNvPr>
          <p:cNvGrpSpPr/>
          <p:nvPr/>
        </p:nvGrpSpPr>
        <p:grpSpPr>
          <a:xfrm>
            <a:off x="3156707" y="1765080"/>
            <a:ext cx="2724591" cy="754820"/>
            <a:chOff x="1728145" y="2345267"/>
            <a:chExt cx="8923867" cy="24722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3817AA-3C1B-48F7-8395-A81AC49EF1A7}"/>
                </a:ext>
              </a:extLst>
            </p:cNvPr>
            <p:cNvSpPr/>
            <p:nvPr/>
          </p:nvSpPr>
          <p:spPr>
            <a:xfrm>
              <a:off x="1728145" y="2345267"/>
              <a:ext cx="2472267" cy="2472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ED8990-9FBE-4FC3-89B4-CAE91C08AFF5}"/>
                </a:ext>
              </a:extLst>
            </p:cNvPr>
            <p:cNvSpPr/>
            <p:nvPr/>
          </p:nvSpPr>
          <p:spPr>
            <a:xfrm>
              <a:off x="8179745" y="2345267"/>
              <a:ext cx="2472267" cy="2472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A73410-7388-4DFD-9D4F-422897CB7E7D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200412" y="3581401"/>
              <a:ext cx="3979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3E4FC9-FDBA-4AF6-8291-8B6937E17A62}"/>
              </a:ext>
            </a:extLst>
          </p:cNvPr>
          <p:cNvGrpSpPr/>
          <p:nvPr/>
        </p:nvGrpSpPr>
        <p:grpSpPr>
          <a:xfrm>
            <a:off x="7597594" y="1766095"/>
            <a:ext cx="2902884" cy="752790"/>
            <a:chOff x="1139371" y="2432352"/>
            <a:chExt cx="9533467" cy="247226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E1ED41-697A-4E43-ACC7-9105040F79F7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3611638" y="3668486"/>
              <a:ext cx="1058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92CC90-A4B1-496F-8D81-391D8EADC6A7}"/>
                </a:ext>
              </a:extLst>
            </p:cNvPr>
            <p:cNvSpPr/>
            <p:nvPr/>
          </p:nvSpPr>
          <p:spPr>
            <a:xfrm>
              <a:off x="82005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572396-A986-4972-8177-3C11D66C74F2}"/>
                </a:ext>
              </a:extLst>
            </p:cNvPr>
            <p:cNvSpPr/>
            <p:nvPr/>
          </p:nvSpPr>
          <p:spPr>
            <a:xfrm>
              <a:off x="11393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E61C8C-A8E4-4321-8E4D-3A580F883B7D}"/>
                </a:ext>
              </a:extLst>
            </p:cNvPr>
            <p:cNvSpPr/>
            <p:nvPr/>
          </p:nvSpPr>
          <p:spPr>
            <a:xfrm>
              <a:off x="46699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2225E9-A4EA-4CA4-A9C2-4EB0CE418DE4}"/>
                </a:ext>
              </a:extLst>
            </p:cNvPr>
            <p:cNvCxnSpPr>
              <a:stCxn id="15" idx="3"/>
              <a:endCxn id="13" idx="1"/>
            </p:cNvCxnSpPr>
            <p:nvPr/>
          </p:nvCxnSpPr>
          <p:spPr>
            <a:xfrm>
              <a:off x="7142238" y="3668486"/>
              <a:ext cx="1058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4701F3-C793-41BF-A9A6-A728F8FCBD79}"/>
              </a:ext>
            </a:extLst>
          </p:cNvPr>
          <p:cNvGrpSpPr/>
          <p:nvPr/>
        </p:nvGrpSpPr>
        <p:grpSpPr>
          <a:xfrm>
            <a:off x="3100212" y="3957565"/>
            <a:ext cx="2837581" cy="1652463"/>
            <a:chOff x="1435079" y="1196125"/>
            <a:chExt cx="9461546" cy="550992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AB51792-2FCC-4D75-9ED9-30EBBE0B650F}"/>
                </a:ext>
              </a:extLst>
            </p:cNvPr>
            <p:cNvCxnSpPr>
              <a:stCxn id="19" idx="3"/>
              <a:endCxn id="21" idx="1"/>
            </p:cNvCxnSpPr>
            <p:nvPr/>
          </p:nvCxnSpPr>
          <p:spPr>
            <a:xfrm>
              <a:off x="3835425" y="3951086"/>
              <a:ext cx="4660853" cy="1554787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4444E1-FA1C-4197-A9DC-9DA199679EB9}"/>
                </a:ext>
              </a:extLst>
            </p:cNvPr>
            <p:cNvSpPr/>
            <p:nvPr/>
          </p:nvSpPr>
          <p:spPr>
            <a:xfrm>
              <a:off x="1435079" y="2750913"/>
              <a:ext cx="2400346" cy="2400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CBABA6-3142-4152-B1BD-E5DF47235C10}"/>
                </a:ext>
              </a:extLst>
            </p:cNvPr>
            <p:cNvSpPr/>
            <p:nvPr/>
          </p:nvSpPr>
          <p:spPr>
            <a:xfrm>
              <a:off x="8496279" y="1196125"/>
              <a:ext cx="2400346" cy="24003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752627D-BC4C-4F05-8628-2D2952107534}"/>
                </a:ext>
              </a:extLst>
            </p:cNvPr>
            <p:cNvSpPr/>
            <p:nvPr/>
          </p:nvSpPr>
          <p:spPr>
            <a:xfrm>
              <a:off x="8496278" y="4305700"/>
              <a:ext cx="2400346" cy="240034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3A11F7-2927-4252-A300-02A27B226C73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 flipV="1">
              <a:off x="3835425" y="2396298"/>
              <a:ext cx="4660854" cy="155478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21CF42-3163-4DD4-8367-25A065D0F732}"/>
              </a:ext>
            </a:extLst>
          </p:cNvPr>
          <p:cNvGrpSpPr/>
          <p:nvPr/>
        </p:nvGrpSpPr>
        <p:grpSpPr>
          <a:xfrm>
            <a:off x="7541536" y="3965916"/>
            <a:ext cx="3015000" cy="1635760"/>
            <a:chOff x="1297858" y="1504335"/>
            <a:chExt cx="9347283" cy="507128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A668DA-C134-4A5A-8FCE-4459B4FF1D6F}"/>
                </a:ext>
              </a:extLst>
            </p:cNvPr>
            <p:cNvSpPr/>
            <p:nvPr/>
          </p:nvSpPr>
          <p:spPr>
            <a:xfrm>
              <a:off x="8359058" y="3059123"/>
              <a:ext cx="2286083" cy="21640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74B7EC0-DDF6-4612-95F2-1EC7922ED845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3583941" y="2586364"/>
              <a:ext cx="4775117" cy="68777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29F71B-FE84-438A-B6C2-1471DAD9607E}"/>
                </a:ext>
              </a:extLst>
            </p:cNvPr>
            <p:cNvSpPr/>
            <p:nvPr/>
          </p:nvSpPr>
          <p:spPr>
            <a:xfrm>
              <a:off x="1297858" y="1504335"/>
              <a:ext cx="2286083" cy="2164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772303-9BB2-42A8-8EDF-BE620931FCA5}"/>
                </a:ext>
              </a:extLst>
            </p:cNvPr>
            <p:cNvSpPr/>
            <p:nvPr/>
          </p:nvSpPr>
          <p:spPr>
            <a:xfrm>
              <a:off x="1297858" y="4411560"/>
              <a:ext cx="2286083" cy="21640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4401EB-8C33-4A88-A670-8DC66E691470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3583941" y="4877102"/>
              <a:ext cx="4775117" cy="616487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B0EB6F5-DF91-4B97-ADCA-27D226B032E5}"/>
              </a:ext>
            </a:extLst>
          </p:cNvPr>
          <p:cNvSpPr txBox="1"/>
          <p:nvPr/>
        </p:nvSpPr>
        <p:spPr>
          <a:xfrm>
            <a:off x="2935022" y="950345"/>
            <a:ext cx="316796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Inheritance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7B65F2-7833-4E9E-A243-10A36B17A41C}"/>
              </a:ext>
            </a:extLst>
          </p:cNvPr>
          <p:cNvSpPr txBox="1"/>
          <p:nvPr/>
        </p:nvSpPr>
        <p:spPr>
          <a:xfrm>
            <a:off x="7097648" y="950345"/>
            <a:ext cx="3902777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Multilevel</a:t>
            </a:r>
            <a:r>
              <a:rPr lang="en-US" sz="3200" dirty="0"/>
              <a:t> Inheritance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FDBC16-9759-4C54-B2DC-5F5A34FEE802}"/>
              </a:ext>
            </a:extLst>
          </p:cNvPr>
          <p:cNvSpPr txBox="1"/>
          <p:nvPr/>
        </p:nvSpPr>
        <p:spPr>
          <a:xfrm>
            <a:off x="2425908" y="3330619"/>
            <a:ext cx="4186188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Hierarchical</a:t>
            </a:r>
            <a:r>
              <a:rPr lang="en-US" sz="3200" dirty="0"/>
              <a:t> Inheritance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23964F-6AF9-4FF1-96C7-BD5C66D914A5}"/>
              </a:ext>
            </a:extLst>
          </p:cNvPr>
          <p:cNvSpPr txBox="1"/>
          <p:nvPr/>
        </p:nvSpPr>
        <p:spPr>
          <a:xfrm>
            <a:off x="7133235" y="3330619"/>
            <a:ext cx="3831603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/>
              <a:t> Inheritance*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FD6A50-B86C-42EA-B359-C5AC443AD251}"/>
              </a:ext>
            </a:extLst>
          </p:cNvPr>
          <p:cNvSpPr txBox="1"/>
          <p:nvPr/>
        </p:nvSpPr>
        <p:spPr>
          <a:xfrm>
            <a:off x="2091000" y="6110828"/>
            <a:ext cx="9259051" cy="54476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* Not supported in JS with </a:t>
            </a:r>
            <a:r>
              <a:rPr lang="en-US" sz="2800" b="1" i="1" dirty="0"/>
              <a:t>classes</a:t>
            </a:r>
            <a:r>
              <a:rPr lang="en-US" sz="2800" i="1" dirty="0"/>
              <a:t>, but works with </a:t>
            </a:r>
            <a:r>
              <a:rPr lang="en-US" sz="2800" b="1" i="1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4911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7" y="867743"/>
            <a:ext cx="3601326" cy="36013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 Delegation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Prototype</a:t>
            </a:r>
          </a:p>
        </p:txBody>
      </p:sp>
    </p:spTree>
    <p:extLst>
      <p:ext uri="{BB962C8B-B14F-4D97-AF65-F5344CB8AC3E}">
        <p14:creationId xmlns:p14="http://schemas.microsoft.com/office/powerpoint/2010/main" val="22138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dirty="0"/>
              <a:t>Every object in JS has a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  <a:r>
              <a:rPr lang="en-US" dirty="0"/>
              <a:t> (template)</a:t>
            </a:r>
          </a:p>
          <a:p>
            <a:pPr lvl="1"/>
            <a:r>
              <a:rPr lang="en-US" dirty="0"/>
              <a:t>Internally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/>
              <a:t> in browsers and </a:t>
            </a:r>
            <a:r>
              <a:rPr lang="en-US" noProof="1"/>
              <a:t>NodeJS</a:t>
            </a:r>
          </a:p>
          <a:p>
            <a:pPr lvl="1"/>
            <a:r>
              <a:rPr lang="en-US" dirty="0"/>
              <a:t>Properties lookup follows the </a:t>
            </a:r>
            <a:r>
              <a:rPr lang="en-US" b="1" dirty="0">
                <a:solidFill>
                  <a:schemeClr val="bg1"/>
                </a:solidFill>
              </a:rPr>
              <a:t>prototype chain</a:t>
            </a:r>
          </a:p>
          <a:p>
            <a:r>
              <a:rPr lang="en-US" dirty="0"/>
              <a:t>Obtained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Object.getPrototypeOf(</a:t>
            </a:r>
            <a:r>
              <a:rPr lang="en-US" b="1" i="1" noProof="1">
                <a:solidFill>
                  <a:schemeClr val="bg1"/>
                </a:solidFill>
                <a:latin typeface="Consolas" panose="020B0609020204030204" pitchFamily="49" charset="0"/>
              </a:rPr>
              <a:t>obj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another objects</a:t>
            </a:r>
          </a:p>
          <a:p>
            <a:pPr lvl="1"/>
            <a:r>
              <a:rPr lang="en-US" sz="3200" dirty="0"/>
              <a:t>Objects are </a:t>
            </a:r>
            <a:r>
              <a:rPr lang="en-US" sz="3200" b="1" dirty="0">
                <a:solidFill>
                  <a:schemeClr val="accent1"/>
                </a:solidFill>
              </a:rPr>
              <a:t>not</a:t>
            </a:r>
            <a:r>
              <a:rPr lang="en-US" sz="3200" dirty="0"/>
              <a:t> separate and disconnected, but  </a:t>
            </a:r>
            <a:r>
              <a:rPr lang="en-US" sz="3200" b="1" dirty="0">
                <a:solidFill>
                  <a:schemeClr val="accent1"/>
                </a:solidFill>
              </a:rPr>
              <a:t>linked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a Prototype?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E0056-141F-46DE-B1A4-AE15F8599D7C}"/>
              </a:ext>
            </a:extLst>
          </p:cNvPr>
          <p:cNvSpPr txBox="1"/>
          <p:nvPr/>
        </p:nvSpPr>
        <p:spPr>
          <a:xfrm>
            <a:off x="1483464" y="6053996"/>
            <a:ext cx="10282536" cy="48000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/>
              <a:t>Note</a:t>
            </a:r>
            <a:r>
              <a:rPr lang="en-US" sz="2400" i="1" dirty="0"/>
              <a:t>: 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400" b="1" i="1" dirty="0"/>
              <a:t> </a:t>
            </a:r>
            <a:r>
              <a:rPr lang="en-US" sz="2400" i="1" dirty="0"/>
              <a:t>is for debugging and should </a:t>
            </a:r>
            <a:r>
              <a:rPr lang="en-US" sz="2400" b="1" i="1" dirty="0"/>
              <a:t>never</a:t>
            </a:r>
            <a:r>
              <a:rPr lang="en-US" sz="2400" i="1" dirty="0"/>
              <a:t> be used in production code!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3054C27-378F-4B74-879C-A4DAE6587D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Objects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from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prototype</a:t>
            </a:r>
            <a:endParaRPr lang="en-US" sz="3400" dirty="0">
              <a:latin typeface="+mj-lt"/>
            </a:endParaRP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prototype property </a:t>
            </a:r>
            <a:r>
              <a:rPr lang="en-US" sz="3400" dirty="0"/>
              <a:t>allows you to add </a:t>
            </a:r>
            <a:r>
              <a:rPr lang="en-US" sz="3400" b="1" dirty="0">
                <a:solidFill>
                  <a:schemeClr val="bg1"/>
                </a:solidFill>
              </a:rPr>
              <a:t>new properties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object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4562" y="3322468"/>
            <a:ext cx="762287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Person(first, last, age) {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this.firstName</a:t>
            </a:r>
            <a:r>
              <a:rPr lang="en-US" sz="2400" b="1" dirty="0">
                <a:latin typeface="Consolas" panose="020B0609020204030204" pitchFamily="49" charset="0"/>
              </a:rPr>
              <a:t> = first;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this.lastName</a:t>
            </a:r>
            <a:r>
              <a:rPr lang="en-US" sz="2400" b="1" dirty="0">
                <a:latin typeface="Consolas" panose="020B0609020204030204" pitchFamily="49" charset="0"/>
              </a:rPr>
              <a:t> = last;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this.age</a:t>
            </a:r>
            <a:r>
              <a:rPr lang="en-US" sz="2400" b="1" dirty="0">
                <a:latin typeface="Consolas" panose="020B0609020204030204" pitchFamily="49" charset="0"/>
              </a:rPr>
              <a:t> = age;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 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Person.prototype.nationality</a:t>
            </a:r>
            <a:r>
              <a:rPr lang="en-US" sz="2400" b="1" dirty="0">
                <a:latin typeface="Consolas" panose="020B0609020204030204" pitchFamily="49" charset="0"/>
              </a:rPr>
              <a:t> = "Bulgarian";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Before ES6,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 were composed </a:t>
            </a:r>
            <a:r>
              <a:rPr lang="en-US" sz="3400" b="1" dirty="0">
                <a:solidFill>
                  <a:schemeClr val="bg1"/>
                </a:solidFill>
              </a:rPr>
              <a:t>manually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Class Functionality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1000" y="2214000"/>
            <a:ext cx="7180911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4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rect</a:t>
            </a:r>
            <a:r>
              <a:rPr lang="en-US" sz="2400" b="1" dirty="0">
                <a:latin typeface="Consolas" panose="020B0609020204030204" pitchFamily="49" charset="0"/>
              </a:rPr>
              <a:t> = new Rectangle(3, 5);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1044000"/>
            <a:ext cx="72578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constructor(width, height)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03780" y="5291078"/>
            <a:ext cx="6075000" cy="1141439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0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 *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03780" y="3189380"/>
            <a:ext cx="6075000" cy="1449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0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2BA4FE94-AA31-43D5-82E5-ADCF3B7C8755}"/>
              </a:ext>
            </a:extLst>
          </p:cNvPr>
          <p:cNvSpPr/>
          <p:nvPr/>
        </p:nvSpPr>
        <p:spPr bwMode="auto">
          <a:xfrm flipV="1">
            <a:off x="4009017" y="3321404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6A7DC4A-CF14-494E-8D86-D88ED9AD92ED}"/>
              </a:ext>
            </a:extLst>
          </p:cNvPr>
          <p:cNvSpPr/>
          <p:nvPr/>
        </p:nvSpPr>
        <p:spPr bwMode="auto">
          <a:xfrm flipV="1">
            <a:off x="4009017" y="5512314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51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Literal</a:t>
            </a:r>
            <a:r>
              <a:rPr lang="en-US" sz="3400" dirty="0"/>
              <a:t> creation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Constructor</a:t>
            </a:r>
            <a:r>
              <a:rPr lang="en-US" sz="3400" dirty="0"/>
              <a:t> creation</a:t>
            </a:r>
            <a:endParaRPr lang="bg-BG" sz="3400" dirty="0"/>
          </a:p>
          <a:p>
            <a:pPr lvl="1"/>
            <a:r>
              <a:rPr lang="en-GB" sz="3200" dirty="0"/>
              <a:t>Have an </a:t>
            </a:r>
            <a:r>
              <a:rPr lang="en-GB" sz="3200" b="1" dirty="0">
                <a:solidFill>
                  <a:schemeClr val="accent1"/>
                </a:solidFill>
              </a:rPr>
              <a:t>implicit reference </a:t>
            </a:r>
            <a:r>
              <a:rPr lang="en-GB" sz="3200" dirty="0"/>
              <a:t>(prototype) to the value of their constructor's "prototype" property</a:t>
            </a:r>
          </a:p>
          <a:p>
            <a:pPr lvl="1"/>
            <a:r>
              <a:rPr lang="en-US" sz="3200" dirty="0"/>
              <a:t>Gets an internal </a:t>
            </a:r>
            <a:r>
              <a:rPr lang="en-US" sz="3200" b="1" dirty="0">
                <a:solidFill>
                  <a:schemeClr val="accent1"/>
                </a:solidFill>
              </a:rPr>
              <a:t>__proto__ link </a:t>
            </a:r>
            <a:r>
              <a:rPr lang="en-US" sz="3200" dirty="0"/>
              <a:t>to the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</p:txBody>
      </p:sp>
    </p:spTree>
    <p:extLst>
      <p:ext uri="{BB962C8B-B14F-4D97-AF65-F5344CB8AC3E}">
        <p14:creationId xmlns:p14="http://schemas.microsoft.com/office/powerpoint/2010/main" val="11144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69968" y="1299604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Internal Object Properties</a:t>
            </a:r>
          </a:p>
          <a:p>
            <a:pPr lvl="1"/>
            <a:r>
              <a:rPr lang="en-US" sz="3200" dirty="0"/>
              <a:t>Enumerable, Configurable, Writable, Value</a:t>
            </a:r>
          </a:p>
          <a:p>
            <a:r>
              <a:rPr lang="en-US" sz="3400" dirty="0"/>
              <a:t>Inheritance</a:t>
            </a:r>
          </a:p>
          <a:p>
            <a:pPr lvl="1"/>
            <a:r>
              <a:rPr lang="en-US" sz="3200" dirty="0"/>
              <a:t>Types of Inheritance</a:t>
            </a:r>
          </a:p>
          <a:p>
            <a:r>
              <a:rPr lang="en-US" sz="3400" dirty="0"/>
              <a:t>The Prototype</a:t>
            </a:r>
          </a:p>
          <a:p>
            <a:pPr lvl="1"/>
            <a:r>
              <a:rPr lang="en-US" sz="3200" dirty="0"/>
              <a:t>Constructor Functions</a:t>
            </a:r>
          </a:p>
          <a:p>
            <a:pPr lvl="1"/>
            <a:r>
              <a:rPr lang="en-US" sz="3200" dirty="0"/>
              <a:t>Prototype Chaining</a:t>
            </a:r>
          </a:p>
          <a:p>
            <a:r>
              <a:rPr lang="en-US" sz="3400" dirty="0"/>
              <a:t>Class Inheritance (ES6)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 Placeholder 3"/>
          <p:cNvSpPr txBox="1"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400" b="0" dirty="0">
                <a:solidFill>
                  <a:schemeClr val="tx1"/>
                </a:solidFill>
                <a:latin typeface="+mn-lt"/>
                <a:cs typeface="+mn-cs"/>
              </a:rPr>
              <a:t>Constructed</a:t>
            </a:r>
          </a:p>
        </p:txBody>
      </p:sp>
      <p:sp>
        <p:nvSpPr>
          <p:cNvPr id="7" name="Text Placeholder 3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400" b="0" dirty="0">
                <a:solidFill>
                  <a:schemeClr val="tx1"/>
                </a:solidFill>
                <a:latin typeface="+mn-lt"/>
                <a:cs typeface="+mn-cs"/>
              </a:rPr>
              <a:t>Literals</a:t>
            </a:r>
          </a:p>
          <a:p>
            <a:pPr marL="799815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54387" y="1935959"/>
            <a:ext cx="4250273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tx1"/>
                </a:solidFill>
              </a:rPr>
              <a:t>let bar =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me</a:t>
            </a:r>
            <a:r>
              <a:rPr lang="en-US" sz="2000" dirty="0">
                <a:solidFill>
                  <a:schemeClr val="tx1"/>
                </a:solidFill>
              </a:rPr>
              <a:t>: "I am b1",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speak</a:t>
            </a:r>
            <a:r>
              <a:rPr lang="en-US" sz="2000" dirty="0">
                <a:solidFill>
                  <a:schemeClr val="tx1"/>
                </a:solidFill>
              </a:rPr>
              <a:t>: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 marL="0"/>
            <a:r>
              <a:rPr lang="en-US" sz="2000" dirty="0">
                <a:solidFill>
                  <a:schemeClr val="bg1"/>
                </a:solidFill>
              </a:rPr>
              <a:t>}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242625" y="1935958"/>
            <a:ext cx="4262836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bg1"/>
                </a:solidFill>
              </a:rPr>
              <a:t>function</a:t>
            </a:r>
            <a:r>
              <a:rPr lang="en-US" sz="2000" dirty="0">
                <a:solidFill>
                  <a:schemeClr val="tx1"/>
                </a:solidFill>
              </a:rPr>
              <a:t> Bar(name) 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this.me</a:t>
            </a:r>
            <a:r>
              <a:rPr lang="en-US" sz="2000" dirty="0">
                <a:solidFill>
                  <a:schemeClr val="tx1"/>
                </a:solidFill>
              </a:rPr>
              <a:t> = "I am " + name;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this.speak</a:t>
            </a:r>
            <a:r>
              <a:rPr lang="en-US" sz="2000" dirty="0">
                <a:solidFill>
                  <a:schemeClr val="tx1"/>
                </a:solidFill>
              </a:rPr>
              <a:t> =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};  let b1 = </a:t>
            </a:r>
            <a:r>
              <a:rPr lang="en-US" sz="2000" dirty="0">
                <a:solidFill>
                  <a:schemeClr val="bg1"/>
                </a:solidFill>
              </a:rPr>
              <a:t>new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Bar</a:t>
            </a:r>
            <a:r>
              <a:rPr lang="en-US" sz="2000" dirty="0">
                <a:solidFill>
                  <a:schemeClr val="tx1"/>
                </a:solidFill>
              </a:rPr>
              <a:t>("b1");</a:t>
            </a:r>
          </a:p>
        </p:txBody>
      </p:sp>
    </p:spTree>
    <p:extLst>
      <p:ext uri="{BB962C8B-B14F-4D97-AF65-F5344CB8AC3E}">
        <p14:creationId xmlns:p14="http://schemas.microsoft.com/office/powerpoint/2010/main" val="20859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bg1"/>
                </a:solidFill>
              </a:rPr>
              <a:t>Object.create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 method creates a </a:t>
            </a:r>
            <a:r>
              <a:rPr lang="en-US" b="1" dirty="0">
                <a:solidFill>
                  <a:schemeClr val="bg1"/>
                </a:solidFill>
              </a:rPr>
              <a:t>new object</a:t>
            </a:r>
            <a:r>
              <a:rPr lang="en-US" dirty="0"/>
              <a:t>, using an existing object as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06400" y="2679789"/>
            <a:ext cx="11245850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 dog = {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Sparky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printInfo</a:t>
            </a:r>
            <a:r>
              <a:rPr lang="en-US" dirty="0">
                <a:solidFill>
                  <a:schemeClr val="tx1"/>
                </a:solidFill>
              </a:rPr>
              <a:t>: function() {console.log(`My name is ${this.name}`)}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 </a:t>
            </a:r>
            <a:r>
              <a:rPr lang="en-US" dirty="0" err="1">
                <a:solidFill>
                  <a:schemeClr val="tx1"/>
                </a:solidFill>
              </a:rPr>
              <a:t>myDog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Object.create</a:t>
            </a:r>
            <a:r>
              <a:rPr lang="en-US" dirty="0">
                <a:solidFill>
                  <a:schemeClr val="tx1"/>
                </a:solidFill>
              </a:rPr>
              <a:t>(dog);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myDog.name =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Max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rgbClr val="00B050"/>
                </a:solidFill>
              </a:rPr>
              <a:t>// inherited properties can be overwritten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myDog.breed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shepherd</a:t>
            </a:r>
            <a:r>
              <a:rPr lang="bg-BG" dirty="0">
                <a:solidFill>
                  <a:schemeClr val="tx1"/>
                </a:solidFill>
              </a:rPr>
              <a:t>';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// breed is a property of </a:t>
            </a:r>
            <a:r>
              <a:rPr lang="en-US" i="1" dirty="0" err="1">
                <a:solidFill>
                  <a:srgbClr val="00B050"/>
                </a:solidFill>
              </a:rPr>
              <a:t>myDog</a:t>
            </a:r>
            <a:endParaRPr lang="bg-BG" i="1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myDog.printInfo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i="1" dirty="0">
                <a:solidFill>
                  <a:srgbClr val="00B050"/>
                </a:solidFill>
              </a:rPr>
              <a:t>// My name is Max </a:t>
            </a:r>
          </a:p>
        </p:txBody>
      </p:sp>
    </p:spTree>
    <p:extLst>
      <p:ext uri="{BB962C8B-B14F-4D97-AF65-F5344CB8AC3E}">
        <p14:creationId xmlns:p14="http://schemas.microsoft.com/office/powerpoint/2010/main" val="27866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 </a:t>
            </a:r>
          </a:p>
          <a:p>
            <a:pPr lvl="1"/>
            <a:r>
              <a:rPr lang="en-US" dirty="0"/>
              <a:t>Property of an objects that </a:t>
            </a:r>
            <a:r>
              <a:rPr lang="en-US" b="1" dirty="0">
                <a:solidFill>
                  <a:schemeClr val="bg1"/>
                </a:solidFill>
              </a:rPr>
              <a:t>points</a:t>
            </a:r>
            <a:r>
              <a:rPr lang="en-US" dirty="0"/>
              <a:t> at the prototype that has been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deprecated!</a:t>
            </a:r>
          </a:p>
          <a:p>
            <a:r>
              <a:rPr lang="en-US" dirty="0"/>
              <a:t>prototype </a:t>
            </a:r>
          </a:p>
          <a:p>
            <a:pPr lvl="1"/>
            <a:r>
              <a:rPr lang="en-US" dirty="0"/>
              <a:t>Property of </a:t>
            </a:r>
            <a:r>
              <a:rPr lang="en-US" b="1" dirty="0">
                <a:solidFill>
                  <a:schemeClr val="bg1"/>
                </a:solidFill>
              </a:rPr>
              <a:t>a function </a:t>
            </a:r>
            <a:r>
              <a:rPr lang="en-US" dirty="0"/>
              <a:t>set if your object is created by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sz="3200" dirty="0"/>
              <a:t>Objects do not have </a:t>
            </a:r>
            <a:r>
              <a:rPr lang="en-US" sz="3200" b="1" dirty="0">
                <a:solidFill>
                  <a:schemeClr val="bg1"/>
                </a:solidFill>
              </a:rPr>
              <a:t>prototype</a:t>
            </a:r>
            <a:r>
              <a:rPr lang="en-US" sz="3200" dirty="0"/>
              <a:t>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__proto__ vs Prototype Property</a:t>
            </a:r>
          </a:p>
        </p:txBody>
      </p:sp>
    </p:spTree>
    <p:extLst>
      <p:ext uri="{BB962C8B-B14F-4D97-AF65-F5344CB8AC3E}">
        <p14:creationId xmlns:p14="http://schemas.microsoft.com/office/powerpoint/2010/main" val="71133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7006" y="1470883"/>
            <a:ext cx="7289446" cy="486784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Foo(y)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this.y</a:t>
            </a:r>
            <a:r>
              <a:rPr lang="en-US" sz="2398" b="1" dirty="0">
                <a:latin typeface="Consolas" pitchFamily="49" charset="0"/>
              </a:rPr>
              <a:t> = y;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 err="1">
                <a:latin typeface="Consolas" pitchFamily="49" charset="0"/>
              </a:rPr>
              <a:t>Foo.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prototype.x</a:t>
            </a:r>
            <a:r>
              <a:rPr lang="en-US" sz="2398" b="1" dirty="0">
                <a:latin typeface="Consolas" pitchFamily="49" charset="0"/>
              </a:rPr>
              <a:t> = 10;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latin typeface="Consolas" pitchFamily="49" charset="0"/>
              </a:rPr>
              <a:t>Foo.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prototype.calculate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(z)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return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this.x</a:t>
            </a:r>
            <a:r>
              <a:rPr lang="en-US" sz="2398" b="1" dirty="0">
                <a:latin typeface="Consolas" pitchFamily="49" charset="0"/>
              </a:rPr>
              <a:t> +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this.y</a:t>
            </a:r>
            <a:r>
              <a:rPr lang="en-US" sz="2398" b="1" dirty="0">
                <a:latin typeface="Consolas" pitchFamily="49" charset="0"/>
              </a:rPr>
              <a:t> + z;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>
                <a:latin typeface="Consolas" pitchFamily="49" charset="0"/>
              </a:rPr>
              <a:t>let b = 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398" b="1" dirty="0">
                <a:latin typeface="Consolas" pitchFamily="49" charset="0"/>
              </a:rPr>
              <a:t> Foo(20);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console.log(</a:t>
            </a:r>
            <a:r>
              <a:rPr lang="en-US" sz="2398" b="1" dirty="0" err="1">
                <a:latin typeface="Consolas" pitchFamily="49" charset="0"/>
              </a:rPr>
              <a:t>b.calculate</a:t>
            </a:r>
            <a:r>
              <a:rPr lang="en-US" sz="2398" b="1" dirty="0">
                <a:latin typeface="Consolas" pitchFamily="49" charset="0"/>
              </a:rPr>
              <a:t>(30)); // 60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8" b="1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 Chain – Simple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5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28045" y="1251678"/>
            <a:ext cx="11522492" cy="5255322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Foo(who)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this.me = who;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Foo.prototype.identify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() { return "I am " + this.me; 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Bar(who) {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Foo.call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398" b="1" dirty="0">
                <a:latin typeface="Consolas" pitchFamily="49" charset="0"/>
              </a:rPr>
              <a:t>, who); 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Bar.prototype</a:t>
            </a:r>
            <a:r>
              <a:rPr lang="en-US" sz="2398" b="1" dirty="0">
                <a:latin typeface="Consolas" pitchFamily="49" charset="0"/>
              </a:rPr>
              <a:t> = </a:t>
            </a:r>
            <a:r>
              <a:rPr lang="en-US" sz="2398" b="1" dirty="0" err="1">
                <a:latin typeface="Consolas" pitchFamily="49" charset="0"/>
              </a:rPr>
              <a:t>Object.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Foo.prototype</a:t>
            </a:r>
            <a:r>
              <a:rPr lang="en-US" sz="2398" b="1" dirty="0">
                <a:latin typeface="Consolas" pitchFamily="49" charset="0"/>
              </a:rPr>
              <a:t>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Bar.prototype.speak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console.log("Hello, " + </a:t>
            </a:r>
            <a:r>
              <a:rPr lang="en-US" sz="2398" b="1" dirty="0" err="1">
                <a:latin typeface="Consolas" pitchFamily="49" charset="0"/>
              </a:rPr>
              <a:t>this.identify</a:t>
            </a:r>
            <a:r>
              <a:rPr lang="en-US" sz="2398" b="1" dirty="0">
                <a:latin typeface="Consolas" pitchFamily="49" charset="0"/>
              </a:rPr>
              <a:t>() + ".");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let b1 = new Bar("b1");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let b2 = new Bar("b2");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b1.speak(); b2.speak();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</a:p>
        </p:txBody>
      </p:sp>
    </p:spTree>
    <p:extLst>
      <p:ext uri="{BB962C8B-B14F-4D97-AF65-F5344CB8AC3E}">
        <p14:creationId xmlns:p14="http://schemas.microsoft.com/office/powerpoint/2010/main" val="9497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noProof="1">
                <a:latin typeface="+mj-lt"/>
              </a:rPr>
              <a:t>Extend a passed class's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200" noProof="1">
                <a:latin typeface="+mj-lt"/>
              </a:rPr>
              <a:t> with a property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species</a:t>
            </a:r>
            <a:r>
              <a:rPr lang="en-US" sz="3200" noProof="1">
                <a:latin typeface="+mj-lt"/>
              </a:rPr>
              <a:t> and </a:t>
            </a:r>
            <a:br>
              <a:rPr lang="en-US" sz="3200" noProof="1">
                <a:latin typeface="+mj-lt"/>
              </a:rPr>
            </a:br>
            <a:r>
              <a:rPr lang="en-US" sz="3200" noProof="1">
                <a:latin typeface="+mj-lt"/>
              </a:rPr>
              <a:t>method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toSpeciesString()</a:t>
            </a:r>
            <a:r>
              <a:rPr lang="en-US" sz="3200" noProof="1">
                <a:latin typeface="+mj-lt"/>
              </a:rPr>
              <a:t>: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Person.prototype.species</a:t>
            </a:r>
            <a:r>
              <a:rPr lang="en-US" sz="3000" noProof="1">
                <a:latin typeface="+mj-lt"/>
              </a:rPr>
              <a:t> - holds a string value "</a:t>
            </a:r>
            <a:r>
              <a:rPr lang="en-US" sz="3000" i="1" noProof="1">
                <a:latin typeface="+mj-lt"/>
              </a:rPr>
              <a:t>Human</a:t>
            </a:r>
            <a:r>
              <a:rPr lang="en-US" sz="3000" noProof="1">
                <a:latin typeface="+mj-lt"/>
              </a:rPr>
              <a:t>"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Person.prototype.toSpeciesString()</a:t>
            </a:r>
            <a:r>
              <a:rPr lang="en-US" sz="3000" noProof="1">
                <a:latin typeface="+mj-lt"/>
              </a:rPr>
              <a:t> - returns </a:t>
            </a:r>
          </a:p>
          <a:p>
            <a:pPr lvl="1" ea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sz="3000" noProof="1">
                <a:latin typeface="+mj-lt"/>
              </a:rPr>
              <a:t>"I am a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{species}. {class.toString()}</a:t>
            </a:r>
            <a:r>
              <a:rPr lang="en-US" sz="3000" noProof="1">
                <a:latin typeface="+mj-lt"/>
              </a:rPr>
              <a:t>"</a:t>
            </a:r>
          </a:p>
          <a:p>
            <a:pPr marL="457200" indent="-457200" eaLnBrk="0" hangingPunct="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Extending Prototype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8632" y="4509000"/>
            <a:ext cx="1093483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new Person("Maria", "maria@gmail.com").</a:t>
            </a:r>
            <a:r>
              <a:rPr lang="en-US" dirty="0" err="1">
                <a:solidFill>
                  <a:schemeClr val="tx1"/>
                </a:solidFill>
              </a:rPr>
              <a:t>toSpeciesString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"I am a Human. Person (name: Maria, email: maria@gmail.com)"</a:t>
            </a:r>
          </a:p>
        </p:txBody>
      </p:sp>
    </p:spTree>
    <p:extLst>
      <p:ext uri="{BB962C8B-B14F-4D97-AF65-F5344CB8AC3E}">
        <p14:creationId xmlns:p14="http://schemas.microsoft.com/office/powerpoint/2010/main" val="2529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1219200"/>
            <a:ext cx="109440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extendPrototype</a:t>
            </a:r>
            <a:r>
              <a:rPr lang="en-US" dirty="0">
                <a:solidFill>
                  <a:schemeClr val="tx1"/>
                </a:solidFill>
              </a:rPr>
              <a:t>(Class)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Class.prototype.species</a:t>
            </a:r>
            <a:r>
              <a:rPr lang="en-US" dirty="0">
                <a:solidFill>
                  <a:schemeClr val="tx1"/>
                </a:solidFill>
              </a:rPr>
              <a:t> = "Human";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Class.prototype.toSpeciesString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return `I am a ${</a:t>
            </a:r>
            <a:r>
              <a:rPr lang="en-US" dirty="0" err="1">
                <a:solidFill>
                  <a:schemeClr val="tx1"/>
                </a:solidFill>
              </a:rPr>
              <a:t>this.species</a:t>
            </a:r>
            <a:r>
              <a:rPr lang="en-US" dirty="0">
                <a:solidFill>
                  <a:schemeClr val="tx1"/>
                </a:solidFill>
              </a:rPr>
              <a:t>}. ${</a:t>
            </a:r>
            <a:r>
              <a:rPr lang="en-US" dirty="0" err="1">
                <a:solidFill>
                  <a:schemeClr val="tx1"/>
                </a:solidFill>
              </a:rPr>
              <a:t>this.toString</a:t>
            </a:r>
            <a:r>
              <a:rPr lang="en-US" dirty="0">
                <a:solidFill>
                  <a:schemeClr val="tx1"/>
                </a:solidFill>
              </a:rPr>
              <a:t>()}`;</a:t>
            </a:r>
          </a:p>
          <a:p>
            <a:r>
              <a:rPr lang="en-US" dirty="0">
                <a:solidFill>
                  <a:schemeClr val="tx1"/>
                </a:solidFill>
              </a:rPr>
              <a:t>    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Extending Prototype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75412" y="3831316"/>
            <a:ext cx="509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extendPrototype(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/>
              <a:t>);</a:t>
            </a:r>
          </a:p>
        </p:txBody>
      </p:sp>
      <p:sp>
        <p:nvSpPr>
          <p:cNvPr id="8" name="Rectangle: Rounded Corners 6"/>
          <p:cNvSpPr/>
          <p:nvPr/>
        </p:nvSpPr>
        <p:spPr>
          <a:xfrm>
            <a:off x="699917" y="4579259"/>
            <a:ext cx="4113070" cy="1904998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938" y="4571608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935904" y="5166338"/>
            <a:ext cx="3674538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935903" y="5806275"/>
            <a:ext cx="367453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sp>
        <p:nvSpPr>
          <p:cNvPr id="12" name="Rectangle: Rounded Corners 6"/>
          <p:cNvSpPr/>
          <p:nvPr/>
        </p:nvSpPr>
        <p:spPr>
          <a:xfrm>
            <a:off x="7413515" y="4579257"/>
            <a:ext cx="4091097" cy="1905000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5448" y="4560011"/>
            <a:ext cx="15648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>
              <a:defRPr sz="28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616061" y="5162450"/>
            <a:ext cx="3603627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7616061" y="5772050"/>
            <a:ext cx="360362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cxnSp>
        <p:nvCxnSpPr>
          <p:cNvPr id="16" name="Straight Arrow Connector 35"/>
          <p:cNvCxnSpPr>
            <a:stCxn id="12" idx="1"/>
            <a:endCxn id="8" idx="3"/>
          </p:cNvCxnSpPr>
          <p:nvPr/>
        </p:nvCxnSpPr>
        <p:spPr>
          <a:xfrm flipH="1">
            <a:off x="4812987" y="5531757"/>
            <a:ext cx="2600528" cy="1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235974" y="5951924"/>
            <a:ext cx="1566125" cy="663706"/>
          </a:xfrm>
          <a:prstGeom prst="wedgeRoundRectCallout">
            <a:avLst>
              <a:gd name="adj1" fmla="val -88612"/>
              <a:gd name="adj2" fmla="val 9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</a:p>
        </p:txBody>
      </p:sp>
    </p:spTree>
    <p:extLst>
      <p:ext uri="{BB962C8B-B14F-4D97-AF65-F5344CB8AC3E}">
        <p14:creationId xmlns:p14="http://schemas.microsoft.com/office/powerpoint/2010/main" val="69936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56" y="1368749"/>
            <a:ext cx="2312557" cy="231255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Inheriting Data and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Inheritance (ES6)</a:t>
            </a:r>
          </a:p>
        </p:txBody>
      </p:sp>
    </p:spTree>
    <p:extLst>
      <p:ext uri="{BB962C8B-B14F-4D97-AF65-F5344CB8AC3E}">
        <p14:creationId xmlns:p14="http://schemas.microsoft.com/office/powerpoint/2010/main" val="29867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dirty="0"/>
              <a:t>Classes are a </a:t>
            </a:r>
            <a:r>
              <a:rPr lang="en-US" b="1" dirty="0">
                <a:solidFill>
                  <a:schemeClr val="bg1"/>
                </a:solidFill>
              </a:rPr>
              <a:t>design pattern</a:t>
            </a:r>
          </a:p>
          <a:p>
            <a:r>
              <a:rPr lang="en-US" dirty="0"/>
              <a:t>Classes mean -</a:t>
            </a:r>
            <a:r>
              <a:rPr lang="bg-BG" dirty="0"/>
              <a:t> </a:t>
            </a: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copies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 –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from class to instance 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–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from parent to child</a:t>
            </a:r>
          </a:p>
          <a:p>
            <a:pPr>
              <a:spcBef>
                <a:spcPts val="4200"/>
              </a:spcBef>
            </a:pPr>
            <a:r>
              <a:rPr lang="en-US" dirty="0"/>
              <a:t>Class inheritance is a powerful tool, but has many </a:t>
            </a:r>
            <a:r>
              <a:rPr lang="en-US" b="1" dirty="0">
                <a:solidFill>
                  <a:schemeClr val="bg1"/>
                </a:solidFill>
              </a:rPr>
              <a:t>drawbacks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limitation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preferred</a:t>
            </a:r>
            <a:r>
              <a:rPr lang="en-US" dirty="0"/>
              <a:t> whenever possible!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Traditional Classes</a:t>
            </a:r>
          </a:p>
        </p:txBody>
      </p:sp>
    </p:spTree>
    <p:extLst>
      <p:ext uri="{BB962C8B-B14F-4D97-AF65-F5344CB8AC3E}">
        <p14:creationId xmlns:p14="http://schemas.microsoft.com/office/powerpoint/2010/main" val="36849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Classes 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(extend) other classes</a:t>
            </a:r>
          </a:p>
          <a:p>
            <a:pPr lvl="1"/>
            <a:r>
              <a:rPr lang="en-US" dirty="0"/>
              <a:t>Child class inherits data + methods from its parent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can: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(data)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properties</a:t>
            </a:r>
          </a:p>
          <a:p>
            <a:r>
              <a:rPr lang="en-US" dirty="0"/>
              <a:t>Use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8" name="Straight Arrow Connector 35"/>
          <p:cNvCxnSpPr/>
          <p:nvPr/>
        </p:nvCxnSpPr>
        <p:spPr>
          <a:xfrm flipV="1">
            <a:off x="10625162" y="4493656"/>
            <a:ext cx="10753" cy="5244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bg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9480438" y="2458453"/>
            <a:ext cx="2300383" cy="2023992"/>
            <a:chOff x="4446384" y="1457528"/>
            <a:chExt cx="2943427" cy="1874912"/>
          </a:xfrm>
        </p:grpSpPr>
        <p:sp>
          <p:nvSpPr>
            <p:cNvPr id="10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770844" y="2123015"/>
              <a:ext cx="2281665" cy="519621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70845" y="2730360"/>
              <a:ext cx="2281664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08522" y="5091519"/>
            <a:ext cx="2196641" cy="1434730"/>
            <a:chOff x="4358288" y="1978308"/>
            <a:chExt cx="2943427" cy="1371600"/>
          </a:xfrm>
        </p:grpSpPr>
        <p:sp>
          <p:nvSpPr>
            <p:cNvPr id="15" name="Rectangle: Rounded Corners 6"/>
            <p:cNvSpPr/>
            <p:nvPr/>
          </p:nvSpPr>
          <p:spPr>
            <a:xfrm>
              <a:off x="4358288" y="197830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701033" y="2747568"/>
              <a:ext cx="2281665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</p:grp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737794" y="2324863"/>
            <a:ext cx="2300383" cy="1046943"/>
          </a:xfrm>
          <a:prstGeom prst="wedgeRoundRectCallout">
            <a:avLst>
              <a:gd name="adj1" fmla="val 66745"/>
              <a:gd name="adj2" fmla="val -18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(parent, super) class</a:t>
            </a: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682457" y="5792097"/>
            <a:ext cx="3355720" cy="544154"/>
          </a:xfrm>
          <a:prstGeom prst="wedgeRoundRectCallout">
            <a:avLst>
              <a:gd name="adj1" fmla="val 59422"/>
              <a:gd name="adj2" fmla="val -52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(derived)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70516" y="2567781"/>
            <a:ext cx="1368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854168" y="5247167"/>
            <a:ext cx="1505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3668" y="1518120"/>
            <a:ext cx="79248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constructor(name, email)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this.name = name; this.email = email;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3668" y="4239565"/>
            <a:ext cx="792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class Teacher </a:t>
            </a:r>
            <a:r>
              <a:rPr lang="en-US" sz="2200" dirty="0">
                <a:solidFill>
                  <a:schemeClr val="bg1"/>
                </a:solidFill>
              </a:rPr>
              <a:t>extends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constructor(name, email, subject)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super</a:t>
            </a:r>
            <a:r>
              <a:rPr lang="en-US" sz="2200" dirty="0">
                <a:solidFill>
                  <a:schemeClr val="tx1"/>
                </a:solidFill>
              </a:rPr>
              <a:t>(name, email);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this.subject = subject;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531000" y="3339515"/>
            <a:ext cx="2742595" cy="832739"/>
          </a:xfrm>
          <a:prstGeom prst="wedgeRoundRectCallout">
            <a:avLst>
              <a:gd name="adj1" fmla="val -39658"/>
              <a:gd name="adj2" fmla="val 763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inherits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241000" y="5058858"/>
            <a:ext cx="2977377" cy="947795"/>
          </a:xfrm>
          <a:prstGeom prst="wedgeRoundRectCallout">
            <a:avLst>
              <a:gd name="adj1" fmla="val -73617"/>
              <a:gd name="adj2" fmla="val -32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the parent constructor</a:t>
            </a:r>
          </a:p>
        </p:txBody>
      </p:sp>
      <p:cxnSp>
        <p:nvCxnSpPr>
          <p:cNvPr id="9" name="Straight Arrow Connector 35"/>
          <p:cNvCxnSpPr/>
          <p:nvPr/>
        </p:nvCxnSpPr>
        <p:spPr>
          <a:xfrm flipV="1">
            <a:off x="10458502" y="3613039"/>
            <a:ext cx="4794" cy="10059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369771" y="1342063"/>
            <a:ext cx="2196641" cy="2249071"/>
            <a:chOff x="4446384" y="1457528"/>
            <a:chExt cx="2943427" cy="1874912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941620" y="2224949"/>
              <a:ext cx="1940110" cy="44193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49715" y="1594321"/>
              <a:ext cx="2362561" cy="49690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941618" y="2812231"/>
              <a:ext cx="1940112" cy="40862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51646" y="4640909"/>
            <a:ext cx="2196641" cy="1756287"/>
            <a:chOff x="4446384" y="1457528"/>
            <a:chExt cx="2943427" cy="1371600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3"/>
            <p:cNvSpPr/>
            <p:nvPr/>
          </p:nvSpPr>
          <p:spPr>
            <a:xfrm>
              <a:off x="4777265" y="2262123"/>
              <a:ext cx="2281663" cy="438737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89947" y="1619585"/>
              <a:ext cx="2482096" cy="41651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Teacher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74705" y="1833856"/>
            <a:ext cx="9678306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Person</a:t>
            </a:r>
            <a:r>
              <a:rPr lang="en-US" dirty="0">
                <a:solidFill>
                  <a:schemeClr val="tx1"/>
                </a:solidFill>
              </a:rPr>
              <a:t>("Maria", "maria@gmail.com");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console.log("Person: </a:t>
            </a:r>
            <a:r>
              <a:rPr lang="en-US" dirty="0"/>
              <a:t>"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p.name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 (' + </a:t>
            </a:r>
            <a:r>
              <a:rPr lang="en-US" dirty="0">
                <a:solidFill>
                  <a:schemeClr val="bg1"/>
                </a:solidFill>
              </a:rPr>
              <a:t>p.email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Person: Maria (maria@gmail.com)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374705" y="3924000"/>
            <a:ext cx="9678306" cy="169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>
                <a:solidFill>
                  <a:schemeClr val="tx1"/>
                </a:solidFill>
              </a:rPr>
              <a:t>("Ivan", "iv@yahoo.com", "PHP");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console.log("Teacher: " + t.name 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' (' + </a:t>
            </a:r>
            <a:r>
              <a:rPr lang="en-US" dirty="0">
                <a:solidFill>
                  <a:schemeClr val="bg1"/>
                </a:solidFill>
              </a:rPr>
              <a:t>t.email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'), teaches ' + </a:t>
            </a:r>
            <a:r>
              <a:rPr lang="en-US" dirty="0">
                <a:solidFill>
                  <a:schemeClr val="bg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Teacher: Ivan (iv@yahoo.com), teaches PHP</a:t>
            </a:r>
          </a:p>
        </p:txBody>
      </p:sp>
    </p:spTree>
    <p:extLst>
      <p:ext uri="{BB962C8B-B14F-4D97-AF65-F5344CB8AC3E}">
        <p14:creationId xmlns:p14="http://schemas.microsoft.com/office/powerpoint/2010/main" val="16106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9920" y="1275570"/>
            <a:ext cx="9576080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Prototypal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inheritance</a:t>
            </a:r>
            <a:r>
              <a:rPr lang="en-US" sz="3400" dirty="0"/>
              <a:t> instead of classical inheritance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Does not automatically</a:t>
            </a:r>
            <a:r>
              <a:rPr lang="en-US" sz="3400" dirty="0"/>
              <a:t> create copies </a:t>
            </a:r>
          </a:p>
          <a:p>
            <a:r>
              <a:rPr lang="en-US" sz="3400" dirty="0"/>
              <a:t>Common keys and values are shared by </a:t>
            </a:r>
            <a:r>
              <a:rPr lang="en-US" sz="3400" b="1" dirty="0">
                <a:solidFill>
                  <a:schemeClr val="bg1"/>
                </a:solidFill>
              </a:rPr>
              <a:t>reference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Delegates not blueprints!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460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21869" y="1752855"/>
            <a:ext cx="8123536" cy="464433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Inheritance allows </a:t>
            </a:r>
            <a:r>
              <a:rPr lang="en-US" sz="3200" b="1" dirty="0">
                <a:solidFill>
                  <a:schemeClr val="bg1"/>
                </a:solidFill>
              </a:rPr>
              <a:t>extending</a:t>
            </a:r>
            <a:r>
              <a:rPr lang="en-US" sz="3200" dirty="0">
                <a:solidFill>
                  <a:schemeClr val="bg2"/>
                </a:solidFill>
              </a:rPr>
              <a:t> existing classes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Child class inherits </a:t>
            </a:r>
            <a:r>
              <a:rPr lang="en-US" sz="3000" b="1" dirty="0">
                <a:solidFill>
                  <a:schemeClr val="bg1"/>
                </a:solidFill>
              </a:rPr>
              <a:t>data + methods</a:t>
            </a:r>
            <a:r>
              <a:rPr lang="en-US" sz="3000" dirty="0">
                <a:solidFill>
                  <a:schemeClr val="bg2"/>
                </a:solidFill>
              </a:rPr>
              <a:t> from its parent</a:t>
            </a:r>
          </a:p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Objects in JS have </a:t>
            </a:r>
            <a:r>
              <a:rPr lang="en-US" sz="3200" b="1" dirty="0">
                <a:solidFill>
                  <a:schemeClr val="bg1"/>
                </a:solidFill>
              </a:rPr>
              <a:t>prototypes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Objects look for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>
                <a:solidFill>
                  <a:schemeClr val="bg2"/>
                </a:solidFill>
              </a:rPr>
              <a:t> in their prototype chains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Prototypes form a </a:t>
            </a:r>
            <a:r>
              <a:rPr lang="en-US" sz="3000" b="1" dirty="0">
                <a:solidFill>
                  <a:schemeClr val="bg1"/>
                </a:solidFill>
              </a:rPr>
              <a:t>hierarchical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12135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89" y="1556154"/>
            <a:ext cx="2165452" cy="21654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Internal Object Properties</a:t>
            </a:r>
          </a:p>
        </p:txBody>
      </p:sp>
    </p:spTree>
    <p:extLst>
      <p:ext uri="{BB962C8B-B14F-4D97-AF65-F5344CB8AC3E}">
        <p14:creationId xmlns:p14="http://schemas.microsoft.com/office/powerpoint/2010/main" val="783383097"/>
      </p:ext>
    </p:extLst>
  </p:cSld>
  <p:clrMapOvr>
    <a:masterClrMapping/>
  </p:clrMapOvr>
  <p:transition spd="slow"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509916"/>
          </a:xfrm>
        </p:spPr>
        <p:txBody>
          <a:bodyPr>
            <a:noAutofit/>
          </a:bodyPr>
          <a:lstStyle/>
          <a:p>
            <a:r>
              <a:rPr lang="en-US" sz="3400" dirty="0"/>
              <a:t>Every object field has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Enumerable</a:t>
            </a:r>
            <a:r>
              <a:rPr lang="en-US" sz="3200" dirty="0"/>
              <a:t> - can access to all of them using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for…in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dirty="0"/>
              <a:t>loop 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Enumerable property are returned using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3000" dirty="0"/>
              <a:t> method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behavior</a:t>
            </a:r>
            <a:r>
              <a:rPr lang="en-US" sz="3200" dirty="0"/>
              <a:t> of the property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You </a:t>
            </a:r>
            <a:r>
              <a:rPr lang="en-US" sz="3000" b="1" dirty="0">
                <a:solidFill>
                  <a:schemeClr val="bg1"/>
                </a:solidFill>
              </a:rPr>
              <a:t>can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only </a:t>
            </a:r>
            <a:r>
              <a:rPr lang="en-US" sz="3000" b="1" dirty="0">
                <a:solidFill>
                  <a:schemeClr val="bg1"/>
                </a:solidFill>
              </a:rPr>
              <a:t>configurable</a:t>
            </a:r>
            <a:r>
              <a:rPr lang="en-US" sz="3000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Writable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their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and update a property just </a:t>
            </a:r>
            <a:br>
              <a:rPr lang="en-US" sz="3200" dirty="0"/>
            </a:br>
            <a:r>
              <a:rPr lang="en-US" sz="3200" dirty="0"/>
              <a:t>assigning a new value to it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Value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Properties</a:t>
            </a:r>
          </a:p>
        </p:txBody>
      </p:sp>
    </p:spTree>
    <p:extLst>
      <p:ext uri="{BB962C8B-B14F-4D97-AF65-F5344CB8AC3E}">
        <p14:creationId xmlns:p14="http://schemas.microsoft.com/office/powerpoint/2010/main" val="3205135961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They won't be in for…in iterations</a:t>
            </a:r>
          </a:p>
          <a:p>
            <a:r>
              <a:rPr lang="en-US" sz="3400" dirty="0"/>
              <a:t>They won't appear using Object.keys function</a:t>
            </a:r>
          </a:p>
          <a:p>
            <a:r>
              <a:rPr lang="en-US" sz="3400" dirty="0"/>
              <a:t>They are not serialized when using </a:t>
            </a:r>
            <a:r>
              <a:rPr lang="en-US" sz="3400" dirty="0" err="1"/>
              <a:t>JSON.stringify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Object's Non-enumerable Properties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00" y="3331909"/>
            <a:ext cx="11181946" cy="3175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{a:1, b:2};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ob.c</a:t>
            </a:r>
            <a:r>
              <a:rPr lang="en-US" sz="2400" b="1" dirty="0">
                <a:latin typeface="Consolas" panose="020B0609020204030204" pitchFamily="49" charset="0"/>
              </a:rPr>
              <a:t> = 3;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'd',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 value: 4, enumerable: false 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for( let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 console.log(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[key]</a:t>
            </a:r>
            <a:r>
              <a:rPr lang="en-US" sz="2400" b="1" dirty="0">
                <a:latin typeface="Consolas" panose="020B0609020204030204" pitchFamily="49" charset="0"/>
              </a:rPr>
              <a:t> 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 2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Object.keys(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["a", "b", "c"]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</a:t>
            </a:r>
            <a:r>
              <a:rPr lang="pl-PL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{a: 1, b: 2, c: 3, d: 4}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</p:txBody>
      </p:sp>
    </p:spTree>
    <p:extLst>
      <p:ext uri="{BB962C8B-B14F-4D97-AF65-F5344CB8AC3E}">
        <p14:creationId xmlns:p14="http://schemas.microsoft.com/office/powerpoint/2010/main" val="2809803169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700" dirty="0"/>
              <a:t>Once its value is defined, it is </a:t>
            </a:r>
            <a:r>
              <a:rPr lang="en-US" sz="3700" b="1" dirty="0">
                <a:solidFill>
                  <a:schemeClr val="bg1"/>
                </a:solidFill>
              </a:rPr>
              <a:t>not possible to change </a:t>
            </a:r>
            <a:r>
              <a:rPr lang="en-US" sz="3700" dirty="0"/>
              <a:t>it using </a:t>
            </a:r>
            <a:br>
              <a:rPr lang="en-US" sz="3700" dirty="0"/>
            </a:br>
            <a:r>
              <a:rPr lang="en-US" sz="3700" dirty="0"/>
              <a:t>assignments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3700" dirty="0"/>
              <a:t>If the non-writable property </a:t>
            </a:r>
            <a:r>
              <a:rPr lang="en-US" sz="3700" b="1" dirty="0">
                <a:solidFill>
                  <a:schemeClr val="bg1"/>
                </a:solidFill>
              </a:rPr>
              <a:t>contains</a:t>
            </a:r>
            <a:r>
              <a:rPr lang="en-US" sz="3700" dirty="0"/>
              <a:t> an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, the </a:t>
            </a:r>
            <a:r>
              <a:rPr lang="en-US" sz="3700" b="1" dirty="0">
                <a:solidFill>
                  <a:schemeClr val="bg1"/>
                </a:solidFill>
              </a:rPr>
              <a:t>reference</a:t>
            </a:r>
            <a:r>
              <a:rPr lang="en-US" sz="3700" dirty="0"/>
              <a:t> to the object is what is </a:t>
            </a:r>
            <a:r>
              <a:rPr lang="en-US" sz="3700" b="1" dirty="0">
                <a:solidFill>
                  <a:schemeClr val="bg1"/>
                </a:solidFill>
              </a:rPr>
              <a:t>not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writable</a:t>
            </a:r>
            <a:r>
              <a:rPr lang="en-US" sz="3700" dirty="0"/>
              <a:t>, but the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 itself </a:t>
            </a:r>
            <a:r>
              <a:rPr lang="en-US" sz="3700" b="1" dirty="0">
                <a:solidFill>
                  <a:schemeClr val="bg1"/>
                </a:solidFill>
              </a:rPr>
              <a:t>can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be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modified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Non-writable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2349000"/>
            <a:ext cx="10693093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 a: 1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'B',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2, writable: false 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 =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30583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 have defined the property as </a:t>
            </a:r>
            <a:r>
              <a:rPr lang="en-US" b="1" dirty="0">
                <a:solidFill>
                  <a:schemeClr val="bg1"/>
                </a:solidFill>
              </a:rPr>
              <a:t>non-configurable</a:t>
            </a:r>
            <a:r>
              <a:rPr lang="en-US" dirty="0"/>
              <a:t>, there is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you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  <a:p>
            <a:pPr lvl="1"/>
            <a:r>
              <a:rPr lang="en-US" dirty="0"/>
              <a:t>If the property is </a:t>
            </a:r>
            <a:r>
              <a:rPr lang="en-US" b="1" dirty="0">
                <a:solidFill>
                  <a:schemeClr val="bg1"/>
                </a:solidFill>
              </a:rPr>
              <a:t>writable</a:t>
            </a:r>
            <a:r>
              <a:rPr lang="en-US" dirty="0"/>
              <a:t>, you can convert it to non-writable</a:t>
            </a:r>
          </a:p>
          <a:p>
            <a:pPr lvl="1"/>
            <a:r>
              <a:rPr lang="en-US" dirty="0"/>
              <a:t>Any other try of definition update will </a:t>
            </a:r>
            <a:r>
              <a:rPr lang="en-US" b="1" dirty="0">
                <a:solidFill>
                  <a:schemeClr val="bg1"/>
                </a:solidFill>
              </a:rPr>
              <a:t>fail</a:t>
            </a:r>
            <a:r>
              <a:rPr lang="en-US" dirty="0"/>
              <a:t> throwing a </a:t>
            </a:r>
            <a:r>
              <a:rPr lang="en-US" dirty="0" err="1"/>
              <a:t>TypeError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Non-configurable Properties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88" y="3796658"/>
            <a:ext cx="10936019" cy="2396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 = {};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configurable: false, writable: true </a:t>
            </a: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enumerable: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12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false</a:t>
            </a:r>
            <a:r>
              <a:rPr lang="en-US" sz="2000" b="1" dirty="0">
                <a:latin typeface="Consolas" panose="020B0609020204030204" pitchFamily="49" charset="0"/>
              </a:rPr>
              <a:t> 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is allowed!!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ob.a</a:t>
            </a:r>
            <a:r>
              <a:rPr lang="en-US" sz="2000" b="1" dirty="0">
                <a:latin typeface="Consolas" panose="020B0609020204030204" pitchFamily="49" charset="0"/>
              </a:rPr>
              <a:t>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false</a:t>
            </a:r>
          </a:p>
        </p:txBody>
      </p:sp>
    </p:spTree>
    <p:extLst>
      <p:ext uri="{BB962C8B-B14F-4D97-AF65-F5344CB8AC3E}">
        <p14:creationId xmlns:p14="http://schemas.microsoft.com/office/powerpoint/2010/main" val="411567938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506000" y="1359000"/>
            <a:ext cx="9460598" cy="236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Object.freeze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cat.gender = 'male';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5 }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Freeze and Seal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725" y="4047519"/>
            <a:ext cx="9458873" cy="2301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Object.seal(cat);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delete cat.age;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10 }</a:t>
            </a:r>
          </a:p>
        </p:txBody>
      </p:sp>
    </p:spTree>
    <p:extLst>
      <p:ext uri="{BB962C8B-B14F-4D97-AF65-F5344CB8AC3E}">
        <p14:creationId xmlns:p14="http://schemas.microsoft.com/office/powerpoint/2010/main" val="2070936374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3835</TotalTime>
  <Words>1349</Words>
  <Application>Microsoft Office PowerPoint</Application>
  <PresentationFormat>Широк екран</PresentationFormat>
  <Paragraphs>372</Paragraphs>
  <Slides>38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1_SoftUni</vt:lpstr>
      <vt:lpstr>Prototypes and Inheritance</vt:lpstr>
      <vt:lpstr>Table of Contents</vt:lpstr>
      <vt:lpstr>Have a Question?</vt:lpstr>
      <vt:lpstr>Internal Object Properties</vt:lpstr>
      <vt:lpstr>Internal Properties</vt:lpstr>
      <vt:lpstr>Object's Non-enumerable Properties</vt:lpstr>
      <vt:lpstr>Object's Non-writable Properties</vt:lpstr>
      <vt:lpstr>Object's Non-configurable Properties</vt:lpstr>
      <vt:lpstr>Object Freeze and Seal</vt:lpstr>
      <vt:lpstr>Problem: Person</vt:lpstr>
      <vt:lpstr>Solution: Person</vt:lpstr>
      <vt:lpstr>Inheritance</vt:lpstr>
      <vt:lpstr>Types of Inheritance</vt:lpstr>
      <vt:lpstr>The Prototype</vt:lpstr>
      <vt:lpstr>What is a Prototype?</vt:lpstr>
      <vt:lpstr>Prototype</vt:lpstr>
      <vt:lpstr>Simulated Class Functionality</vt:lpstr>
      <vt:lpstr>Comparison with the New Syntax</vt:lpstr>
      <vt:lpstr>Object Creation</vt:lpstr>
      <vt:lpstr>JavaScript Objects</vt:lpstr>
      <vt:lpstr>Object Create</vt:lpstr>
      <vt:lpstr>__proto__ vs Prototype Property</vt:lpstr>
      <vt:lpstr>Prototype Chain – Simple Example</vt:lpstr>
      <vt:lpstr>Prototype Inheritance</vt:lpstr>
      <vt:lpstr>Problem: Extending Prototype</vt:lpstr>
      <vt:lpstr>Solution: Extending Prototype</vt:lpstr>
      <vt:lpstr>Class Inheritance (ES6)</vt:lpstr>
      <vt:lpstr>Traditional Classes</vt:lpstr>
      <vt:lpstr>Class Inheritance</vt:lpstr>
      <vt:lpstr>Class Inheritance - Example</vt:lpstr>
      <vt:lpstr>Class Inheritance - Example (2)</vt:lpstr>
      <vt:lpstr>Classes in JavaScript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Radoslav Molov</cp:lastModifiedBy>
  <cp:revision>39</cp:revision>
  <dcterms:created xsi:type="dcterms:W3CDTF">2018-05-23T13:08:44Z</dcterms:created>
  <dcterms:modified xsi:type="dcterms:W3CDTF">2022-04-27T08:28:41Z</dcterms:modified>
  <cp:category>computer programming;programming;software development;software engineering</cp:category>
</cp:coreProperties>
</file>