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2" r:id="rId3"/>
    <p:sldId id="258" r:id="rId4"/>
    <p:sldId id="293" r:id="rId5"/>
    <p:sldId id="294" r:id="rId6"/>
    <p:sldId id="299" r:id="rId7"/>
    <p:sldId id="297" r:id="rId8"/>
    <p:sldId id="262" r:id="rId9"/>
    <p:sldId id="259" r:id="rId10"/>
    <p:sldId id="260" r:id="rId11"/>
    <p:sldId id="261" r:id="rId12"/>
    <p:sldId id="302" r:id="rId13"/>
    <p:sldId id="280" r:id="rId14"/>
    <p:sldId id="295" r:id="rId15"/>
    <p:sldId id="296" r:id="rId16"/>
    <p:sldId id="304" r:id="rId17"/>
    <p:sldId id="305" r:id="rId18"/>
    <p:sldId id="298" r:id="rId19"/>
    <p:sldId id="268" r:id="rId20"/>
    <p:sldId id="306" r:id="rId21"/>
    <p:sldId id="307" r:id="rId22"/>
    <p:sldId id="308" r:id="rId23"/>
    <p:sldId id="309" r:id="rId24"/>
    <p:sldId id="311" r:id="rId25"/>
    <p:sldId id="312" r:id="rId26"/>
    <p:sldId id="283" r:id="rId27"/>
    <p:sldId id="289" r:id="rId28"/>
    <p:sldId id="614" r:id="rId29"/>
    <p:sldId id="608" r:id="rId30"/>
    <p:sldId id="29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3D1F66D-B7E0-4734-BBC2-F577B50A6196}">
          <p14:sldIdLst>
            <p14:sldId id="256"/>
            <p14:sldId id="292"/>
            <p14:sldId id="258"/>
          </p14:sldIdLst>
        </p14:section>
        <p14:section name="Remote Storage" id="{DBA3154B-EB7F-46EF-851F-9229E6C6F207}">
          <p14:sldIdLst>
            <p14:sldId id="293"/>
            <p14:sldId id="294"/>
            <p14:sldId id="299"/>
          </p14:sldIdLst>
        </p14:section>
        <p14:section name="Database Principles" id="{E53394E3-3848-4E40-B18D-E6F41C459D19}">
          <p14:sldIdLst>
            <p14:sldId id="297"/>
            <p14:sldId id="262"/>
            <p14:sldId id="259"/>
            <p14:sldId id="260"/>
            <p14:sldId id="261"/>
            <p14:sldId id="302"/>
            <p14:sldId id="280"/>
          </p14:sldIdLst>
        </p14:section>
        <p14:section name="Handling Forms" id="{067430CE-5341-42CA-BB21-569A7BC3928F}">
          <p14:sldIdLst>
            <p14:sldId id="295"/>
            <p14:sldId id="296"/>
            <p14:sldId id="304"/>
            <p14:sldId id="305"/>
          </p14:sldIdLst>
        </p14:section>
        <p14:section name="Authentication" id="{04BC0584-88B2-4B19-9536-31E2435824E2}">
          <p14:sldIdLst>
            <p14:sldId id="298"/>
            <p14:sldId id="268"/>
            <p14:sldId id="306"/>
            <p14:sldId id="307"/>
            <p14:sldId id="308"/>
            <p14:sldId id="309"/>
            <p14:sldId id="311"/>
            <p14:sldId id="312"/>
          </p14:sldIdLst>
        </p14:section>
        <p14:section name="Conclusion" id="{F8F79ED5-A5ED-42EB-A6DA-98E98E62A71E}">
          <p14:sldIdLst>
            <p14:sldId id="283"/>
            <p14:sldId id="289"/>
            <p14:sldId id="614"/>
            <p14:sldId id="608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420" y="10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5.7.2022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074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641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0408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426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0611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98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259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49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2337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266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GB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C8DFF28-044F-4DAE-86BE-A895777B5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Remote Collections and User Sessions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Data and Authentication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57AB1E-55C2-49D4-8267-F6EB53407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2259000"/>
            <a:ext cx="2340000" cy="23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8687A-AB34-4668-B65A-627F79063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000" y="3006245"/>
            <a:ext cx="1099762" cy="171895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0" y="1103081"/>
            <a:ext cx="9707698" cy="5276048"/>
          </a:xfrm>
        </p:spPr>
        <p:txBody>
          <a:bodyPr>
            <a:noAutofit/>
          </a:bodyPr>
          <a:lstStyle/>
          <a:p>
            <a:pPr latinLnBrk="0"/>
            <a:r>
              <a:rPr lang="en-US" sz="3400" dirty="0"/>
              <a:t>No-SQL databases</a:t>
            </a:r>
          </a:p>
          <a:p>
            <a:pPr latinLnBrk="0"/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flexibility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adaptability</a:t>
            </a:r>
          </a:p>
          <a:p>
            <a:pPr latinLnBrk="0"/>
            <a:r>
              <a:rPr lang="en-US" sz="3400" dirty="0"/>
              <a:t>Allow us to </a:t>
            </a:r>
            <a:r>
              <a:rPr lang="en-US" sz="3400" b="1" dirty="0">
                <a:solidFill>
                  <a:schemeClr val="bg1"/>
                </a:solidFill>
              </a:rPr>
              <a:t>store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unstructured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a single document </a:t>
            </a:r>
            <a:r>
              <a:rPr lang="en-US" sz="3400" i="1" dirty="0"/>
              <a:t>(</a:t>
            </a:r>
            <a:r>
              <a:rPr lang="en-US" sz="3400" b="1" i="1" dirty="0"/>
              <a:t>not</a:t>
            </a:r>
            <a:r>
              <a:rPr lang="en-US" sz="3400" i="1" dirty="0"/>
              <a:t> a good idea)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Additional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processing</a:t>
            </a:r>
            <a:r>
              <a:rPr lang="en-US" sz="3400" dirty="0"/>
              <a:t> effort and </a:t>
            </a:r>
            <a:r>
              <a:rPr lang="en-US" sz="3400" b="1" dirty="0">
                <a:solidFill>
                  <a:schemeClr val="bg1"/>
                </a:solidFill>
              </a:rPr>
              <a:t>more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storage</a:t>
            </a:r>
            <a:r>
              <a:rPr lang="en-US" sz="3400" dirty="0"/>
              <a:t> as the document sizes grow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1910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dirty="0"/>
              <a:t>Non-Relational</a:t>
            </a:r>
          </a:p>
          <a:p>
            <a:pPr lvl="1" latinLnBrk="0"/>
            <a:r>
              <a:rPr lang="en-US" dirty="0"/>
              <a:t>They </a:t>
            </a:r>
            <a:r>
              <a:rPr lang="en-US" sz="3200" b="1" dirty="0">
                <a:solidFill>
                  <a:schemeClr val="bg1"/>
                </a:solidFill>
              </a:rPr>
              <a:t>scale</a:t>
            </a:r>
            <a:r>
              <a:rPr lang="en-US" dirty="0"/>
              <a:t> out </a:t>
            </a:r>
            <a:r>
              <a:rPr lang="en-US" sz="3200" b="1" dirty="0">
                <a:solidFill>
                  <a:schemeClr val="bg1"/>
                </a:solidFill>
              </a:rPr>
              <a:t>horizontally</a:t>
            </a:r>
            <a:r>
              <a:rPr lang="en-US" dirty="0"/>
              <a:t> </a:t>
            </a:r>
          </a:p>
          <a:p>
            <a:pPr lvl="1" latinLnBrk="0"/>
            <a:r>
              <a:rPr lang="en-US" dirty="0"/>
              <a:t>Work with </a:t>
            </a:r>
            <a:r>
              <a:rPr lang="en-US" sz="3200" b="1" dirty="0">
                <a:solidFill>
                  <a:schemeClr val="bg1"/>
                </a:solidFill>
              </a:rPr>
              <a:t>unstructured</a:t>
            </a:r>
            <a:r>
              <a:rPr lang="en-US" dirty="0"/>
              <a:t> and semi-structured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endParaRPr lang="en-US" dirty="0"/>
          </a:p>
          <a:p>
            <a:pPr lvl="1" latinLnBrk="0"/>
            <a:r>
              <a:rPr lang="en-US" dirty="0"/>
              <a:t>Schema-free or Schema-on-read options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High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availability</a:t>
            </a:r>
          </a:p>
          <a:p>
            <a:pPr lvl="1" latinLnBrk="0"/>
            <a:r>
              <a:rPr lang="en-US" dirty="0"/>
              <a:t>Many are </a:t>
            </a:r>
            <a:r>
              <a:rPr lang="en-US" sz="3200" b="1" dirty="0">
                <a:solidFill>
                  <a:schemeClr val="bg1"/>
                </a:solidFill>
              </a:rPr>
              <a:t>open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and so "free"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dirty="0"/>
              <a:t>Relational</a:t>
            </a:r>
          </a:p>
          <a:p>
            <a:pPr lvl="1" latinLnBrk="0"/>
            <a:r>
              <a:rPr lang="en-US" dirty="0"/>
              <a:t>Work with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</a:p>
          <a:p>
            <a:pPr lvl="1" latinLnBrk="0"/>
            <a:r>
              <a:rPr lang="en-US" dirty="0"/>
              <a:t>They support </a:t>
            </a:r>
            <a:r>
              <a:rPr lang="en-US" sz="3200" b="1" dirty="0">
                <a:solidFill>
                  <a:schemeClr val="bg1"/>
                </a:solidFill>
              </a:rPr>
              <a:t>ACID</a:t>
            </a:r>
            <a:r>
              <a:rPr lang="en-US" dirty="0"/>
              <a:t> transactional consistency and support "</a:t>
            </a:r>
            <a:r>
              <a:rPr lang="en-US" sz="3200" b="1" dirty="0">
                <a:solidFill>
                  <a:schemeClr val="bg1"/>
                </a:solidFill>
              </a:rPr>
              <a:t>joins</a:t>
            </a:r>
            <a:r>
              <a:rPr lang="en-US" dirty="0"/>
              <a:t>"</a:t>
            </a:r>
          </a:p>
          <a:p>
            <a:pPr lvl="1" latinLnBrk="0"/>
            <a:r>
              <a:rPr lang="en-US" dirty="0"/>
              <a:t>Built-in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and a large eco-system</a:t>
            </a:r>
          </a:p>
          <a:p>
            <a:pPr lvl="1" latinLnBrk="0"/>
            <a:r>
              <a:rPr lang="en-US" dirty="0"/>
              <a:t>Relationships in this system have </a:t>
            </a:r>
            <a:r>
              <a:rPr lang="en-US" sz="3200" b="1" dirty="0">
                <a:solidFill>
                  <a:schemeClr val="bg1"/>
                </a:solidFill>
              </a:rPr>
              <a:t>constraints</a:t>
            </a:r>
          </a:p>
          <a:p>
            <a:pPr lvl="1" latinLnBrk="0"/>
            <a:r>
              <a:rPr lang="en-US" dirty="0"/>
              <a:t>Limitless </a:t>
            </a:r>
            <a:r>
              <a:rPr lang="en-US" sz="32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Non-Relational Pros</a:t>
            </a:r>
          </a:p>
        </p:txBody>
      </p:sp>
    </p:spTree>
    <p:extLst>
      <p:ext uri="{BB962C8B-B14F-4D97-AF65-F5344CB8AC3E}">
        <p14:creationId xmlns:p14="http://schemas.microsoft.com/office/powerpoint/2010/main" val="37748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2D77D-2E4F-45BF-978E-E5D990AE4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4C102F-E564-4B12-BBA4-CA0C5220DC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Records</a:t>
            </a:r>
            <a:r>
              <a:rPr lang="en-US" dirty="0"/>
              <a:t> in a database have </a:t>
            </a:r>
            <a:r>
              <a:rPr lang="en-US" b="1" dirty="0">
                <a:solidFill>
                  <a:schemeClr val="bg1"/>
                </a:solidFill>
              </a:rPr>
              <a:t>unique identification keys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New records are usually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an Id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allows a record to be </a:t>
            </a:r>
            <a:r>
              <a:rPr lang="en-US" b="1" dirty="0">
                <a:solidFill>
                  <a:schemeClr val="bg1"/>
                </a:solidFill>
              </a:rPr>
              <a:t>retrieved directly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can be used to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records</a:t>
            </a:r>
          </a:p>
          <a:p>
            <a:pPr>
              <a:buClr>
                <a:schemeClr val="tx1"/>
              </a:buClr>
            </a:pPr>
            <a:r>
              <a:rPr lang="en-US" dirty="0"/>
              <a:t>It's best to impose a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on all records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Every entry has the </a:t>
            </a:r>
            <a:r>
              <a:rPr lang="en-US" b="1" dirty="0">
                <a:solidFill>
                  <a:schemeClr val="bg1"/>
                </a:solidFill>
              </a:rPr>
              <a:t>same properties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De-normalize</a:t>
            </a:r>
            <a:r>
              <a:rPr lang="en-US" dirty="0"/>
              <a:t>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article comments can be stored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article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412A7E-6F19-420C-8974-D5E285B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NoSQL Collections</a:t>
            </a:r>
          </a:p>
        </p:txBody>
      </p:sp>
    </p:spTree>
    <p:extLst>
      <p:ext uri="{BB962C8B-B14F-4D97-AF65-F5344CB8AC3E}">
        <p14:creationId xmlns:p14="http://schemas.microsoft.com/office/powerpoint/2010/main" val="24083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Operations with Remote Collections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69649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Grouping Related Request Values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Handling Forms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0ED64-749D-4229-892A-F0FDF776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04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&lt;form&gt;</a:t>
            </a:r>
            <a:r>
              <a:rPr lang="en-US" dirty="0"/>
              <a:t> element groups many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specifies which </a:t>
            </a:r>
            <a:r>
              <a:rPr lang="en-US" b="1" dirty="0">
                <a:solidFill>
                  <a:schemeClr val="bg1"/>
                </a:solidFill>
              </a:rPr>
              <a:t>HTTP method </a:t>
            </a:r>
            <a:r>
              <a:rPr lang="en-US" dirty="0"/>
              <a:t>to use</a:t>
            </a:r>
          </a:p>
          <a:p>
            <a:pPr lvl="1"/>
            <a:r>
              <a:rPr lang="en-US" dirty="0"/>
              <a:t>Attribute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r>
              <a:rPr lang="en-US" dirty="0"/>
              <a:t> specifies to which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the requests is sent</a:t>
            </a:r>
          </a:p>
          <a:p>
            <a:pPr>
              <a:spcBef>
                <a:spcPts val="18000"/>
              </a:spcBef>
            </a:pP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submit</a:t>
            </a:r>
            <a:r>
              <a:rPr lang="en-US" dirty="0"/>
              <a:t>, the browser </a:t>
            </a:r>
            <a:r>
              <a:rPr lang="en-US" b="1" dirty="0">
                <a:solidFill>
                  <a:schemeClr val="bg1"/>
                </a:solidFill>
              </a:rPr>
              <a:t>sends all values </a:t>
            </a:r>
            <a:r>
              <a:rPr lang="en-US" dirty="0"/>
              <a:t>to the server</a:t>
            </a:r>
          </a:p>
          <a:p>
            <a:pPr lvl="1"/>
            <a:r>
              <a:rPr lang="en-US" dirty="0"/>
              <a:t>Every input is identified by its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Standard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3478E-46A8-4CC7-B315-624696D56682}"/>
              </a:ext>
            </a:extLst>
          </p:cNvPr>
          <p:cNvSpPr txBox="1"/>
          <p:nvPr/>
        </p:nvSpPr>
        <p:spPr>
          <a:xfrm>
            <a:off x="696000" y="320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="/articles"&gt;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="title"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="content"&gt;&lt;/</a:t>
            </a:r>
            <a:r>
              <a:rPr lang="en-US" sz="2400" b="1" dirty="0" err="1"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value="Create Article"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75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Browser form submission causes the </a:t>
            </a:r>
            <a:r>
              <a:rPr lang="en-US" b="1" dirty="0">
                <a:solidFill>
                  <a:schemeClr val="bg1"/>
                </a:solidFill>
              </a:rPr>
              <a:t>page to reload</a:t>
            </a:r>
          </a:p>
          <a:p>
            <a:pPr lvl="1"/>
            <a:r>
              <a:rPr lang="en-US" dirty="0"/>
              <a:t>Our application will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restarted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submit event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intercepted</a:t>
            </a:r>
          </a:p>
          <a:p>
            <a:pPr>
              <a:spcBef>
                <a:spcPts val="216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fetch request </a:t>
            </a:r>
            <a:r>
              <a:rPr lang="en-US" dirty="0"/>
              <a:t>can be made using the </a:t>
            </a:r>
            <a:r>
              <a:rPr lang="en-US" b="1" dirty="0">
                <a:solidFill>
                  <a:schemeClr val="bg1"/>
                </a:solidFill>
              </a:rPr>
              <a:t>input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Submit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F6F20-71E4-4819-96C2-78C942B002B6}"/>
              </a:ext>
            </a:extLst>
          </p:cNvPr>
          <p:cNvSpPr txBox="1"/>
          <p:nvPr/>
        </p:nvSpPr>
        <p:spPr>
          <a:xfrm>
            <a:off x="696000" y="3429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document.querySelector</a:t>
            </a:r>
            <a:r>
              <a:rPr lang="en-US" sz="2400" b="1" dirty="0">
                <a:latin typeface="Consolas" panose="020B0609020204030204" pitchFamily="49" charset="0"/>
              </a:rPr>
              <a:t>('form');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formElement.addEventListener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'submit'</a:t>
            </a:r>
            <a:r>
              <a:rPr lang="en-US" sz="2400" b="1" dirty="0">
                <a:latin typeface="Consolas" panose="020B0609020204030204" pitchFamily="49" charset="0"/>
              </a:rPr>
              <a:t>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collect values and send via fetch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369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FormData</a:t>
            </a:r>
            <a:r>
              <a:rPr lang="en-US" dirty="0"/>
              <a:t> object </a:t>
            </a:r>
            <a:r>
              <a:rPr lang="en-US" b="1" dirty="0">
                <a:solidFill>
                  <a:schemeClr val="bg1"/>
                </a:solidFill>
              </a:rPr>
              <a:t>automatically serializes</a:t>
            </a:r>
            <a:r>
              <a:rPr lang="en-US" dirty="0"/>
              <a:t> all input values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No need to select them manually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FormData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F586D-5A04-4C0D-B4BD-91FBAF3396AF}"/>
              </a:ext>
            </a:extLst>
          </p:cNvPr>
          <p:cNvSpPr txBox="1"/>
          <p:nvPr/>
        </p:nvSpPr>
        <p:spPr>
          <a:xfrm>
            <a:off x="696000" y="2818775"/>
            <a:ext cx="10845000" cy="2864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 err="1">
                <a:latin typeface="Consolas" panose="020B0609020204030204" pitchFamily="49" charset="0"/>
              </a:rPr>
              <a:t>.addEventListener</a:t>
            </a:r>
            <a:r>
              <a:rPr lang="en-US" sz="2400" b="1" dirty="0">
                <a:latin typeface="Consolas" panose="020B0609020204030204" pitchFamily="49" charset="0"/>
              </a:rPr>
              <a:t>('submit', event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event.preventDefault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const data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formElement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email = 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('email');   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Read single value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 entries = [...</a:t>
            </a:r>
            <a:r>
              <a:rPr lang="en-US" sz="2400" b="1" dirty="0" err="1">
                <a:latin typeface="Consolas" panose="020B0609020204030204" pitchFamily="49" charset="0"/>
              </a:rPr>
              <a:t>data.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entries</a:t>
            </a:r>
            <a:r>
              <a:rPr lang="en-US" sz="2400" b="1" dirty="0">
                <a:latin typeface="Consolas" panose="020B0609020204030204" pitchFamily="49" charset="0"/>
              </a:rPr>
              <a:t>()];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Get array of 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981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user Credentials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6C0F2-BF54-4305-A7C4-CE48770B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494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Authentication</a:t>
            </a:r>
          </a:p>
          <a:p>
            <a:pPr lvl="1" latinLnBrk="0"/>
            <a:r>
              <a:rPr lang="en-US" dirty="0"/>
              <a:t>The process of verifying the identity of a user or computer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Who are you?</a:t>
            </a:r>
            <a:r>
              <a:rPr lang="en-GB" dirty="0"/>
              <a:t>",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How do you prove it?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"</a:t>
            </a:r>
            <a:endParaRPr lang="en-US" dirty="0"/>
          </a:p>
          <a:p>
            <a:pPr lvl="1" latinLnBrk="0"/>
            <a:r>
              <a:rPr lang="en-US" dirty="0"/>
              <a:t>Credentials can be password, smart card, external token, etc.</a:t>
            </a:r>
          </a:p>
          <a:p>
            <a:pPr latinLnBrk="0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Authorization</a:t>
            </a:r>
          </a:p>
          <a:p>
            <a:pPr lvl="1" latinLnBrk="0"/>
            <a:r>
              <a:rPr lang="en-US" dirty="0"/>
              <a:t>The process of determining what a user is permitted to do on a computer or network</a:t>
            </a:r>
          </a:p>
          <a:p>
            <a:pPr lvl="1" latinLnBrk="0"/>
            <a:r>
              <a:rPr lang="en-US" dirty="0"/>
              <a:t>Questions: </a:t>
            </a:r>
            <a:r>
              <a:rPr lang="en-GB" dirty="0"/>
              <a:t>" </a:t>
            </a:r>
            <a:r>
              <a:rPr lang="en-US" b="1" dirty="0">
                <a:solidFill>
                  <a:schemeClr val="bg1"/>
                </a:solidFill>
              </a:rPr>
              <a:t>What are you allowed to do?</a:t>
            </a:r>
            <a:r>
              <a:rPr lang="en-GB" dirty="0"/>
              <a:t>",</a:t>
            </a:r>
            <a:r>
              <a:rPr lang="en-US" dirty="0"/>
              <a:t> </a:t>
            </a:r>
            <a:r>
              <a:rPr lang="en-GB" dirty="0"/>
              <a:t>"</a:t>
            </a:r>
            <a:r>
              <a:rPr lang="en-US" b="1" dirty="0">
                <a:solidFill>
                  <a:schemeClr val="bg1"/>
                </a:solidFill>
              </a:rPr>
              <a:t>Can you see this page?</a:t>
            </a:r>
            <a:r>
              <a:rPr lang="en-GB" dirty="0"/>
              <a:t>"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17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/>
          <a:lstStyle/>
          <a:p>
            <a:r>
              <a:rPr lang="en-US" dirty="0"/>
              <a:t>Remote Storage</a:t>
            </a:r>
          </a:p>
          <a:p>
            <a:r>
              <a:rPr lang="en-US" dirty="0"/>
              <a:t>Database Principles</a:t>
            </a:r>
          </a:p>
          <a:p>
            <a:r>
              <a:rPr lang="en-US" dirty="0"/>
              <a:t>Handling Forms</a:t>
            </a:r>
          </a:p>
          <a:p>
            <a:r>
              <a:rPr lang="en-US" dirty="0"/>
              <a:t>Authentication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HTTP Basic Authentication</a:t>
            </a:r>
            <a:r>
              <a:rPr lang="en-US" dirty="0"/>
              <a:t> – credentials with </a:t>
            </a:r>
            <a:r>
              <a:rPr lang="en-US" b="1" dirty="0">
                <a:solidFill>
                  <a:schemeClr val="bg1"/>
                </a:solidFill>
              </a:rPr>
              <a:t>every request</a:t>
            </a:r>
          </a:p>
          <a:p>
            <a:pPr lvl="1"/>
            <a:r>
              <a:rPr lang="en-US" dirty="0"/>
              <a:t>Username and password sent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  <a:p>
            <a:pPr>
              <a:spcBef>
                <a:spcPts val="5400"/>
              </a:spcBef>
            </a:pPr>
            <a:r>
              <a:rPr lang="en-US" b="1" dirty="0"/>
              <a:t>Cookie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authentication </a:t>
            </a:r>
            <a:r>
              <a:rPr lang="en-US" b="1" dirty="0">
                <a:solidFill>
                  <a:schemeClr val="bg1"/>
                </a:solidFill>
              </a:rPr>
              <a:t>cookie</a:t>
            </a:r>
          </a:p>
          <a:p>
            <a:r>
              <a:rPr lang="en-US" b="1" dirty="0"/>
              <a:t>Token-based</a:t>
            </a:r>
            <a:r>
              <a:rPr lang="en-US" dirty="0"/>
              <a:t> – upon login, </a:t>
            </a:r>
            <a:r>
              <a:rPr lang="en-US" b="1" dirty="0">
                <a:solidFill>
                  <a:schemeClr val="bg1"/>
                </a:solidFill>
              </a:rPr>
              <a:t>server returns </a:t>
            </a:r>
            <a:r>
              <a:rPr lang="en-US" dirty="0"/>
              <a:t>signed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Usually sent in a </a:t>
            </a:r>
            <a:r>
              <a:rPr lang="en-US" b="1" dirty="0">
                <a:solidFill>
                  <a:schemeClr val="bg1"/>
                </a:solidFill>
              </a:rPr>
              <a:t>request header </a:t>
            </a:r>
            <a:r>
              <a:rPr lang="en-US" dirty="0"/>
              <a:t>(name varies):</a:t>
            </a:r>
          </a:p>
          <a:p>
            <a:pPr>
              <a:spcBef>
                <a:spcPts val="5400"/>
              </a:spcBef>
            </a:pPr>
            <a:r>
              <a:rPr lang="en-US" dirty="0"/>
              <a:t>Other methods: One Time passwords, </a:t>
            </a:r>
            <a:r>
              <a:rPr lang="en-US" dirty="0" err="1"/>
              <a:t>Oauth</a:t>
            </a:r>
            <a:r>
              <a:rPr lang="en-US" dirty="0"/>
              <a:t>, OpenID,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Authentication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E551A-1A2E-46CA-B4C6-E129ED59682D}"/>
              </a:ext>
            </a:extLst>
          </p:cNvPr>
          <p:cNvSpPr txBox="1"/>
          <p:nvPr/>
        </p:nvSpPr>
        <p:spPr>
          <a:xfrm>
            <a:off x="696000" y="2529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Authorization: Basic dXNlcm5hbWU6cGFzc3dvcmQ=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C6E21-7E54-4608-ABF0-4A478B5525BE}"/>
              </a:ext>
            </a:extLst>
          </p:cNvPr>
          <p:cNvSpPr txBox="1"/>
          <p:nvPr/>
        </p:nvSpPr>
        <p:spPr>
          <a:xfrm>
            <a:off x="696000" y="5184000"/>
            <a:ext cx="103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Auth-Token: d50d5f194848683ec68d2d0c4595128b146551249…</a:t>
            </a:r>
          </a:p>
        </p:txBody>
      </p:sp>
    </p:spTree>
    <p:extLst>
      <p:ext uri="{BB962C8B-B14F-4D97-AF65-F5344CB8AC3E}">
        <p14:creationId xmlns:p14="http://schemas.microsoft.com/office/powerpoint/2010/main" val="11249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BF8DA-5912-4E94-A95B-3590090BBF6B}"/>
              </a:ext>
            </a:extLst>
          </p:cNvPr>
          <p:cNvSpPr txBox="1"/>
          <p:nvPr/>
        </p:nvSpPr>
        <p:spPr>
          <a:xfrm>
            <a:off x="696000" y="3969000"/>
            <a:ext cx="10350000" cy="22307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onRegister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fetch('/users/register',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87FF8-A0AC-47CA-836C-82635DF87691}"/>
              </a:ext>
            </a:extLst>
          </p:cNvPr>
          <p:cNvSpPr txBox="1"/>
          <p:nvPr/>
        </p:nvSpPr>
        <p:spPr>
          <a:xfrm>
            <a:off x="696000" y="1224000"/>
            <a:ext cx="1035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="repass"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13338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6ED96-91D1-47D5-9E40-030DE8FFE02B}"/>
              </a:ext>
            </a:extLst>
          </p:cNvPr>
          <p:cNvSpPr txBox="1"/>
          <p:nvPr/>
        </p:nvSpPr>
        <p:spPr>
          <a:xfrm>
            <a:off x="696000" y="3581115"/>
            <a:ext cx="10350000" cy="2907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async function </a:t>
            </a:r>
            <a:r>
              <a:rPr lang="en-US" sz="2000" b="1" dirty="0" err="1">
                <a:latin typeface="Consolas" panose="020B0609020204030204" pitchFamily="49" charset="0"/>
              </a:rPr>
              <a:t>onLogin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const response = await fetch('/users/login',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'post',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headers: { 'Content-Type': 'application/json' 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body: </a:t>
            </a:r>
            <a:r>
              <a:rPr lang="en-US" sz="2000" b="1" dirty="0" err="1">
                <a:latin typeface="Consolas" panose="020B0609020204030204" pitchFamily="49" charset="0"/>
              </a:rPr>
              <a:t>JSON.stringify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ev.formData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};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handle authentication token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84D15-CF61-4BAA-A097-B463EEBA0883}"/>
              </a:ext>
            </a:extLst>
          </p:cNvPr>
          <p:cNvSpPr txBox="1"/>
          <p:nvPr/>
        </p:nvSpPr>
        <p:spPr>
          <a:xfrm>
            <a:off x="696000" y="1224000"/>
            <a:ext cx="10350000" cy="2227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="POST"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400" b="1" dirty="0">
                <a:latin typeface="Consolas" panose="020B0609020204030204" pitchFamily="49" charset="0"/>
              </a:rPr>
              <a:t>="/users/register"&gt;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type="text"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="email"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type="password"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="password"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type="submit"</a:t>
            </a:r>
            <a:r>
              <a:rPr lang="en-US" sz="2400" b="1" dirty="0">
                <a:latin typeface="Consolas" panose="020B0609020204030204" pitchFamily="49" charset="0"/>
              </a:rPr>
              <a:t> value="Register" /&gt;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51195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</a:t>
            </a:r>
            <a:r>
              <a:rPr lang="en-US" b="1" dirty="0">
                <a:solidFill>
                  <a:schemeClr val="bg1"/>
                </a:solidFill>
              </a:rPr>
              <a:t>successful login</a:t>
            </a:r>
            <a:r>
              <a:rPr lang="en-US" dirty="0"/>
              <a:t>, the server returns authentication </a:t>
            </a:r>
            <a:r>
              <a:rPr lang="en-US" b="1" dirty="0">
                <a:solidFill>
                  <a:schemeClr val="bg1"/>
                </a:solidFill>
              </a:rPr>
              <a:t>token</a:t>
            </a:r>
          </a:p>
          <a:p>
            <a:pPr lvl="1"/>
            <a:r>
              <a:rPr lang="en-US" dirty="0"/>
              <a:t>This token must be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every </a:t>
            </a:r>
            <a:r>
              <a:rPr lang="en-US" b="1" dirty="0">
                <a:solidFill>
                  <a:schemeClr val="bg1"/>
                </a:solidFill>
              </a:rPr>
              <a:t>subsequent request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Save</a:t>
            </a:r>
            <a:r>
              <a:rPr lang="en-US" dirty="0"/>
              <a:t> it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dirty="0"/>
              <a:t>:</a:t>
            </a:r>
          </a:p>
          <a:p>
            <a:pPr>
              <a:spcBef>
                <a:spcPts val="7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</a:t>
            </a:r>
            <a:r>
              <a:rPr lang="en-US" dirty="0"/>
              <a:t> it in a </a:t>
            </a:r>
            <a:r>
              <a:rPr lang="en-US" b="1" dirty="0">
                <a:solidFill>
                  <a:schemeClr val="bg1"/>
                </a:solidFill>
              </a:rPr>
              <a:t>request header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Authentication Token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3B1B4-F992-4422-A9F0-0628D053E3D9}"/>
              </a:ext>
            </a:extLst>
          </p:cNvPr>
          <p:cNvSpPr txBox="1"/>
          <p:nvPr/>
        </p:nvSpPr>
        <p:spPr>
          <a:xfrm>
            <a:off x="696000" y="4824000"/>
            <a:ext cx="10350000" cy="15536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fetch('/articles',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method: 'get',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sz="2000" b="1" dirty="0">
                <a:latin typeface="Consolas" panose="020B0609020204030204" pitchFamily="49" charset="0"/>
              </a:rPr>
              <a:t>: { 'X-Authorization':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C6A27-C826-44EB-8E62-2FBBA2578E96}"/>
              </a:ext>
            </a:extLst>
          </p:cNvPr>
          <p:cNvSpPr txBox="1"/>
          <p:nvPr/>
        </p:nvSpPr>
        <p:spPr>
          <a:xfrm>
            <a:off x="696000" y="3249000"/>
            <a:ext cx="10350000" cy="8765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response.authToken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sessionStorage</a:t>
            </a:r>
            <a:r>
              <a:rPr lang="en-US" sz="2000" b="1" dirty="0" err="1"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setItem</a:t>
            </a:r>
            <a:r>
              <a:rPr lang="en-US" sz="2000" b="1" dirty="0">
                <a:latin typeface="Consolas" panose="020B0609020204030204" pitchFamily="49" charset="0"/>
              </a:rPr>
              <a:t>('</a:t>
            </a:r>
            <a:r>
              <a:rPr lang="en-US" sz="2000" b="1" dirty="0" err="1"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',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31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APIs will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/>
              <a:t> the data's </a:t>
            </a:r>
            <a:r>
              <a:rPr lang="en-US" b="1" dirty="0">
                <a:solidFill>
                  <a:schemeClr val="bg1"/>
                </a:solidFill>
              </a:rPr>
              <a:t>author</a:t>
            </a:r>
          </a:p>
          <a:p>
            <a:pPr lvl="1"/>
            <a:r>
              <a:rPr lang="en-US" dirty="0"/>
              <a:t>Stored as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ownerId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creator</a:t>
            </a:r>
            <a:r>
              <a:rPr lang="en-US" dirty="0"/>
              <a:t> or similarly named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</a:p>
          <a:p>
            <a:pPr lvl="1"/>
            <a:r>
              <a:rPr lang="en-US" dirty="0"/>
              <a:t>Can be used to e.g., identify an article's or comment's author</a:t>
            </a:r>
          </a:p>
          <a:p>
            <a:r>
              <a:rPr lang="en-US" dirty="0"/>
              <a:t>Depending on the service's </a:t>
            </a:r>
            <a:r>
              <a:rPr lang="en-US" b="1" dirty="0">
                <a:solidFill>
                  <a:schemeClr val="bg1"/>
                </a:solidFill>
              </a:rPr>
              <a:t>access rules</a:t>
            </a:r>
            <a:r>
              <a:rPr lang="en-US" dirty="0"/>
              <a:t>, only the author (and possibly administrators)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their records</a:t>
            </a:r>
          </a:p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edit controls </a:t>
            </a:r>
            <a:r>
              <a:rPr lang="en-US" dirty="0"/>
              <a:t>for records owned by the </a:t>
            </a:r>
            <a:r>
              <a:rPr lang="en-US" b="1" dirty="0">
                <a:solidFill>
                  <a:schemeClr val="bg1"/>
                </a:solidFill>
              </a:rPr>
              <a:t>current user</a:t>
            </a:r>
          </a:p>
          <a:p>
            <a:pPr lvl="1"/>
            <a:r>
              <a:rPr lang="en-US" dirty="0"/>
              <a:t>Note that visibility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this is done </a:t>
            </a:r>
            <a:r>
              <a:rPr lang="en-US" b="1" dirty="0">
                <a:solidFill>
                  <a:schemeClr val="bg1"/>
                </a:solidFill>
              </a:rPr>
              <a:t>on the server</a:t>
            </a:r>
            <a:r>
              <a:rPr lang="en-US" dirty="0"/>
              <a:t>, using access rules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39359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AE781458-DC3A-4BC5-AB08-BE593B1D9C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Authenticated Collection Access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99619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73208" y="1661848"/>
            <a:ext cx="8279705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2"/>
                </a:solidFill>
              </a:rPr>
              <a:t> can be </a:t>
            </a:r>
            <a:r>
              <a:rPr lang="en-US" sz="3200" b="1" dirty="0">
                <a:solidFill>
                  <a:schemeClr val="bg1"/>
                </a:solidFill>
              </a:rPr>
              <a:t>sent</a:t>
            </a:r>
            <a:r>
              <a:rPr lang="en-US" sz="3200" dirty="0">
                <a:solidFill>
                  <a:schemeClr val="bg2"/>
                </a:solidFill>
              </a:rPr>
              <a:t> to the server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Databases store </a:t>
            </a:r>
            <a:r>
              <a:rPr lang="en-US" sz="3200" b="1" dirty="0">
                <a:solidFill>
                  <a:schemeClr val="bg1"/>
                </a:solidFill>
              </a:rPr>
              <a:t>records</a:t>
            </a:r>
            <a:r>
              <a:rPr lang="en-US" sz="3200" dirty="0">
                <a:solidFill>
                  <a:schemeClr val="bg2"/>
                </a:solidFill>
              </a:rPr>
              <a:t> with </a:t>
            </a:r>
            <a:r>
              <a:rPr lang="en-US" sz="3200" b="1" dirty="0">
                <a:solidFill>
                  <a:schemeClr val="bg1"/>
                </a:solidFill>
              </a:rPr>
              <a:t>unique keys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HTML forms </a:t>
            </a:r>
            <a:r>
              <a:rPr lang="en-US" sz="3200" dirty="0">
                <a:solidFill>
                  <a:schemeClr val="bg2"/>
                </a:solidFill>
              </a:rPr>
              <a:t>group input values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Have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submit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000" dirty="0">
                <a:solidFill>
                  <a:schemeClr val="bg2"/>
                </a:solidFill>
              </a:rPr>
              <a:t> events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Users can be </a:t>
            </a:r>
            <a:r>
              <a:rPr lang="en-US" sz="3200" b="1" dirty="0">
                <a:solidFill>
                  <a:schemeClr val="bg1"/>
                </a:solidFill>
              </a:rPr>
              <a:t>authenticated</a:t>
            </a:r>
            <a:r>
              <a:rPr lang="en-US" sz="3200" dirty="0">
                <a:solidFill>
                  <a:schemeClr val="bg2"/>
                </a:solidFill>
              </a:rPr>
              <a:t> with the service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Tokens</a:t>
            </a:r>
            <a:r>
              <a:rPr lang="en-US" sz="3000" dirty="0">
                <a:solidFill>
                  <a:schemeClr val="bg2"/>
                </a:solidFill>
              </a:rPr>
              <a:t> are a common method</a:t>
            </a:r>
          </a:p>
        </p:txBody>
      </p:sp>
    </p:spTree>
    <p:extLst>
      <p:ext uri="{BB962C8B-B14F-4D97-AF65-F5344CB8AC3E}">
        <p14:creationId xmlns:p14="http://schemas.microsoft.com/office/powerpoint/2010/main" val="39108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Accessing Remote Data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Remote Storage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C879A73-0B9F-4F10-A8C1-1158E380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1494000"/>
            <a:ext cx="1450974" cy="226790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240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client can </a:t>
            </a:r>
            <a:r>
              <a:rPr lang="en-US" b="1" dirty="0">
                <a:solidFill>
                  <a:schemeClr val="bg1"/>
                </a:solidFill>
              </a:rPr>
              <a:t>send data </a:t>
            </a:r>
            <a:r>
              <a:rPr lang="en-US" dirty="0"/>
              <a:t>to the server, usually via </a:t>
            </a:r>
            <a:r>
              <a:rPr lang="en-US" b="1" dirty="0">
                <a:solidFill>
                  <a:schemeClr val="bg1"/>
                </a:solidFill>
              </a:rPr>
              <a:t>POST request</a:t>
            </a:r>
          </a:p>
          <a:p>
            <a:pPr>
              <a:spcBef>
                <a:spcPts val="22800"/>
              </a:spcBef>
            </a:pPr>
            <a:r>
              <a:rPr lang="en-US" dirty="0"/>
              <a:t>This allows:</a:t>
            </a:r>
          </a:p>
          <a:p>
            <a:pPr lvl="1"/>
            <a:r>
              <a:rPr lang="en-US" dirty="0"/>
              <a:t>Specialized requests, such as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collections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Permanent storage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of content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EB514-2B82-499D-AF2D-080195D8860E}"/>
              </a:ext>
            </a:extLst>
          </p:cNvPr>
          <p:cNvSpPr txBox="1"/>
          <p:nvPr/>
        </p:nvSpPr>
        <p:spPr>
          <a:xfrm>
            <a:off x="606000" y="1856789"/>
            <a:ext cx="10980000" cy="2787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const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 = {</a:t>
            </a:r>
            <a:r>
              <a:rPr lang="en-US" sz="2400" b="1" dirty="0" err="1">
                <a:latin typeface="Consolas" panose="020B0609020204030204" pitchFamily="49" charset="0"/>
              </a:rPr>
              <a:t>title:'First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Post',content:'Hello</a:t>
            </a:r>
            <a:r>
              <a:rPr lang="en-US" sz="2400" b="1" dirty="0">
                <a:latin typeface="Consolas" panose="020B0609020204030204" pitchFamily="49" charset="0"/>
              </a:rPr>
              <a:t>, Server!'};</a:t>
            </a:r>
          </a:p>
          <a:p>
            <a:pPr algn="l"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fetch('/articles', 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'application/json' },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latin typeface="Consolas" panose="020B0609020204030204" pitchFamily="49" charset="0"/>
              </a:rPr>
              <a:t>),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7618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406CB-2089-49D1-A1BE-667ED4F94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1057A-ED01-4ADC-8C93-65A148A20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an </a:t>
            </a:r>
            <a:r>
              <a:rPr lang="en-US" b="1" dirty="0">
                <a:solidFill>
                  <a:schemeClr val="bg1"/>
                </a:solidFill>
              </a:rPr>
              <a:t>options</a:t>
            </a:r>
            <a:r>
              <a:rPr lang="en-US" dirty="0"/>
              <a:t> object to </a:t>
            </a:r>
            <a:r>
              <a:rPr lang="en-US" b="1" dirty="0">
                <a:solidFill>
                  <a:schemeClr val="bg1"/>
                </a:solidFill>
              </a:rPr>
              <a:t>Fetch API </a:t>
            </a:r>
            <a:r>
              <a:rPr lang="en-US" dirty="0"/>
              <a:t>to send data: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dirty="0"/>
              <a:t> – can be </a:t>
            </a:r>
            <a:r>
              <a:rPr lang="en-US" b="1" dirty="0">
                <a:solidFill>
                  <a:schemeClr val="bg1"/>
                </a:solidFill>
              </a:rPr>
              <a:t>POST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PATCH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body</a:t>
            </a:r>
            <a:r>
              <a:rPr lang="en-US" dirty="0"/>
              <a:t> – contains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be sent, usually as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string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headers</a:t>
            </a:r>
            <a:r>
              <a:rPr lang="en-US" dirty="0"/>
              <a:t> – common headers include: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Content-Type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the data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Content-Length</a:t>
            </a:r>
            <a:r>
              <a:rPr lang="en-US" dirty="0"/>
              <a:t> specifies the </a:t>
            </a: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dirty="0"/>
              <a:t> of the data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Cookie</a:t>
            </a:r>
            <a:r>
              <a:rPr lang="en-US" dirty="0"/>
              <a:t> can be used with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(</a:t>
            </a:r>
            <a:r>
              <a:rPr lang="en-US" b="1" dirty="0"/>
              <a:t>automatic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Custom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headers (</a:t>
            </a:r>
            <a:r>
              <a:rPr lang="en-US" b="1" dirty="0"/>
              <a:t>manual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EBDDA-D080-4638-B5D8-9E4DD39C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Options</a:t>
            </a:r>
          </a:p>
        </p:txBody>
      </p:sp>
    </p:spTree>
    <p:extLst>
      <p:ext uri="{BB962C8B-B14F-4D97-AF65-F5344CB8AC3E}">
        <p14:creationId xmlns:p14="http://schemas.microsoft.com/office/powerpoint/2010/main" val="35644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1F38278-3A2E-4CEA-9346-C566BDE355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Relational and Non-Relational Databases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45520F-B1DC-48D7-9C99-4DD7854E53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Principles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CC002-BD66-44F2-B01D-A319CFDB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149" y="1420298"/>
            <a:ext cx="2503702" cy="25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dirty="0"/>
              <a:t>Solutions that provide </a:t>
            </a:r>
            <a:r>
              <a:rPr lang="en-US" b="1" dirty="0">
                <a:solidFill>
                  <a:schemeClr val="bg1"/>
                </a:solidFill>
              </a:rPr>
              <a:t>pre-built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cloud</a:t>
            </a:r>
            <a:r>
              <a:rPr lang="en-US" dirty="0"/>
              <a:t> hosted components for developing </a:t>
            </a:r>
            <a:r>
              <a:rPr lang="en-US" b="1" dirty="0">
                <a:solidFill>
                  <a:schemeClr val="bg1"/>
                </a:solidFill>
              </a:rPr>
              <a:t>application backends</a:t>
            </a:r>
          </a:p>
          <a:p>
            <a:r>
              <a:rPr lang="en-US" dirty="0"/>
              <a:t>Reduce the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required </a:t>
            </a:r>
          </a:p>
          <a:p>
            <a:r>
              <a:rPr lang="en-US" dirty="0"/>
              <a:t>Allow developers to focus on </a:t>
            </a:r>
            <a:r>
              <a:rPr lang="en-US" b="1" dirty="0">
                <a:solidFill>
                  <a:schemeClr val="bg1"/>
                </a:solidFill>
              </a:rPr>
              <a:t>core features </a:t>
            </a:r>
            <a:r>
              <a:rPr lang="en-US" dirty="0"/>
              <a:t>instead of low-level tasks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Cloud BaaS</a:t>
            </a:r>
          </a:p>
          <a:p>
            <a:pPr lvl="1"/>
            <a:r>
              <a:rPr lang="en-US" dirty="0"/>
              <a:t>Open-source BaaS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/>
              <a:t>Backend As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92875" y="1143000"/>
            <a:ext cx="9594325" cy="5254197"/>
          </a:xfrm>
        </p:spPr>
        <p:txBody>
          <a:bodyPr>
            <a:normAutofit/>
          </a:bodyPr>
          <a:lstStyle/>
          <a:p>
            <a:pPr latinLnBrk="0"/>
            <a:r>
              <a:rPr lang="en-US" sz="3400" dirty="0"/>
              <a:t>Represent and store </a:t>
            </a:r>
            <a:r>
              <a:rPr lang="en-US" sz="3400" b="1" dirty="0">
                <a:solidFill>
                  <a:schemeClr val="bg1"/>
                </a:solidFill>
              </a:rPr>
              <a:t>data</a:t>
            </a:r>
            <a:r>
              <a:rPr lang="en-US" sz="3400" dirty="0"/>
              <a:t> in tables and rows</a:t>
            </a:r>
          </a:p>
          <a:p>
            <a:pPr latinLnBrk="0"/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tructured </a:t>
            </a:r>
            <a:r>
              <a:rPr lang="en-US" sz="3400" b="1" dirty="0">
                <a:solidFill>
                  <a:schemeClr val="bg1"/>
                </a:solidFill>
              </a:rPr>
              <a:t>Q</a:t>
            </a:r>
            <a:r>
              <a:rPr lang="en-US" sz="3400" dirty="0"/>
              <a:t>uerying </a:t>
            </a: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anguage (</a:t>
            </a:r>
            <a:r>
              <a:rPr lang="en-US" sz="3400" b="1" dirty="0">
                <a:solidFill>
                  <a:schemeClr val="bg1"/>
                </a:solidFill>
              </a:rPr>
              <a:t>SQL</a:t>
            </a:r>
            <a:r>
              <a:rPr lang="en-US" sz="3400" dirty="0"/>
              <a:t>)</a:t>
            </a:r>
          </a:p>
          <a:p>
            <a:pPr latinLnBrk="0"/>
            <a:r>
              <a:rPr lang="en-US" sz="3400" dirty="0"/>
              <a:t>Allows you to </a:t>
            </a:r>
            <a:r>
              <a:rPr lang="en-US" sz="3400" b="1" dirty="0">
                <a:solidFill>
                  <a:schemeClr val="bg1"/>
                </a:solidFill>
              </a:rPr>
              <a:t>link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  <a:r>
              <a:rPr lang="en-US" sz="3400" dirty="0"/>
              <a:t> from different tables through the use of </a:t>
            </a:r>
            <a:r>
              <a:rPr lang="en-US" sz="3400" b="1" dirty="0">
                <a:solidFill>
                  <a:schemeClr val="bg1"/>
                </a:solidFill>
              </a:rPr>
              <a:t>foreign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  <a:r>
              <a:rPr lang="en-US" sz="3400" dirty="0"/>
              <a:t> (or indexes)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46" y="4267201"/>
            <a:ext cx="2364879" cy="1773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588" y="4805363"/>
            <a:ext cx="1676400" cy="1133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56" y="365759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4048</TotalTime>
  <Words>1505</Words>
  <Application>Microsoft Office PowerPoint</Application>
  <PresentationFormat>Widescreen</PresentationFormat>
  <Paragraphs>238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1_SoftUni</vt:lpstr>
      <vt:lpstr>Data and Authentication</vt:lpstr>
      <vt:lpstr>Table of Contents</vt:lpstr>
      <vt:lpstr>Have a Question?</vt:lpstr>
      <vt:lpstr>Remote Storage</vt:lpstr>
      <vt:lpstr>Sending Data</vt:lpstr>
      <vt:lpstr>Request Options</vt:lpstr>
      <vt:lpstr>Database Principles</vt:lpstr>
      <vt:lpstr>Backend As a Service</vt:lpstr>
      <vt:lpstr>Relational Databases</vt:lpstr>
      <vt:lpstr>Non-Relational Databases</vt:lpstr>
      <vt:lpstr>Relational and Non-Relational Pros</vt:lpstr>
      <vt:lpstr>Working with NoSQL Collections</vt:lpstr>
      <vt:lpstr>Live Demonstration</vt:lpstr>
      <vt:lpstr>Handling Forms</vt:lpstr>
      <vt:lpstr>HTML Form Standard</vt:lpstr>
      <vt:lpstr>Handling Submit Request</vt:lpstr>
      <vt:lpstr>Working with FormData</vt:lpstr>
      <vt:lpstr>Authentication</vt:lpstr>
      <vt:lpstr>Authentication and Authorization</vt:lpstr>
      <vt:lpstr>Common Authentication Techniques</vt:lpstr>
      <vt:lpstr>Registration Request</vt:lpstr>
      <vt:lpstr>Login Request</vt:lpstr>
      <vt:lpstr>Handling Authentication Token</vt:lpstr>
      <vt:lpstr>Data Ownership and Authorization</vt:lpstr>
      <vt:lpstr>Live Demonstration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Authentication</dc:title>
  <dc:subject>JavaScript Applications - Practical Training Course @ SoftUni</dc:subject>
  <dc:creator>Software University</dc:creator>
  <cp:keywords>JS; JavaScript; programming; course; AJAX; jQuery;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61</cp:revision>
  <dcterms:created xsi:type="dcterms:W3CDTF">2018-05-23T13:08:44Z</dcterms:created>
  <dcterms:modified xsi:type="dcterms:W3CDTF">2022-07-05T14:46:17Z</dcterms:modified>
  <cp:category>JS; JavaScript; front-end; AJAX; REST; ES6; Web development; computer programming; programming</cp:category>
</cp:coreProperties>
</file>