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4" r:id="rId67"/>
    <p:sldId id="328" r:id="rId68"/>
    <p:sldId id="329" r:id="rId69"/>
    <p:sldId id="326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FD5E28-5F8A-4F19-9B5F-58F8E0376EDB}">
          <p14:sldIdLst>
            <p14:sldId id="256"/>
            <p14:sldId id="257"/>
            <p14:sldId id="258"/>
            <p14:sldId id="259"/>
          </p14:sldIdLst>
        </p14:section>
        <p14:section name="Data Management" id="{12AE3BBA-FA79-456B-A1F1-1A78276FBCAB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C3D7EEEF-376B-45B7-9D8F-E72B289139F7}">
          <p14:sldIdLst>
            <p14:sldId id="266"/>
            <p14:sldId id="267"/>
            <p14:sldId id="268"/>
            <p14:sldId id="269"/>
          </p14:sldIdLst>
        </p14:section>
        <p14:section name="Structured Query Language" id="{899A82FD-A7F0-46C7-ADF2-C4A390C4EB31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6F393BE0-A6C8-45BA-B5F6-46D445D5B393}">
          <p14:sldIdLst>
            <p14:sldId id="275"/>
            <p14:sldId id="276"/>
            <p14:sldId id="277"/>
            <p14:sldId id="278"/>
          </p14:sldIdLst>
        </p14:section>
        <p14:section name="Table Relationships" id="{BD083114-98AC-41DC-97ED-EA513EE574F5}">
          <p14:sldIdLst>
            <p14:sldId id="279"/>
            <p14:sldId id="280"/>
            <p14:sldId id="281"/>
            <p14:sldId id="282"/>
          </p14:sldIdLst>
        </p14:section>
        <p14:section name="Programmability" id="{5078B4FE-855B-4938-906D-C4A8F309B4C6}">
          <p14:sldIdLst>
            <p14:sldId id="283"/>
            <p14:sldId id="284"/>
            <p14:sldId id="285"/>
            <p14:sldId id="286"/>
          </p14:sldIdLst>
        </p14:section>
        <p14:section name="Data Types in MySQL Server" id="{F256A7D8-7F20-4AF0-AC2A-A4D935FDAABC}">
          <p14:sldIdLst>
            <p14:sldId id="287"/>
            <p14:sldId id="288"/>
            <p14:sldId id="289"/>
            <p14:sldId id="290"/>
            <p14:sldId id="291"/>
            <p14:sldId id="292"/>
            <p14:sldId id="327"/>
            <p14:sldId id="293"/>
            <p14:sldId id="294"/>
          </p14:sldIdLst>
        </p14:section>
        <p14:section name="Database Modeling" id="{58595B37-202C-4FD6-8C38-EB20A13A668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Basic SQL Queries" id="{23F92810-3C4B-44F0-B285-254C04023C1E}">
          <p14:sldIdLst>
            <p14:sldId id="302"/>
            <p14:sldId id="303"/>
            <p14:sldId id="304"/>
            <p14:sldId id="305"/>
          </p14:sldIdLst>
        </p14:section>
        <p14:section name="Table Customization" id="{C2A79060-8F7D-4004-9B41-65BCE94A4888}">
          <p14:sldIdLst>
            <p14:sldId id="306"/>
            <p14:sldId id="307"/>
            <p14:sldId id="308"/>
          </p14:sldIdLst>
        </p14:section>
        <p14:section name="Altering Tables" id="{3A782AEE-1584-4FD2-A8E4-CFE549DC66A2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eleting Data and Structures" id="{F12085C9-7E52-4573-A72F-7A5D16029F48}">
          <p14:sldIdLst>
            <p14:sldId id="315"/>
            <p14:sldId id="316"/>
            <p14:sldId id="317"/>
            <p14:sldId id="318"/>
          </p14:sldIdLst>
        </p14:section>
        <p14:section name="Conclusion" id="{70F08173-3AC2-4E44-A39B-4E72D8553139}">
          <p14:sldIdLst>
            <p14:sldId id="319"/>
            <p14:sldId id="324"/>
            <p14:sldId id="328"/>
            <p14:sldId id="329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1058" autoAdjust="0"/>
  </p:normalViewPr>
  <p:slideViewPr>
    <p:cSldViewPr showGuides="1">
      <p:cViewPr varScale="1">
        <p:scale>
          <a:sx n="67" d="100"/>
          <a:sy n="67" d="100"/>
        </p:scale>
        <p:origin x="91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773969-705F-42B9-B1AB-A2D305445C69}" type="pres">
      <dgm:prSet presAssocID="{60EFC452-EF6C-4D69-AF80-CEB61214AB7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A8428307-2237-4672-BAEB-7D0041F9D5E0}" type="pres">
      <dgm:prSet presAssocID="{16AE64D2-AE1D-40A7-B080-CFD6B421B6A7}" presName="rootConnector" presStyleLbl="node2" presStyleIdx="0" presStyleCnt="4"/>
      <dgm:spPr/>
      <dgm:t>
        <a:bodyPr/>
        <a:lstStyle/>
        <a:p>
          <a:endParaRPr lang="en-US"/>
        </a:p>
      </dgm:t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384FA23A-D0BC-4304-ACE6-C7F6110174C3}" type="pres">
      <dgm:prSet presAssocID="{8E320513-58AB-4824-8CB2-988BF9BD89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0FCE1637-0BCC-4D76-9DCC-20C3817E95D5}" type="pres">
      <dgm:prSet presAssocID="{269A7C52-5B41-434A-848D-7E9430049450}" presName="rootConnector" presStyleLbl="node2" presStyleIdx="2" presStyleCnt="4"/>
      <dgm:spPr/>
      <dgm:t>
        <a:bodyPr/>
        <a:lstStyle/>
        <a:p>
          <a:endParaRPr lang="en-US"/>
        </a:p>
      </dgm:t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F30697F-67A2-4266-A96F-0376730036B0}" type="pres">
      <dgm:prSet presAssocID="{6CE748CC-193A-46B1-A4EC-749A6946A7D2}" presName="rootConnector" presStyleLbl="node2" presStyleIdx="3" presStyleCnt="4"/>
      <dgm:spPr/>
      <dgm:t>
        <a:bodyPr/>
        <a:lstStyle/>
        <a:p>
          <a:endParaRPr lang="en-US"/>
        </a:p>
      </dgm:t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3.svg"/><Relationship Id="rId4" Type="http://schemas.openxmlformats.org/officeDocument/2006/relationships/image" Target="../media/image37.sv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1.jp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5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hyperlink" Target="https://www.youtube.com/c/CodeItUpwithIvo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Databases</a:t>
            </a:r>
            <a:br>
              <a:rPr lang="en-US" sz="4400" dirty="0"/>
            </a:br>
            <a:r>
              <a:rPr lang="en-US" sz="4400" dirty="0"/>
              <a:t>Data Definition and Datatypes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6000" y="486518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16000" y="5389997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" y="292049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4"/>
            <a:ext cx="11800594" cy="5607875"/>
          </a:xfrm>
        </p:spPr>
        <p:txBody>
          <a:bodyPr/>
          <a:lstStyle/>
          <a:p>
            <a:pPr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ystem</a:t>
            </a:r>
          </a:p>
          <a:p>
            <a:pPr lvl="1">
              <a:spcBef>
                <a:spcPts val="2400"/>
              </a:spcBef>
              <a:buClr>
                <a:srgbClr val="234465"/>
              </a:buClr>
            </a:pPr>
            <a:r>
              <a:rPr lang="en-US" dirty="0" smtClean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en-US" dirty="0" smtClean="0"/>
              <a:t>action</a:t>
            </a:r>
            <a:endParaRPr lang="en-US" dirty="0"/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90406" y="1208352"/>
            <a:ext cx="11804822" cy="5595648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5004" y="25193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247403" y="3375966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4042926" y="4546103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48078" y="3375967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3119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573856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721585" y="4665927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4004913" y="6434668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http://db-engines.com/en/ranking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F9A3-B18E-43FB-92E2-838513CD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6" y="1724387"/>
            <a:ext cx="11470943" cy="38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928502" cy="5310875"/>
          </a:xfrm>
        </p:spPr>
        <p:txBody>
          <a:bodyPr>
            <a:normAutofit/>
          </a:bodyPr>
          <a:lstStyle/>
          <a:p>
            <a:r>
              <a:rPr lang="en-US" sz="3400" dirty="0"/>
              <a:t>Programming language designed for managing data in a relational database</a:t>
            </a:r>
          </a:p>
          <a:p>
            <a:r>
              <a:rPr lang="en-US" sz="3400" dirty="0"/>
              <a:t>Developed at </a:t>
            </a:r>
            <a:r>
              <a:rPr lang="en-US" sz="3400" b="1" dirty="0">
                <a:solidFill>
                  <a:schemeClr val="bg1"/>
                </a:solidFill>
              </a:rPr>
              <a:t>IBM</a:t>
            </a:r>
            <a:r>
              <a:rPr lang="en-US" sz="3400" dirty="0"/>
              <a:t> in the early 1970s</a:t>
            </a:r>
          </a:p>
          <a:p>
            <a:r>
              <a:rPr lang="en-US" sz="3400" dirty="0"/>
              <a:t>To communicate with the Engine we use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</a:t>
            </a:r>
            <a:r>
              <a:rPr lang="en-US" dirty="0" smtClean="0"/>
              <a:t>Language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70" y="3205836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312" y="2212523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300" y="2252594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429" y="4616593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709748" y="3223181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65" y="3904876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522448" y="3649031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7172267" y="4078053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US" dirty="0"/>
              <a:t>Data </a:t>
            </a:r>
            <a:r>
              <a:rPr lang="en-US" dirty="0" smtClean="0"/>
              <a:t>Management</a:t>
            </a:r>
          </a:p>
          <a:p>
            <a:pPr marL="742950" indent="-742950"/>
            <a:r>
              <a:rPr lang="en-US" dirty="0" smtClean="0"/>
              <a:t>Database </a:t>
            </a:r>
            <a:r>
              <a:rPr lang="en-US" dirty="0"/>
              <a:t>Engine</a:t>
            </a:r>
          </a:p>
          <a:p>
            <a:pPr marL="742950" indent="-742950"/>
            <a:r>
              <a:rPr lang="en-US" dirty="0"/>
              <a:t>Structured Query Language</a:t>
            </a:r>
          </a:p>
          <a:p>
            <a:pPr marL="742950" indent="-742950"/>
            <a:r>
              <a:rPr lang="en-US" dirty="0"/>
              <a:t>MySQL</a:t>
            </a:r>
          </a:p>
          <a:p>
            <a:pPr marL="742950" indent="-742950"/>
            <a:r>
              <a:rPr lang="en-US" dirty="0"/>
              <a:t>Table Relationships</a:t>
            </a:r>
          </a:p>
          <a:p>
            <a:pPr marL="742950" indent="-742950"/>
            <a:r>
              <a:rPr lang="en-US" dirty="0" smtClean="0"/>
              <a:t>Programmability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928444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Google,         Facebook,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MAC </a:t>
            </a:r>
            <a:r>
              <a:rPr lang="en-US" dirty="0"/>
              <a:t>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</a:t>
            </a:r>
            <a:r>
              <a:rPr lang="en-US" dirty="0"/>
              <a:t>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0" y="2690070"/>
            <a:ext cx="2302895" cy="2302895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76245" y="5136670"/>
            <a:ext cx="7466012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3"/>
              </a:rPr>
              <a:t>https://dev.mysql.com/downloads/mysql/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119949" y="5767122"/>
            <a:ext cx="6422308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4"/>
              </a:rPr>
              <a:t>https://dev.mysql.com/downloads/repo/apt/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5400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620558"/>
              </p:ext>
            </p:extLst>
          </p:nvPr>
        </p:nvGraphicFramePr>
        <p:xfrm>
          <a:off x="1599554" y="258589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91657" y="422909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186317" y="178205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401000" y="504900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586592" y="363439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757316" y="363439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749957" y="258588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Relationships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704156"/>
              </p:ext>
            </p:extLst>
          </p:nvPr>
        </p:nvGraphicFramePr>
        <p:xfrm>
          <a:off x="291000" y="4118376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30833"/>
              </p:ext>
            </p:extLst>
          </p:nvPr>
        </p:nvGraphicFramePr>
        <p:xfrm>
          <a:off x="287009" y="1792752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065789"/>
              </p:ext>
            </p:extLst>
          </p:nvPr>
        </p:nvGraphicFramePr>
        <p:xfrm>
          <a:off x="8567009" y="1792752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60427" y="1181752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0454" y="3205295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64627" y="2745714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87585" y="4616132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60428" y="4615201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60428" y="5985347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33074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2350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1006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3474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08CF-A5BF-40F8-84C0-DAF7F757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8" y="1675340"/>
            <a:ext cx="8237584" cy="48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Programmability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/>
              <a:t>Data Types in MySQL Server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Database Modeling</a:t>
            </a:r>
            <a:endParaRPr lang="bg-BG" dirty="0"/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Basic SQL Queries</a:t>
            </a:r>
            <a:endParaRPr lang="bg-BG" dirty="0"/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Table Customization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Altering Tables</a:t>
            </a:r>
            <a:endParaRPr lang="en-US" dirty="0">
              <a:solidFill>
                <a:srgbClr val="F0A22E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Deleting Data and </a:t>
            </a:r>
            <a:r>
              <a:rPr lang="en-US" dirty="0" smtClean="0"/>
              <a:t>Structures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9488" y="2133601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employee_id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9488" y="4612958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4"/>
            <a:ext cx="12039600" cy="5517875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in MySQL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472979"/>
              </p:ext>
            </p:extLst>
          </p:nvPr>
        </p:nvGraphicFramePr>
        <p:xfrm>
          <a:off x="1101714" y="4395713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[(M)] [UNSIGNED]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TINYINT, SMALLINT, MEDIUMINT, BIGINT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DOUBLE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[(M, D)] [UNSIGNED]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noProof="1"/>
              <a:t/>
            </a:r>
            <a:br>
              <a:rPr lang="en-US" sz="3000" noProof="1"/>
            </a:b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DECIMAL</a:t>
            </a:r>
            <a:r>
              <a:rPr lang="en-US" sz="3400" noProof="1"/>
              <a:t> [(M, </a:t>
            </a:r>
            <a:r>
              <a:rPr lang="en-US" sz="3400" noProof="1" smtClean="0"/>
              <a:t>D)] </a:t>
            </a:r>
            <a:r>
              <a:rPr lang="en-US" sz="3400" noProof="1"/>
              <a:t>[UNSIGNED] [ZEROFILL]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32823" y="3529201"/>
            <a:ext cx="3440761" cy="457200"/>
          </a:xfrm>
          <a:prstGeom prst="wedgeRoundRectCallout">
            <a:avLst>
              <a:gd name="adj1" fmla="val 14617"/>
              <a:gd name="adj2" fmla="val -164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81000" y="3338701"/>
            <a:ext cx="3048000" cy="838200"/>
          </a:xfrm>
          <a:prstGeom prst="wedgeRoundRectCallout">
            <a:avLst>
              <a:gd name="adj1" fmla="val -68701"/>
              <a:gd name="adj2" fmla="val -78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301721"/>
            <a:ext cx="11655000" cy="550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String column definitions include attributes that specify the </a:t>
            </a:r>
            <a:r>
              <a:rPr lang="en-US" sz="3400" b="1" noProof="1">
                <a:solidFill>
                  <a:schemeClr val="bg1"/>
                </a:solidFill>
              </a:rPr>
              <a:t>character set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or </a:t>
            </a:r>
            <a:r>
              <a:rPr lang="en-US" sz="3400" b="1" noProof="1">
                <a:solidFill>
                  <a:schemeClr val="bg1"/>
                </a:solidFill>
              </a:rPr>
              <a:t>collation</a:t>
            </a:r>
            <a:r>
              <a:rPr lang="en-US" sz="34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SET </a:t>
            </a:r>
            <a:r>
              <a:rPr lang="en-US" sz="32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E.g. utf8, </a:t>
            </a:r>
            <a:r>
              <a:rPr lang="en-US" sz="30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COLLATION </a:t>
            </a:r>
            <a:r>
              <a:rPr lang="en-US" sz="3200" noProof="1"/>
              <a:t>– </a:t>
            </a:r>
            <a:r>
              <a:rPr lang="en-US" sz="3200" dirty="0"/>
              <a:t>rules for encoding comparison</a:t>
            </a:r>
            <a:endParaRPr lang="en-US" sz="3200" noProof="1"/>
          </a:p>
          <a:p>
            <a:pPr lvl="2">
              <a:lnSpc>
                <a:spcPct val="100000"/>
              </a:lnSpc>
            </a:pPr>
            <a:r>
              <a:rPr lang="en-US" sz="3000" noProof="1"/>
              <a:t>E.g. </a:t>
            </a:r>
            <a:r>
              <a:rPr lang="en-US" sz="3000" dirty="0"/>
              <a:t>latin1_general_cs, Traditional_Spanish_ci_ai etc.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Set and collation can be defined at the database, </a:t>
            </a:r>
            <a:r>
              <a:rPr lang="en-US" sz="3200" dirty="0" smtClean="0"/>
              <a:t>table </a:t>
            </a:r>
            <a:br>
              <a:rPr lang="en-US" sz="3200" dirty="0" smtClean="0"/>
            </a:br>
            <a:r>
              <a:rPr lang="en-US" sz="3200" dirty="0" smtClean="0"/>
              <a:t>or </a:t>
            </a:r>
            <a:r>
              <a:rPr lang="en-US" sz="3200" dirty="0"/>
              <a:t>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06000" y="1989000"/>
            <a:ext cx="3523771" cy="1169357"/>
          </a:xfrm>
          <a:prstGeom prst="wedgeRoundRectCallout">
            <a:avLst>
              <a:gd name="adj1" fmla="val -61449"/>
              <a:gd name="adj2" fmla="val -3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76000" y="4959000"/>
            <a:ext cx="4338061" cy="765000"/>
          </a:xfrm>
          <a:prstGeom prst="wedgeRoundRectCallout">
            <a:avLst>
              <a:gd name="adj1" fmla="val -35384"/>
              <a:gd name="adj2" fmla="val -67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COLLATION – Example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77977"/>
              </p:ext>
            </p:extLst>
          </p:nvPr>
        </p:nvGraphicFramePr>
        <p:xfrm>
          <a:off x="1219200" y="21336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286122"/>
            <a:ext cx="11804822" cy="54728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noProof="1"/>
              <a:t>[(M)] - </a:t>
            </a:r>
            <a:r>
              <a:rPr lang="en-US" sz="3500" dirty="0"/>
              <a:t>up to 255 characters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character type (example CHAR(30</a:t>
            </a:r>
            <a:r>
              <a:rPr lang="en-US" sz="3200" dirty="0" smtClean="0"/>
              <a:t>))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500" noProof="1">
                <a:cs typeface="Consolas" pitchFamily="49" charset="0"/>
              </a:rPr>
              <a:t>(M) </a:t>
            </a:r>
            <a:r>
              <a:rPr lang="en-US" sz="3500" noProof="1" smtClean="0">
                <a:cs typeface="Consolas" pitchFamily="49" charset="0"/>
              </a:rPr>
              <a:t>- </a:t>
            </a:r>
            <a:r>
              <a:rPr lang="en-US" sz="3500" dirty="0" smtClean="0"/>
              <a:t>up </a:t>
            </a:r>
            <a:r>
              <a:rPr lang="en-US" sz="3500" dirty="0"/>
              <a:t>to 65 535. </a:t>
            </a:r>
            <a:r>
              <a:rPr lang="en-GB" sz="3500" dirty="0"/>
              <a:t>The effective maximum length is a subject to the maximum row size (65,535 bytes, which is shared among all </a:t>
            </a:r>
            <a:r>
              <a:rPr lang="en-GB" sz="3500" dirty="0" smtClean="0"/>
              <a:t>columns) </a:t>
            </a:r>
            <a:r>
              <a:rPr lang="en-GB" sz="3500" dirty="0"/>
              <a:t>and the character set </a:t>
            </a:r>
            <a:r>
              <a:rPr lang="en-GB" sz="3500" dirty="0" smtClean="0"/>
              <a:t>used</a:t>
            </a:r>
            <a:endParaRPr lang="en-US" sz="35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Variable max size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500" noProof="1"/>
              <a:t> </a:t>
            </a:r>
            <a:r>
              <a:rPr lang="en-US" sz="3500" noProof="1" smtClean="0"/>
              <a:t>- </a:t>
            </a:r>
            <a:r>
              <a:rPr lang="en-US" sz="3500" noProof="1"/>
              <a:t>up to </a:t>
            </a:r>
            <a:r>
              <a:rPr lang="en-US" sz="35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-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</a:t>
            </a:r>
            <a:r>
              <a:rPr lang="en-US" sz="3500" dirty="0"/>
              <a:t>inary </a:t>
            </a:r>
            <a:r>
              <a:rPr lang="en-US" sz="3500" b="1" dirty="0">
                <a:solidFill>
                  <a:schemeClr val="bg1"/>
                </a:solidFill>
              </a:rPr>
              <a:t>L</a:t>
            </a:r>
            <a:r>
              <a:rPr lang="en-US" sz="3500" dirty="0"/>
              <a:t>arge </a:t>
            </a:r>
            <a:r>
              <a:rPr lang="en-US" sz="3500" b="1" dirty="0">
                <a:solidFill>
                  <a:schemeClr val="bg1"/>
                </a:solidFill>
              </a:rPr>
              <a:t>Ob</a:t>
            </a:r>
            <a:r>
              <a:rPr lang="en-US" sz="3500" dirty="0"/>
              <a:t>ject</a:t>
            </a:r>
            <a:r>
              <a:rPr lang="en-US" sz="3500" noProof="1"/>
              <a:t> [(M)] </a:t>
            </a:r>
            <a:r>
              <a:rPr lang="en-US" sz="3500" noProof="1" smtClean="0"/>
              <a:t>- </a:t>
            </a:r>
            <a:r>
              <a:rPr lang="en-US" sz="3500" dirty="0"/>
              <a:t>65 535 (2</a:t>
            </a:r>
            <a:r>
              <a:rPr lang="en-US" sz="3500" baseline="30000" dirty="0"/>
              <a:t>16</a:t>
            </a:r>
            <a:r>
              <a:rPr lang="en-US" sz="3500" dirty="0"/>
              <a:t> </a:t>
            </a:r>
            <a:r>
              <a:rPr lang="en-US" sz="3500" dirty="0" smtClean="0"/>
              <a:t>- </a:t>
            </a:r>
            <a:r>
              <a:rPr lang="en-US" sz="3500" dirty="0"/>
              <a:t>1)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Storing data in CHAR and VARCHAR 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 VARCHAR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31693"/>
              </p:ext>
            </p:extLst>
          </p:nvPr>
        </p:nvGraphicFramePr>
        <p:xfrm>
          <a:off x="516000" y="2079000"/>
          <a:ext cx="11025001" cy="269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41">
                  <a:extLst>
                    <a:ext uri="{9D8B030D-6E8A-4147-A177-3AD203B41FA5}">
                      <a16:colId xmlns:a16="http://schemas.microsoft.com/office/drawing/2014/main" val="906903115"/>
                    </a:ext>
                  </a:extLst>
                </a:gridCol>
                <a:gridCol w="1590306">
                  <a:extLst>
                    <a:ext uri="{9D8B030D-6E8A-4147-A177-3AD203B41FA5}">
                      <a16:colId xmlns:a16="http://schemas.microsoft.com/office/drawing/2014/main" val="1015992637"/>
                    </a:ext>
                  </a:extLst>
                </a:gridCol>
                <a:gridCol w="2618408">
                  <a:extLst>
                    <a:ext uri="{9D8B030D-6E8A-4147-A177-3AD203B41FA5}">
                      <a16:colId xmlns:a16="http://schemas.microsoft.com/office/drawing/2014/main" val="467650949"/>
                    </a:ext>
                  </a:extLst>
                </a:gridCol>
                <a:gridCol w="2555606">
                  <a:extLst>
                    <a:ext uri="{9D8B030D-6E8A-4147-A177-3AD203B41FA5}">
                      <a16:colId xmlns:a16="http://schemas.microsoft.com/office/drawing/2014/main" val="4273302024"/>
                    </a:ext>
                  </a:extLst>
                </a:gridCol>
                <a:gridCol w="2659540">
                  <a:extLst>
                    <a:ext uri="{9D8B030D-6E8A-4147-A177-3AD203B41FA5}">
                      <a16:colId xmlns:a16="http://schemas.microsoft.com/office/drawing/2014/main" val="493704910"/>
                    </a:ext>
                  </a:extLst>
                </a:gridCol>
              </a:tblGrid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444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  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10813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'ab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3500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60748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abcdefgh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noProof="1">
                <a:cs typeface="Consolas" pitchFamily="49" charset="0"/>
              </a:rPr>
              <a:t>-</a:t>
            </a:r>
            <a:r>
              <a:rPr lang="en-US" sz="3400" b="1" noProof="1">
                <a:cs typeface="Consolas" pitchFamily="49" charset="0"/>
              </a:rPr>
              <a:t>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4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 that contain 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</a:t>
            </a:r>
            <a:r>
              <a:rPr lang="en-US" sz="3400" dirty="0" smtClean="0"/>
              <a:t>parts</a:t>
            </a:r>
            <a:endParaRPr lang="en-US" sz="3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 dirty="0" smtClean="0"/>
              <a:t>Types (1) 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7646"/>
              </p:ext>
            </p:extLst>
          </p:nvPr>
        </p:nvGraphicFramePr>
        <p:xfrm>
          <a:off x="712800" y="4059000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013151" y="3182700"/>
            <a:ext cx="3228989" cy="1752600"/>
          </a:xfrm>
          <a:prstGeom prst="wedgeRoundRectCallout">
            <a:avLst>
              <a:gd name="adj1" fmla="val -28684"/>
              <a:gd name="adj2" fmla="val -47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#java</a:t>
            </a:r>
            <a:r>
              <a:rPr lang="bg-BG" sz="11500" b="1" noProof="1"/>
              <a:t>-</a:t>
            </a:r>
            <a:r>
              <a:rPr lang="en-US" sz="11500" b="1" noProof="1"/>
              <a:t>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MySQL retrieves values for a given date type in a </a:t>
            </a:r>
            <a:r>
              <a:rPr lang="en-US" sz="34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976809"/>
              </p:ext>
            </p:extLst>
          </p:nvPr>
        </p:nvGraphicFramePr>
        <p:xfrm>
          <a:off x="3036000" y="3294000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305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Modeling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928502" cy="5472875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>
                <a:solidFill>
                  <a:schemeClr val="bg1"/>
                </a:solidFill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</a:t>
            </a:r>
            <a:r>
              <a:rPr lang="en-US" dirty="0" smtClean="0"/>
              <a:t>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00" y="4104000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Select </a:t>
            </a:r>
            <a:r>
              <a:rPr lang="en-US" sz="3400" b="1" dirty="0">
                <a:solidFill>
                  <a:schemeClr val="bg1"/>
                </a:solidFill>
              </a:rPr>
              <a:t>Create new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schema </a:t>
            </a:r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6" y="1989000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Right click on "Tables" </a:t>
            </a:r>
            <a:r>
              <a:rPr lang="en-US" sz="34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2" y="2392765"/>
            <a:ext cx="3149600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712834" y="5215527"/>
            <a:ext cx="2448365" cy="574334"/>
          </a:xfrm>
          <a:prstGeom prst="wedgeRoundRectCallout">
            <a:avLst>
              <a:gd name="adj1" fmla="val -24173"/>
              <a:gd name="adj2" fmla="val -114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721071" y="1818431"/>
            <a:ext cx="2895600" cy="574334"/>
          </a:xfrm>
          <a:prstGeom prst="wedgeRoundRectCallout">
            <a:avLst>
              <a:gd name="adj1" fmla="val -44817"/>
              <a:gd name="adj2" fmla="val 753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165488" y="3647193"/>
            <a:ext cx="2448365" cy="574334"/>
          </a:xfrm>
          <a:prstGeom prst="wedgeRoundRectCallout">
            <a:avLst>
              <a:gd name="adj1" fmla="val -29871"/>
              <a:gd name="adj2" fmla="val -92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6455" y="4008385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01" y="1939850"/>
            <a:ext cx="7616174" cy="458121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</a:t>
            </a:r>
            <a:r>
              <a:rPr lang="en-US" b="1" dirty="0">
                <a:solidFill>
                  <a:schemeClr val="bg1"/>
                </a:solidFill>
              </a:rPr>
              <a:t>GUI Clients</a:t>
            </a:r>
          </a:p>
          <a:p>
            <a:r>
              <a:rPr lang="en-US" dirty="0"/>
              <a:t>To insert or edit a record, click inside the </a:t>
            </a:r>
            <a:r>
              <a:rPr lang="en-US" b="1" dirty="0" smtClean="0">
                <a:solidFill>
                  <a:schemeClr val="bg1"/>
                </a:solidFill>
              </a:rPr>
              <a:t>cell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 smtClean="0">
                <a:solidFill>
                  <a:schemeClr val="bg1"/>
                </a:solidFill>
              </a:rPr>
              <a:t>capitalized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10401" y="3200400"/>
            <a:ext cx="2527015" cy="556371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7468" y="2289213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082807" y="2289214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32036" y="4130256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32036" y="4586465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32036" y="3674047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32036" y="3217838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42109" y="3217838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082806" y="4130256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05918" y="4586465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29604" y="3674047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40622" y="3217838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77266" y="3674047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8882" y="1559694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551000" y="5640600"/>
            <a:ext cx="2362200" cy="533400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57570" y="5667363"/>
            <a:ext cx="1799663" cy="45720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64006" y="2749050"/>
            <a:ext cx="3132234" cy="545296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417645"/>
            <a:ext cx="7538250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9847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19050" y="1780082"/>
            <a:ext cx="2057400" cy="558454"/>
          </a:xfrm>
          <a:prstGeom prst="wedgeRoundRectCallout">
            <a:avLst>
              <a:gd name="adj1" fmla="val -68385"/>
              <a:gd name="adj2" fmla="val 581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87843" y="5232068"/>
            <a:ext cx="2473515" cy="487322"/>
          </a:xfrm>
          <a:prstGeom prst="wedgeRoundRectCallout">
            <a:avLst>
              <a:gd name="adj1" fmla="val -56147"/>
              <a:gd name="adj2" fmla="val -1143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81902" y="5783192"/>
            <a:ext cx="3066299" cy="541409"/>
          </a:xfrm>
          <a:prstGeom prst="wedgeRoundRectCallout">
            <a:avLst>
              <a:gd name="adj1" fmla="val -42284"/>
              <a:gd name="adj2" fmla="val -1132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Table Customization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400" dirty="0"/>
          </a:p>
          <a:p>
            <a:r>
              <a:rPr lang="en-US" sz="3400" dirty="0"/>
              <a:t>Auto-Increment (Identity)</a:t>
            </a:r>
          </a:p>
          <a:p>
            <a:endParaRPr lang="en-US" sz="34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400" dirty="0"/>
          </a:p>
          <a:p>
            <a:r>
              <a:rPr lang="en-US" sz="3400" dirty="0"/>
              <a:t>Default value – if not specified (otherwise set to NULL)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8447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9808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71169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613149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60787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employees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id, first_name, last_name</a:t>
            </a:r>
          </a:p>
          <a:p>
            <a:pPr lvl="1"/>
            <a:r>
              <a:rPr lang="en-US" b="1" dirty="0"/>
              <a:t>categories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id, name</a:t>
            </a:r>
          </a:p>
          <a:p>
            <a:pPr lvl="1"/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/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Altering Tables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</a:t>
            </a:r>
            <a:r>
              <a:rPr lang="en-US" dirty="0" smtClean="0"/>
              <a:t>SQL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737" y="4244756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737" y="2143269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14913" y="2747195"/>
            <a:ext cx="2148000" cy="550417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198188" y="5452010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990875" y="5442680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2769" y="4503922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2769" y="2106293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241000" y="1859042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139488" y="5666910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241000" y="5666910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053174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290022" y="1825948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645568" y="3000142"/>
            <a:ext cx="5378032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00" y="4505976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527800" y="4212023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245212" y="5664394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21400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699000" y="3340304"/>
            <a:ext cx="2590800" cy="542547"/>
          </a:xfrm>
          <a:prstGeom prst="wedgeRoundRectCallout">
            <a:avLst>
              <a:gd name="adj1" fmla="val -34568"/>
              <a:gd name="adj2" fmla="val -8817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993606" y="1970711"/>
            <a:ext cx="2592388" cy="486572"/>
          </a:xfrm>
          <a:prstGeom prst="wedgeRoundRectCallout">
            <a:avLst>
              <a:gd name="adj1" fmla="val 32759"/>
              <a:gd name="adj2" fmla="val 1030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</a:t>
            </a:r>
            <a:r>
              <a:rPr lang="en-US" dirty="0" smtClean="0"/>
              <a:t>Management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97532"/>
            <a:ext cx="3657600" cy="1426961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</a:t>
            </a:r>
            <a:r>
              <a:rPr lang="en-US" dirty="0" smtClean="0"/>
              <a:t>table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"categories" </a:t>
            </a:r>
            <a:r>
              <a:rPr lang="en-US" dirty="0" smtClean="0"/>
              <a:t>table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Deleting Data and Structures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928502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of these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194110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85376" y="2236023"/>
            <a:ext cx="2271600" cy="498012"/>
          </a:xfrm>
          <a:prstGeom prst="wedgeRoundRectCallout">
            <a:avLst>
              <a:gd name="adj1" fmla="val -62407"/>
              <a:gd name="adj2" fmla="val -338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371162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545337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085376" y="3959786"/>
            <a:ext cx="2271600" cy="498012"/>
          </a:xfrm>
          <a:prstGeom prst="wedgeRoundRectCallout">
            <a:avLst>
              <a:gd name="adj1" fmla="val -68697"/>
              <a:gd name="adj2" fmla="val -3386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085376" y="5810988"/>
            <a:ext cx="2271600" cy="498012"/>
          </a:xfrm>
          <a:prstGeom prst="wedgeRoundRectCallout">
            <a:avLst>
              <a:gd name="adj1" fmla="val -67439"/>
              <a:gd name="adj2" fmla="val -395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718973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57176" y="2540779"/>
            <a:ext cx="1905000" cy="459798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904776" y="3328574"/>
            <a:ext cx="2819400" cy="464429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01000" y="5057372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752376" y="5921668"/>
            <a:ext cx="2438400" cy="523475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122683" y="5002155"/>
            <a:ext cx="1839494" cy="492985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communicate with the DB engine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via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MySQL is a </a:t>
            </a:r>
            <a:r>
              <a:rPr lang="en-US" sz="3400" b="1" dirty="0">
                <a:solidFill>
                  <a:schemeClr val="bg1"/>
                </a:solidFill>
              </a:rPr>
              <a:t>multiplatform</a:t>
            </a:r>
            <a:r>
              <a:rPr lang="en-US" sz="3400" dirty="0">
                <a:solidFill>
                  <a:schemeClr val="bg2"/>
                </a:solidFill>
              </a:rPr>
              <a:t>  RDBMS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using </a:t>
            </a:r>
            <a:r>
              <a:rPr lang="en-US" sz="3400" dirty="0">
                <a:solidFill>
                  <a:schemeClr val="bg2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Table columns have a </a:t>
            </a:r>
            <a:r>
              <a:rPr lang="en-US" sz="34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can use GUI Clients to </a:t>
            </a:r>
            <a:r>
              <a:rPr lang="en-US" sz="3400" b="1" dirty="0">
                <a:solidFill>
                  <a:schemeClr val="bg1"/>
                </a:solidFill>
              </a:rPr>
              <a:t>create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customize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SQL provides </a:t>
            </a:r>
            <a:r>
              <a:rPr lang="en-US" sz="34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Storing data is </a:t>
            </a:r>
            <a:r>
              <a:rPr lang="en-US" sz="3400" b="1" dirty="0">
                <a:solidFill>
                  <a:srgbClr val="FFA000"/>
                </a:solidFill>
              </a:rPr>
              <a:t>not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the primary reason to use a database</a:t>
            </a:r>
          </a:p>
          <a:p>
            <a:r>
              <a:rPr lang="en-US" sz="3400" dirty="0"/>
              <a:t>Flat storage </a:t>
            </a:r>
            <a:r>
              <a:rPr lang="en-US" sz="3400" b="1" dirty="0">
                <a:solidFill>
                  <a:srgbClr val="FFA000"/>
                </a:solidFill>
              </a:rPr>
              <a:t>eventually</a:t>
            </a:r>
            <a:r>
              <a:rPr lang="en-US" sz="3400" dirty="0"/>
              <a:t> runs into </a:t>
            </a:r>
            <a:r>
              <a:rPr lang="en-US" sz="3400" b="1" dirty="0">
                <a:solidFill>
                  <a:srgbClr val="FFA000"/>
                </a:solidFill>
              </a:rPr>
              <a:t>issues</a:t>
            </a:r>
            <a:r>
              <a:rPr lang="en-US" sz="3400" dirty="0"/>
              <a:t> </a:t>
            </a:r>
            <a:r>
              <a:rPr lang="en-US" sz="3400" dirty="0" smtClean="0"/>
              <a:t>with</a:t>
            </a:r>
          </a:p>
          <a:p>
            <a:pPr lvl="1"/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13" y="3281907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4"/>
            <a:ext cx="12044243" cy="5202875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sz="3200" dirty="0"/>
              <a:t>It imposes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on the contained data</a:t>
            </a:r>
          </a:p>
          <a:p>
            <a:pPr lvl="1"/>
            <a:r>
              <a:rPr lang="en-US" sz="3200" dirty="0"/>
              <a:t>Access to data is usually provided by a "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" (DBMS)</a:t>
            </a:r>
            <a:r>
              <a:rPr lang="en-US" sz="3200" dirty="0">
                <a:solidFill>
                  <a:schemeClr val="accent1"/>
                </a:solidFill>
              </a:rPr>
              <a:t>     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endParaRPr lang="en-US" sz="3200" dirty="0"/>
          </a:p>
          <a:p>
            <a:pPr lvl="1"/>
            <a:r>
              <a:rPr lang="en-US" sz="3200" dirty="0"/>
              <a:t>Relational storage first proposed by Edgar Codd in </a:t>
            </a:r>
            <a:r>
              <a:rPr lang="en-US" sz="3200" dirty="0" smtClean="0"/>
              <a:t>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2493</Words>
  <Application>Microsoft Office PowerPoint</Application>
  <PresentationFormat>Widescreen</PresentationFormat>
  <Paragraphs>696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 (1)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 (1)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Data Types in MySQL Server</vt:lpstr>
      <vt:lpstr>Numeric Data Types</vt:lpstr>
      <vt:lpstr>Numeric Data Types</vt:lpstr>
      <vt:lpstr>String Types (1)</vt:lpstr>
      <vt:lpstr>CHARACTER COLLATION – Example</vt:lpstr>
      <vt:lpstr>String Types (2) </vt:lpstr>
      <vt:lpstr>CHAR vs VARCHAR</vt:lpstr>
      <vt:lpstr>Date Types (1)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 (1)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96</cp:revision>
  <dcterms:created xsi:type="dcterms:W3CDTF">2018-05-23T13:08:44Z</dcterms:created>
  <dcterms:modified xsi:type="dcterms:W3CDTF">2021-12-21T10:53:51Z</dcterms:modified>
  <cp:category>programming;computer programming;software development;web development</cp:category>
</cp:coreProperties>
</file>