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401" r:id="rId24"/>
    <p:sldId id="494" r:id="rId25"/>
    <p:sldId id="495" r:id="rId26"/>
    <p:sldId id="405" r:id="rId27"/>
    <p:sldId id="49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29D5C4A-4890-4B34-940A-1AFE2E2F0F05}">
          <p14:sldIdLst>
            <p14:sldId id="256"/>
            <p14:sldId id="257"/>
            <p14:sldId id="258"/>
          </p14:sldIdLst>
        </p14:section>
        <p14:section name="Multidimensional Arrays" id="{8F9863D9-4316-4351-8F26-489B70FE2089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  <p14:section name="Conclusion" id="{BE9F2FC9-0FED-441F-B91F-6A852DEC7A99}">
          <p14:sldIdLst>
            <p14:sldId id="277"/>
            <p14:sldId id="401"/>
            <p14:sldId id="494"/>
            <p14:sldId id="495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14.12.2021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79656A3-EF67-4CA9-842E-E489BB74F9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02434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5EE1614-FC7F-453B-9019-41B1F97B08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05481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0A52C65-F05F-4DBE-A48A-470516BD7A0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66486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934E075-D2E1-4AD5-9F45-6DCFF745A4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24393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9/Multidimensional-Arrays-Lab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9/Multidimensional-Arrays-Lab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9/Multidimensional-Arrays-Lab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9/Multidimensional-Arrays-Lab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9/Multidimensional-Arrays-Lab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9/Multidimensional-Arrays-Lab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9/Multidimensional-Arrays-Lab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9/Multidimensional-Arrays-Lab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28.png"/><Relationship Id="rId18" Type="http://schemas.openxmlformats.org/officeDocument/2006/relationships/hyperlink" Target="https://motion-software.com/" TargetMode="External"/><Relationship Id="rId3" Type="http://schemas.openxmlformats.org/officeDocument/2006/relationships/image" Target="../media/image23.jpg"/><Relationship Id="rId21" Type="http://schemas.openxmlformats.org/officeDocument/2006/relationships/image" Target="../media/image32.png"/><Relationship Id="rId7" Type="http://schemas.openxmlformats.org/officeDocument/2006/relationships/image" Target="../media/image25.png"/><Relationship Id="rId12" Type="http://schemas.openxmlformats.org/officeDocument/2006/relationships/hyperlink" Target="https://indeavr.com/expertise/software-engineering/enterprise-business-application-integration/" TargetMode="External"/><Relationship Id="rId17" Type="http://schemas.openxmlformats.org/officeDocument/2006/relationships/image" Target="../media/image30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taulia.com/company/careers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27.png"/><Relationship Id="rId5" Type="http://schemas.openxmlformats.org/officeDocument/2006/relationships/image" Target="../media/image24.png"/><Relationship Id="rId15" Type="http://schemas.openxmlformats.org/officeDocument/2006/relationships/image" Target="../media/image29.png"/><Relationship Id="rId23" Type="http://schemas.openxmlformats.org/officeDocument/2006/relationships/image" Target="../media/image33.jpg"/><Relationship Id="rId10" Type="http://schemas.openxmlformats.org/officeDocument/2006/relationships/hyperlink" Target="https://www.coca-colahellenic.com/" TargetMode="External"/><Relationship Id="rId19" Type="http://schemas.openxmlformats.org/officeDocument/2006/relationships/image" Target="../media/image31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26.png"/><Relationship Id="rId14" Type="http://schemas.openxmlformats.org/officeDocument/2006/relationships/hyperlink" Target="https://de.draftkings.com/" TargetMode="External"/><Relationship Id="rId22" Type="http://schemas.openxmlformats.org/officeDocument/2006/relationships/hyperlink" Target="https://smartit.bg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hyperlink" Target="https://www.youtube.com/c/CodeItUpwithIvo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6859" y="579318"/>
            <a:ext cx="10965303" cy="882654"/>
          </a:xfrm>
        </p:spPr>
        <p:txBody>
          <a:bodyPr/>
          <a:lstStyle/>
          <a:p>
            <a:r>
              <a:rPr lang="en-US" dirty="0"/>
              <a:t>Multidimensional Arrays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59" y="1755808"/>
            <a:ext cx="2074279" cy="280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610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Accessing N-dimensional array element: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Getting element value example: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/>
              <a:t>Setting element value example: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Elements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4212" y="1931313"/>
            <a:ext cx="8506442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nDimensionalArray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[index</a:t>
            </a:r>
            <a:r>
              <a:rPr lang="en-US" sz="2400" b="1" baseline="-2500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…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[index</a:t>
            </a:r>
            <a:r>
              <a:rPr lang="en-US" sz="2400" b="1" baseline="-2500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684212" y="3200400"/>
            <a:ext cx="7330784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int[][] array = {{1, 2}, {3, 4}};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element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array[1][1]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element</a:t>
            </a:r>
            <a:r>
              <a:rPr lang="en-US" sz="2400" b="1" i="1" baseline="-25000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11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= 4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684212" y="4800600"/>
            <a:ext cx="8506442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int[][] array = new int[3][4];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for (int row = 0; row &lt; array.length;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for (int col = 0; col &lt; array[0].length;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array[row][col]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 row + col;</a:t>
            </a:r>
          </a:p>
        </p:txBody>
      </p:sp>
      <p:sp>
        <p:nvSpPr>
          <p:cNvPr id="7" name="Rectangle 6"/>
          <p:cNvSpPr/>
          <p:nvPr/>
        </p:nvSpPr>
        <p:spPr>
          <a:xfrm>
            <a:off x="8704875" y="2590800"/>
            <a:ext cx="1981201" cy="1981200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167647"/>
              </p:ext>
            </p:extLst>
          </p:nvPr>
        </p:nvGraphicFramePr>
        <p:xfrm>
          <a:off x="8893979" y="2777837"/>
          <a:ext cx="1645920" cy="164592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9954444" y="3827741"/>
            <a:ext cx="635487" cy="615680"/>
          </a:xfrm>
          <a:prstGeom prst="ellipse">
            <a:avLst/>
          </a:prstGeom>
          <a:noFill/>
          <a:ln w="571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 sz="2800" b="1">
              <a:ln w="22225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7D6115EE-6BFD-4775-A100-93805F09CB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7616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 Matrix – Example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342976" y="1429190"/>
            <a:ext cx="9506047" cy="50013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public static void main(String[] args)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Scanner scanner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int rows = Integer.parseInt(scanner.nextLine());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int cols = Integer.parseInt(scanner.nextLine());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int[][] 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matrix = new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int[rows][cols]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for (int row = 0;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row &lt; rows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; row++)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  String[] inputTokens = scanner.nextLine().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split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("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    for (int column = 0;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column &lt; cols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; column++)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matrix[row][column] 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= 	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 	    Integer.parseInt(inputTokens[column]);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EB5482D-C4DF-4456-B511-922189FFDB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7279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401830" cy="5460314"/>
          </a:xfrm>
        </p:spPr>
        <p:txBody>
          <a:bodyPr>
            <a:normAutofit/>
          </a:bodyPr>
          <a:lstStyle/>
          <a:p>
            <a:r>
              <a:rPr lang="en-US" sz="3200" dirty="0"/>
              <a:t>Write a program that reads </a:t>
            </a:r>
            <a:r>
              <a:rPr lang="en-US" sz="3200" b="1" dirty="0">
                <a:solidFill>
                  <a:schemeClr val="bg1"/>
                </a:solidFill>
              </a:rPr>
              <a:t>two integer matrices </a:t>
            </a:r>
            <a:r>
              <a:rPr lang="en-US" sz="3200" dirty="0"/>
              <a:t>(2D arrays) </a:t>
            </a:r>
            <a:br>
              <a:rPr lang="en-US" sz="3200" dirty="0"/>
            </a:br>
            <a:r>
              <a:rPr lang="en-US" sz="3200" dirty="0"/>
              <a:t>from the console and </a:t>
            </a:r>
            <a:r>
              <a:rPr lang="en-US" sz="3200" b="1" dirty="0">
                <a:solidFill>
                  <a:schemeClr val="bg1"/>
                </a:solidFill>
              </a:rPr>
              <a:t>compares</a:t>
            </a:r>
            <a:r>
              <a:rPr lang="en-US" sz="3200" dirty="0"/>
              <a:t> them element by element</a:t>
            </a:r>
          </a:p>
          <a:p>
            <a:r>
              <a:rPr lang="en-US" sz="3200" dirty="0"/>
              <a:t>Print equal if the matrices match, and not equal </a:t>
            </a:r>
            <a:br>
              <a:rPr lang="en-US" sz="3200" dirty="0"/>
            </a:br>
            <a:r>
              <a:rPr lang="en-US" sz="3200" dirty="0"/>
              <a:t>if they don't match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Compare Matrices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63068"/>
              </p:ext>
            </p:extLst>
          </p:nvPr>
        </p:nvGraphicFramePr>
        <p:xfrm>
          <a:off x="1925639" y="3559281"/>
          <a:ext cx="8128000" cy="2740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76860272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385721078"/>
                    </a:ext>
                  </a:extLst>
                </a:gridCol>
              </a:tblGrid>
              <a:tr h="415501">
                <a:tc>
                  <a:txBody>
                    <a:bodyPr/>
                    <a:lstStyle/>
                    <a:p>
                      <a:pPr algn="ctr"/>
                      <a:r>
                        <a:rPr lang="en-US" sz="2398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98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670435"/>
                  </a:ext>
                </a:extLst>
              </a:tr>
              <a:tr h="2077212">
                <a:tc>
                  <a:txBody>
                    <a:bodyPr/>
                    <a:lstStyle/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1 2 3</a:t>
                      </a:r>
                    </a:p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2 1 3</a:t>
                      </a:r>
                    </a:p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1 2 3</a:t>
                      </a:r>
                    </a:p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2 1 3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Equal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862284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00100" y="63963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https://judge.softuni.bg/Contests/1459/Multidimensional-Arrays-Lab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20010BA-99B2-42C3-962E-8038DD309C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110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525895" y="1612622"/>
            <a:ext cx="9506047" cy="437995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int[] dimentions = Arrays.stream(</a:t>
            </a:r>
            <a:r>
              <a:rPr lang="en-US" sz="2400" dirty="0" err="1">
                <a:solidFill>
                  <a:schemeClr val="tx1"/>
                </a:solidFill>
              </a:rPr>
              <a:t>scanner.nextLine</a:t>
            </a:r>
            <a:r>
              <a:rPr lang="en-US" sz="2400" dirty="0">
                <a:solidFill>
                  <a:schemeClr val="tx1"/>
                </a:solidFill>
              </a:rPr>
              <a:t>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                       .split("\\s++"))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                       .mapToInt(Integer::parseInt)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                       .</a:t>
            </a:r>
            <a:r>
              <a:rPr lang="en-US" sz="2400" dirty="0" err="1">
                <a:solidFill>
                  <a:schemeClr val="tx1"/>
                </a:solidFill>
              </a:rPr>
              <a:t>toArray</a:t>
            </a:r>
            <a:r>
              <a:rPr lang="en-US" sz="2400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int firstMatrixRows = dimentions[0];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int firstMatrixCols = dimentions[1];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i="1" dirty="0">
                <a:solidFill>
                  <a:schemeClr val="accent2"/>
                </a:solidFill>
              </a:rPr>
              <a:t>// TODO: continue…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Compare Matrices (1)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E0DE3B-B528-4726-9E34-91FC3931BCAD}"/>
              </a:ext>
            </a:extLst>
          </p:cNvPr>
          <p:cNvSpPr txBox="1"/>
          <p:nvPr/>
        </p:nvSpPr>
        <p:spPr>
          <a:xfrm>
            <a:off x="800100" y="63963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https://judge.softuni.bg/Contests/1459/Multidimensional-Arrays-Lab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DD85E37-DF79-48E7-892F-0DFDC4CEDC4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53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534013" y="1610255"/>
            <a:ext cx="8599032" cy="437995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for (int i = 0; i &lt; firstMatrixRows; i++)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int[] </a:t>
            </a:r>
            <a:r>
              <a:rPr lang="en-US" sz="2400" dirty="0" err="1">
                <a:solidFill>
                  <a:schemeClr val="tx1"/>
                </a:solidFill>
              </a:rPr>
              <a:t>arr</a:t>
            </a:r>
            <a:r>
              <a:rPr lang="en-US" sz="2400" dirty="0">
                <a:solidFill>
                  <a:schemeClr val="tx1"/>
                </a:solidFill>
              </a:rPr>
              <a:t> = </a:t>
            </a:r>
            <a:r>
              <a:rPr lang="en-US" sz="2400" dirty="0" err="1">
                <a:solidFill>
                  <a:schemeClr val="tx1"/>
                </a:solidFill>
              </a:rPr>
              <a:t>Arrays.stream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scanner.nextLine</a:t>
            </a:r>
            <a:r>
              <a:rPr lang="en-US" sz="2400" dirty="0">
                <a:solidFill>
                  <a:schemeClr val="tx1"/>
                </a:solidFill>
              </a:rPr>
              <a:t>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                  .split("\\s+"))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                  .mapToInt(Integer::</a:t>
            </a:r>
            <a:r>
              <a:rPr lang="en-US" sz="2400" dirty="0" err="1">
                <a:solidFill>
                  <a:schemeClr val="tx1"/>
                </a:solidFill>
              </a:rPr>
              <a:t>parseInt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                  .toArray();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bg1"/>
                </a:solidFill>
              </a:rPr>
              <a:t>firstMatrix</a:t>
            </a:r>
            <a:r>
              <a:rPr lang="en-US" sz="2400" dirty="0">
                <a:solidFill>
                  <a:schemeClr val="bg1"/>
                </a:solidFill>
              </a:rPr>
              <a:t>[i] = </a:t>
            </a:r>
            <a:r>
              <a:rPr lang="en-US" sz="2400" dirty="0" err="1">
                <a:solidFill>
                  <a:schemeClr val="bg1"/>
                </a:solidFill>
              </a:rPr>
              <a:t>arr</a:t>
            </a:r>
            <a:r>
              <a:rPr lang="en-US" sz="2400" dirty="0">
                <a:solidFill>
                  <a:schemeClr val="bg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i="1" dirty="0">
                <a:solidFill>
                  <a:schemeClr val="accent2"/>
                </a:solidFill>
              </a:rPr>
              <a:t>// TODO: read second matrix…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Compare Matrices (2)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11F47C-68C1-4AD8-9E66-439EA331A8E4}"/>
              </a:ext>
            </a:extLst>
          </p:cNvPr>
          <p:cNvSpPr txBox="1"/>
          <p:nvPr/>
        </p:nvSpPr>
        <p:spPr>
          <a:xfrm>
            <a:off x="800100" y="63963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https://judge.softuni.bg/Contests/1459/Multidimensional-Arrays-Lab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F705620-957B-4E60-84E2-371B57C013C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93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4648" y="1182554"/>
            <a:ext cx="12024851" cy="5650943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static boolean matricesAreEqual(int[][] firstMatrix, int[][] </a:t>
            </a:r>
            <a:r>
              <a:rPr lang="en-US" sz="2200" dirty="0" err="1">
                <a:solidFill>
                  <a:schemeClr val="tx1"/>
                </a:solidFill>
              </a:rPr>
              <a:t>secondMatrix</a:t>
            </a:r>
            <a:r>
              <a:rPr lang="en-US" sz="2200" dirty="0">
                <a:solidFill>
                  <a:schemeClr val="tx1"/>
                </a:solidFill>
              </a:rPr>
              <a:t>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</a:t>
            </a:r>
            <a:r>
              <a:rPr lang="en-US" sz="2200" dirty="0">
                <a:solidFill>
                  <a:schemeClr val="tx1"/>
                </a:solidFill>
              </a:rPr>
              <a:t>if (firstMatrix.</a:t>
            </a:r>
            <a:r>
              <a:rPr lang="en-US" sz="2200" dirty="0">
                <a:solidFill>
                  <a:schemeClr val="bg1"/>
                </a:solidFill>
              </a:rPr>
              <a:t>length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!= </a:t>
            </a:r>
            <a:r>
              <a:rPr lang="en-US" sz="2200" dirty="0" err="1">
                <a:solidFill>
                  <a:schemeClr val="tx1"/>
                </a:solidFill>
              </a:rPr>
              <a:t>secondMatrix.</a:t>
            </a:r>
            <a:r>
              <a:rPr lang="en-US" sz="2200" dirty="0" err="1">
                <a:solidFill>
                  <a:schemeClr val="bg1"/>
                </a:solidFill>
              </a:rPr>
              <a:t>length</a:t>
            </a:r>
            <a:r>
              <a:rPr lang="en-US" sz="2200" dirty="0"/>
              <a:t>) </a:t>
            </a:r>
            <a:r>
              <a:rPr lang="en-US" sz="2200" dirty="0">
                <a:solidFill>
                  <a:schemeClr val="tx1"/>
                </a:solidFill>
              </a:rPr>
              <a:t>return </a:t>
            </a:r>
            <a:r>
              <a:rPr lang="en-US" sz="2200" dirty="0">
                <a:solidFill>
                  <a:schemeClr val="bg1"/>
                </a:solidFill>
              </a:rPr>
              <a:t>false</a:t>
            </a:r>
            <a:r>
              <a:rPr lang="en-US" sz="2200" dirty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</a:t>
            </a:r>
            <a:r>
              <a:rPr lang="en-US" sz="2200" dirty="0">
                <a:solidFill>
                  <a:schemeClr val="tx1"/>
                </a:solidFill>
              </a:rPr>
              <a:t>for (int row = 0; row &lt; firstMatrix.</a:t>
            </a:r>
            <a:r>
              <a:rPr lang="en-US" sz="2200" dirty="0">
                <a:solidFill>
                  <a:schemeClr val="bg1"/>
                </a:solidFill>
              </a:rPr>
              <a:t>length</a:t>
            </a:r>
            <a:r>
              <a:rPr lang="en-US" sz="2200" dirty="0">
                <a:solidFill>
                  <a:schemeClr val="tx1"/>
                </a:solidFill>
              </a:rPr>
              <a:t>; row ++)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</a:t>
            </a:r>
            <a:r>
              <a:rPr lang="en-US" sz="2200" dirty="0">
                <a:solidFill>
                  <a:schemeClr val="tx1"/>
                </a:solidFill>
              </a:rPr>
              <a:t>if (firstMatrix[row].length != secondMatrix[row].length)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    return </a:t>
            </a:r>
            <a:r>
              <a:rPr lang="en-US" sz="2200" dirty="0">
                <a:solidFill>
                  <a:schemeClr val="bg1"/>
                </a:solidFill>
              </a:rPr>
              <a:t>false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</a:t>
            </a:r>
            <a:r>
              <a:rPr lang="en-US" sz="2200" dirty="0">
                <a:solidFill>
                  <a:schemeClr val="tx1"/>
                </a:solidFill>
              </a:rPr>
              <a:t>for (int col = 0; col &lt; </a:t>
            </a:r>
            <a:r>
              <a:rPr lang="en-US" sz="2200" dirty="0" err="1">
                <a:solidFill>
                  <a:schemeClr val="tx1"/>
                </a:solidFill>
              </a:rPr>
              <a:t>firstMatrix</a:t>
            </a:r>
            <a:r>
              <a:rPr lang="en-US" sz="2200" dirty="0">
                <a:solidFill>
                  <a:schemeClr val="tx1"/>
                </a:solidFill>
              </a:rPr>
              <a:t>[row].</a:t>
            </a:r>
            <a:r>
              <a:rPr lang="en-US" sz="2200" dirty="0">
                <a:solidFill>
                  <a:schemeClr val="bg1"/>
                </a:solidFill>
              </a:rPr>
              <a:t>length</a:t>
            </a:r>
            <a:r>
              <a:rPr lang="en-US" sz="2200" dirty="0">
                <a:solidFill>
                  <a:schemeClr val="tx1"/>
                </a:solidFill>
              </a:rPr>
              <a:t>; col ++)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    if (firstMatrix[row][col] != secondMatrix[row][col]) return </a:t>
            </a:r>
            <a:r>
              <a:rPr lang="en-US" sz="2200" dirty="0">
                <a:solidFill>
                  <a:schemeClr val="bg1"/>
                </a:solidFill>
              </a:rPr>
              <a:t>false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}</a:t>
            </a:r>
            <a:endParaRPr lang="en-US" sz="22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</a:t>
            </a:r>
            <a:r>
              <a:rPr lang="en-US" sz="2200" dirty="0">
                <a:solidFill>
                  <a:schemeClr val="tx1"/>
                </a:solidFill>
              </a:rPr>
              <a:t>return </a:t>
            </a:r>
            <a:r>
              <a:rPr lang="en-US" sz="2200" dirty="0">
                <a:solidFill>
                  <a:schemeClr val="bg1"/>
                </a:solidFill>
              </a:rPr>
              <a:t>true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Compare Matrices (3)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B0102DF-0AC7-425D-A01F-5BD8D30A981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00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677133" cy="5200211"/>
          </a:xfrm>
        </p:spPr>
        <p:txBody>
          <a:bodyPr>
            <a:normAutofit/>
          </a:bodyPr>
          <a:lstStyle/>
          <a:p>
            <a:r>
              <a:rPr lang="en-US" sz="3000" dirty="0"/>
              <a:t>Write a program that reads a </a:t>
            </a:r>
            <a:r>
              <a:rPr lang="en-US" sz="3000" b="1" dirty="0">
                <a:solidFill>
                  <a:schemeClr val="bg1"/>
                </a:solidFill>
              </a:rPr>
              <a:t>matrix</a:t>
            </a:r>
            <a:r>
              <a:rPr lang="en-US" sz="3000" dirty="0"/>
              <a:t> of </a:t>
            </a:r>
            <a:r>
              <a:rPr lang="en-US" sz="3000" dirty="0" smtClean="0"/>
              <a:t>integer</a:t>
            </a:r>
            <a:r>
              <a:rPr lang="en-US" sz="3000" dirty="0"/>
              <a:t>s</a:t>
            </a:r>
            <a:r>
              <a:rPr lang="en-US" sz="3000" dirty="0" smtClean="0"/>
              <a:t>, </a:t>
            </a:r>
            <a:r>
              <a:rPr lang="en-US" sz="3000" dirty="0"/>
              <a:t>then a </a:t>
            </a:r>
            <a:r>
              <a:rPr lang="en-US" sz="3000" b="1" dirty="0">
                <a:solidFill>
                  <a:schemeClr val="bg1"/>
                </a:solidFill>
              </a:rPr>
              <a:t>number</a:t>
            </a:r>
            <a:r>
              <a:rPr lang="en-US" sz="3000" dirty="0"/>
              <a:t> and prints all the positions at which that number appears in the matrix</a:t>
            </a:r>
          </a:p>
          <a:p>
            <a:r>
              <a:rPr lang="en-US" sz="3000" dirty="0"/>
              <a:t>The matrix definition on the console will contain a line with two positive </a:t>
            </a:r>
            <a:r>
              <a:rPr lang="en-US" sz="3000" dirty="0" smtClean="0"/>
              <a:t>integer numbers </a:t>
            </a:r>
            <a:r>
              <a:rPr lang="en-US" sz="3000" b="1" dirty="0">
                <a:solidFill>
                  <a:schemeClr val="bg1"/>
                </a:solidFill>
              </a:rPr>
              <a:t>R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C</a:t>
            </a:r>
            <a:r>
              <a:rPr lang="en-US" sz="3000" dirty="0"/>
              <a:t> </a:t>
            </a:r>
            <a:endParaRPr lang="en-US" sz="3000" dirty="0" smtClean="0"/>
          </a:p>
          <a:p>
            <a:r>
              <a:rPr lang="en-US" sz="3000" dirty="0" smtClean="0"/>
              <a:t>If </a:t>
            </a:r>
            <a:r>
              <a:rPr lang="en-US" sz="3000" dirty="0"/>
              <a:t>the number does not appear in the matrix, print "</a:t>
            </a:r>
            <a:r>
              <a:rPr lang="en-US" sz="3000" b="1" dirty="0">
                <a:solidFill>
                  <a:schemeClr val="bg1"/>
                </a:solidFill>
              </a:rPr>
              <a:t>not found</a:t>
            </a:r>
            <a:r>
              <a:rPr lang="en-US" sz="3000" dirty="0"/>
              <a:t>"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Positions of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379338"/>
              </p:ext>
            </p:extLst>
          </p:nvPr>
        </p:nvGraphicFramePr>
        <p:xfrm>
          <a:off x="3486000" y="4012672"/>
          <a:ext cx="4680000" cy="21709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40000">
                  <a:extLst>
                    <a:ext uri="{9D8B030D-6E8A-4147-A177-3AD203B41FA5}">
                      <a16:colId xmlns:a16="http://schemas.microsoft.com/office/drawing/2014/main" val="3979196999"/>
                    </a:ext>
                  </a:extLst>
                </a:gridCol>
                <a:gridCol w="2340000">
                  <a:extLst>
                    <a:ext uri="{9D8B030D-6E8A-4147-A177-3AD203B41FA5}">
                      <a16:colId xmlns:a16="http://schemas.microsoft.com/office/drawing/2014/main" val="715183741"/>
                    </a:ext>
                  </a:extLst>
                </a:gridCol>
              </a:tblGrid>
              <a:tr h="48121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Input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75" marR="53975" marT="36195" marB="361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Output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75" marR="53975" marT="36195" marB="361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721402"/>
                  </a:ext>
                </a:extLst>
              </a:tr>
              <a:tr h="16897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2 3</a:t>
                      </a: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1 2 3</a:t>
                      </a: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4 2 2</a:t>
                      </a: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75" marR="53975" marT="36195" marB="361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0 1</a:t>
                      </a: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1 1</a:t>
                      </a: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1 2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75" marR="53975" marT="36195" marB="361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985068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3D58FBE-D6ED-4B5A-987A-12D90E7E108D}"/>
              </a:ext>
            </a:extLst>
          </p:cNvPr>
          <p:cNvSpPr txBox="1"/>
          <p:nvPr/>
        </p:nvSpPr>
        <p:spPr>
          <a:xfrm>
            <a:off x="800100" y="63963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https://judge.softuni.bg/Contests/1459/Multidimensional-Arrays-Lab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82D80BB-4A48-4914-9A42-BFA9439695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106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093158" y="1195315"/>
            <a:ext cx="10005684" cy="546018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//TODO Read matrix…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int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searchNumber = Integer.parseInt(</a:t>
            </a:r>
            <a:r>
              <a:rPr lang="en-US" dirty="0" err="1">
                <a:solidFill>
                  <a:schemeClr val="tx1"/>
                </a:solidFill>
              </a:rPr>
              <a:t>scanner.nextLine</a:t>
            </a:r>
            <a:r>
              <a:rPr lang="en-US" dirty="0">
                <a:solidFill>
                  <a:schemeClr val="tx1"/>
                </a:solidFill>
              </a:rPr>
              <a:t>());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boolean</a:t>
            </a:r>
            <a:r>
              <a:rPr lang="en-US" dirty="0">
                <a:solidFill>
                  <a:schemeClr val="tx1"/>
                </a:solidFill>
              </a:rPr>
              <a:t> isFound = false;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for (int </a:t>
            </a:r>
            <a:r>
              <a:rPr lang="en-US" dirty="0">
                <a:solidFill>
                  <a:schemeClr val="bg1"/>
                </a:solidFill>
              </a:rPr>
              <a:t>row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 0;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row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&lt; matrix.length; </a:t>
            </a:r>
            <a:r>
              <a:rPr lang="en-US" dirty="0">
                <a:solidFill>
                  <a:schemeClr val="bg1"/>
                </a:solidFill>
              </a:rPr>
              <a:t>row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for (int </a:t>
            </a:r>
            <a:r>
              <a:rPr lang="en-US" dirty="0">
                <a:solidFill>
                  <a:schemeClr val="bg1"/>
                </a:solidFill>
              </a:rPr>
              <a:t>col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 0;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col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&lt; matrix[row].length;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col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  if (</a:t>
            </a:r>
            <a:r>
              <a:rPr lang="en-US" dirty="0">
                <a:solidFill>
                  <a:schemeClr val="bg1"/>
                </a:solidFill>
              </a:rPr>
              <a:t>matrix[row][col] == </a:t>
            </a:r>
            <a:r>
              <a:rPr lang="en-US" dirty="0" err="1">
                <a:solidFill>
                  <a:schemeClr val="bg1"/>
                </a:solidFill>
              </a:rPr>
              <a:t>searchNumber</a:t>
            </a:r>
            <a:r>
              <a:rPr lang="en-US" dirty="0">
                <a:solidFill>
                  <a:schemeClr val="tx1"/>
                </a:solidFill>
              </a:rPr>
              <a:t>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    </a:t>
            </a:r>
            <a:r>
              <a:rPr lang="en-US" dirty="0" err="1">
                <a:solidFill>
                  <a:schemeClr val="tx1"/>
                </a:solidFill>
              </a:rPr>
              <a:t>System.out.println</a:t>
            </a:r>
            <a:r>
              <a:rPr lang="en-US" dirty="0">
                <a:solidFill>
                  <a:schemeClr val="tx1"/>
                </a:solidFill>
              </a:rPr>
              <a:t>(row + " " + col); </a:t>
            </a:r>
            <a:r>
              <a:rPr lang="en-US" dirty="0" err="1">
                <a:solidFill>
                  <a:schemeClr val="tx1"/>
                </a:solidFill>
              </a:rPr>
              <a:t>isFound</a:t>
            </a:r>
            <a:r>
              <a:rPr lang="en-US" dirty="0">
                <a:solidFill>
                  <a:schemeClr val="tx1"/>
                </a:solidFill>
              </a:rPr>
              <a:t> = true;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if(!</a:t>
            </a:r>
            <a:r>
              <a:rPr lang="en-US" dirty="0" err="1">
                <a:solidFill>
                  <a:schemeClr val="tx1"/>
                </a:solidFill>
              </a:rPr>
              <a:t>isFound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System.out.println</a:t>
            </a:r>
            <a:r>
              <a:rPr lang="en-US" dirty="0">
                <a:solidFill>
                  <a:schemeClr val="tx1"/>
                </a:solidFill>
              </a:rPr>
              <a:t>("not found");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Positions of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AA7FA42-8AA5-4D95-83AD-ABF4B63A071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0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a matrix from the console</a:t>
            </a:r>
          </a:p>
          <a:p>
            <a:r>
              <a:rPr lang="en-US" dirty="0"/>
              <a:t>Print the number of </a:t>
            </a:r>
            <a:r>
              <a:rPr lang="en-US" b="1" dirty="0">
                <a:solidFill>
                  <a:schemeClr val="bg1"/>
                </a:solidFill>
              </a:rPr>
              <a:t>rows</a:t>
            </a:r>
          </a:p>
          <a:p>
            <a:r>
              <a:rPr lang="en-US" dirty="0"/>
              <a:t>Print the number of </a:t>
            </a:r>
            <a:r>
              <a:rPr lang="en-US" b="1" dirty="0">
                <a:solidFill>
                  <a:schemeClr val="bg1"/>
                </a:solidFill>
              </a:rPr>
              <a:t>columns</a:t>
            </a:r>
          </a:p>
          <a:p>
            <a:r>
              <a:rPr lang="en-US" dirty="0"/>
              <a:t>Print the sum of all </a:t>
            </a:r>
            <a:r>
              <a:rPr lang="en-US" b="1" dirty="0" smtClean="0">
                <a:solidFill>
                  <a:schemeClr val="bg1"/>
                </a:solidFill>
              </a:rPr>
              <a:t>elements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of All Elements of Matrix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32625"/>
              </p:ext>
            </p:extLst>
          </p:nvPr>
        </p:nvGraphicFramePr>
        <p:xfrm>
          <a:off x="2496000" y="4168121"/>
          <a:ext cx="7200000" cy="2121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0">
                  <a:extLst>
                    <a:ext uri="{9D8B030D-6E8A-4147-A177-3AD203B41FA5}">
                      <a16:colId xmlns:a16="http://schemas.microsoft.com/office/drawing/2014/main" val="2781029734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1958420208"/>
                    </a:ext>
                  </a:extLst>
                </a:gridCol>
              </a:tblGrid>
              <a:tr h="4175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067635"/>
                  </a:ext>
                </a:extLst>
              </a:tr>
              <a:tr h="1664970">
                <a:tc>
                  <a:txBody>
                    <a:bodyPr/>
                    <a:lstStyle/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3, 6</a:t>
                      </a:r>
                    </a:p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7, 1, 3, 3, 2, 1</a:t>
                      </a:r>
                      <a:b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1, 3, 9, 8, 5, 6</a:t>
                      </a:r>
                      <a:b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4, 6, 7, 9, 1, 0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</a:p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</a:t>
                      </a:r>
                    </a:p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76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531079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653B50C-5568-4383-B263-0E8B3654A94C}"/>
              </a:ext>
            </a:extLst>
          </p:cNvPr>
          <p:cNvSpPr txBox="1"/>
          <p:nvPr/>
        </p:nvSpPr>
        <p:spPr>
          <a:xfrm>
            <a:off x="800100" y="63963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https://judge.softuni.bg/Contests/1459/Multidimensional-Arrays-Lab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CA84C7F-A38F-43EA-99E2-49EFAF1B24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1548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of All Elements of Matrix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191000" y="1225689"/>
            <a:ext cx="9566866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static void main(String[] args) {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String sizes = scanner.nextLine();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int[][] matrix = matrixReader(sizes);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 implement method matrixReader(String sizes)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System.out.println(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matrix.length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System.out.println(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matrix[0].length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2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int sum = 0;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for (int row = 0; row &lt;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matrix.length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row++) {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for (int col = 0; col &lt;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matrix[row].length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col++) {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sum += matrix[row][col];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  <a:endParaRPr lang="bg-BG" sz="2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System.out.println(sum);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7484065" y="2658881"/>
            <a:ext cx="3070504" cy="1012172"/>
          </a:xfrm>
          <a:prstGeom prst="wedgeRoundRectCallout">
            <a:avLst>
              <a:gd name="adj1" fmla="val -65413"/>
              <a:gd name="adj2" fmla="val -35932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>
                <a:solidFill>
                  <a:schemeClr val="bg2"/>
                </a:solidFill>
                <a:cs typeface="Consolas" pitchFamily="49" charset="0"/>
              </a:rPr>
              <a:t>Gets length of 0</a:t>
            </a:r>
            <a:r>
              <a:rPr lang="en-US" sz="2500" baseline="30000" dirty="0">
                <a:solidFill>
                  <a:schemeClr val="bg2"/>
                </a:solidFill>
                <a:cs typeface="Consolas" pitchFamily="49" charset="0"/>
              </a:rPr>
              <a:t>th</a:t>
            </a:r>
            <a:r>
              <a:rPr lang="en-US" sz="2500" dirty="0">
                <a:solidFill>
                  <a:schemeClr val="bg2"/>
                </a:solidFill>
                <a:cs typeface="Consolas" pitchFamily="49" charset="0"/>
              </a:rPr>
              <a:t> dimension (</a:t>
            </a:r>
            <a:r>
              <a:rPr lang="en-US" sz="2500" b="1" dirty="0">
                <a:solidFill>
                  <a:schemeClr val="bg2"/>
                </a:solidFill>
                <a:cs typeface="Consolas" pitchFamily="49" charset="0"/>
              </a:rPr>
              <a:t>rows</a:t>
            </a:r>
            <a:r>
              <a:rPr lang="en-US" sz="2500" dirty="0">
                <a:solidFill>
                  <a:schemeClr val="bg2"/>
                </a:solidFill>
                <a:cs typeface="Consolas" pitchFamily="49" charset="0"/>
              </a:rPr>
              <a:t>)</a:t>
            </a:r>
            <a:endParaRPr lang="bg-BG" sz="2500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017534" y="4901281"/>
            <a:ext cx="3070504" cy="1012172"/>
          </a:xfrm>
          <a:prstGeom prst="wedgeRoundRectCallout">
            <a:avLst>
              <a:gd name="adj1" fmla="val -35369"/>
              <a:gd name="adj2" fmla="val -67377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>
                <a:solidFill>
                  <a:schemeClr val="bg2"/>
                </a:solidFill>
                <a:cs typeface="Consolas" pitchFamily="49" charset="0"/>
              </a:rPr>
              <a:t>Gets length of 1</a:t>
            </a:r>
            <a:r>
              <a:rPr lang="en-US" sz="2500" baseline="30000" dirty="0">
                <a:solidFill>
                  <a:schemeClr val="bg2"/>
                </a:solidFill>
                <a:cs typeface="Consolas" pitchFamily="49" charset="0"/>
              </a:rPr>
              <a:t>st</a:t>
            </a:r>
            <a:r>
              <a:rPr lang="en-US" sz="2500" dirty="0">
                <a:solidFill>
                  <a:schemeClr val="bg2"/>
                </a:solidFill>
                <a:cs typeface="Consolas" pitchFamily="49" charset="0"/>
              </a:rPr>
              <a:t>  dimension (</a:t>
            </a:r>
            <a:r>
              <a:rPr lang="en-US" sz="2500" b="1" dirty="0">
                <a:solidFill>
                  <a:schemeClr val="bg2"/>
                </a:solidFill>
                <a:cs typeface="Consolas" pitchFamily="49" charset="0"/>
              </a:rPr>
              <a:t>columns</a:t>
            </a:r>
            <a:r>
              <a:rPr lang="en-US" sz="2500" dirty="0">
                <a:solidFill>
                  <a:schemeClr val="bg2"/>
                </a:solidFill>
                <a:cs typeface="Consolas" pitchFamily="49" charset="0"/>
              </a:rPr>
              <a:t>)</a:t>
            </a:r>
            <a:endParaRPr lang="bg-BG" sz="2500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AC0CA7-F407-44EB-9C11-EEBE769C995D}"/>
              </a:ext>
            </a:extLst>
          </p:cNvPr>
          <p:cNvSpPr txBox="1"/>
          <p:nvPr/>
        </p:nvSpPr>
        <p:spPr>
          <a:xfrm>
            <a:off x="800100" y="63963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https://judge.softuni.bg/Contests/1459/Multidimensional-Arrays-Lab</a:t>
            </a:r>
            <a:endParaRPr lang="en-US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59E32E8-56C4-4A54-B3DA-1310C788E91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317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/>
            <a:r>
              <a:rPr lang="en-US" dirty="0"/>
              <a:t>Arrays in Java</a:t>
            </a:r>
          </a:p>
          <a:p>
            <a:pPr marL="514350" indent="-514350"/>
            <a:r>
              <a:rPr lang="en-US" dirty="0"/>
              <a:t>What is Multidimensional Array?</a:t>
            </a:r>
          </a:p>
          <a:p>
            <a:pPr marL="514350" indent="-514350"/>
            <a:r>
              <a:rPr lang="en-US" dirty="0"/>
              <a:t>Declaring and Creating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Multidimensional </a:t>
            </a:r>
            <a:r>
              <a:rPr lang="en-US" dirty="0"/>
              <a:t>Arrays</a:t>
            </a:r>
          </a:p>
          <a:p>
            <a:pPr marL="514350" indent="-514350"/>
            <a:r>
              <a:rPr lang="en-US" dirty="0"/>
              <a:t>Initializing Multidimensional Arrays</a:t>
            </a:r>
          </a:p>
          <a:p>
            <a:pPr marL="514350" indent="-514350"/>
            <a:r>
              <a:rPr lang="en-US" dirty="0"/>
              <a:t>Accessing Elements</a:t>
            </a:r>
          </a:p>
          <a:p>
            <a:pPr marL="514350" indent="-514350"/>
            <a:r>
              <a:rPr lang="en-US" dirty="0"/>
              <a:t>Reading a </a:t>
            </a:r>
            <a:r>
              <a:rPr lang="en-US" dirty="0" smtClean="0"/>
              <a:t>Matrix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F922CEE-10C6-4001-89E7-31C47F247C9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301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Find the 2x2 square with max sum in a given matrix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Read the matrix from the console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Find the biggest </a:t>
            </a:r>
            <a:r>
              <a:rPr lang="en-US" sz="3000" b="1" dirty="0">
                <a:solidFill>
                  <a:schemeClr val="bg1"/>
                </a:solidFill>
              </a:rPr>
              <a:t>sum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of 2x2 submatrix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Print the result in form of a new matrix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Maximum Sum of 2X2 Submatrix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63611"/>
              </p:ext>
            </p:extLst>
          </p:nvPr>
        </p:nvGraphicFramePr>
        <p:xfrm>
          <a:off x="1717368" y="3796658"/>
          <a:ext cx="6480000" cy="2217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1703161996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3812888484"/>
                    </a:ext>
                  </a:extLst>
                </a:gridCol>
              </a:tblGrid>
              <a:tr h="53936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80596"/>
                  </a:ext>
                </a:extLst>
              </a:tr>
              <a:tr h="1677960">
                <a:tc>
                  <a:txBody>
                    <a:bodyPr/>
                    <a:lstStyle/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3, 6</a:t>
                      </a:r>
                    </a:p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7, 1, 3, 3, 2, 1</a:t>
                      </a:r>
                      <a:b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1, 3, 9, 8, 5, 6</a:t>
                      </a:r>
                      <a:b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4, 6, 7, 9, 1, 0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9 8</a:t>
                      </a:r>
                    </a:p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7 9</a:t>
                      </a:r>
                    </a:p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33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532700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 bwMode="auto">
          <a:xfrm>
            <a:off x="2226000" y="5152103"/>
            <a:ext cx="810000" cy="706897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002989" y="4374000"/>
            <a:ext cx="598011" cy="722672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F6735F-2F4F-4953-8E2D-92CFBC830750}"/>
              </a:ext>
            </a:extLst>
          </p:cNvPr>
          <p:cNvSpPr txBox="1"/>
          <p:nvPr/>
        </p:nvSpPr>
        <p:spPr>
          <a:xfrm>
            <a:off x="800100" y="63963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https://judge.softuni.bg/Contests/1459/Multidimensional-Arrays-Lab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E3A8111-7681-41A5-82D4-2297844E30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043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Maximum Sum of 2X2 Submatrix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98512" y="1814124"/>
            <a:ext cx="10591800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bestSum = Integer.MIN_VALUE;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resultRow;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resultCol;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for (int row = 0;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row &lt; matrix.length - 1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for (int col = 0;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 &lt; matrix[row].length - 1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int sum =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matrix[row][col]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matrix[row][col + 1] 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+            	    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matrix[row + 1][col]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matrix[row + 1][col + 1]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if (sum &gt; bestSum)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bestSum = sum;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resultRow = row;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resultCol = col;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F266DE-1D15-43C4-84FD-45188CD4B2B9}"/>
              </a:ext>
            </a:extLst>
          </p:cNvPr>
          <p:cNvSpPr txBox="1"/>
          <p:nvPr/>
        </p:nvSpPr>
        <p:spPr>
          <a:xfrm>
            <a:off x="800100" y="63963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https://judge.softuni.bg/Contests/1459/Multidimensional-Arrays-Lab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BC21088-D9E2-4497-8360-F64C0593C2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896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8"/>
            <a:ext cx="7614829" cy="460083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/>
                </a:solidFill>
              </a:rPr>
              <a:t>Multidimensional Array?</a:t>
            </a:r>
          </a:p>
          <a:p>
            <a:pPr lvl="1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Arrays can have more than one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dimension, e.g. matrices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/>
                </a:solidFill>
              </a:rPr>
              <a:t>Declaring and Creating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Use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bg2"/>
                </a:solidFill>
              </a:rPr>
              <a:t>keyword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Initializing Multidimensional </a:t>
            </a:r>
            <a:r>
              <a:rPr lang="en-US" sz="3400" dirty="0" smtClean="0">
                <a:solidFill>
                  <a:schemeClr val="bg2"/>
                </a:solidFill>
              </a:rPr>
              <a:t>Arrays</a:t>
            </a:r>
            <a:endParaRPr lang="en-US" sz="34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19A30C3B-318C-4AD8-BEAA-CEAC0AE804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155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59358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4" y="1379226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36" y="2875650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1" y="983404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21" y="4137186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8" y="3363226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18"/>
            <a:extLst>
              <a:ext uri="{FF2B5EF4-FFF2-40B4-BE49-F238E27FC236}">
                <a16:creationId xmlns:a16="http://schemas.microsoft.com/office/drawing/2014/main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456" y="4644000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0"/>
            <a:extLst>
              <a:ext uri="{FF2B5EF4-FFF2-40B4-BE49-F238E27FC236}">
                <a16:creationId xmlns:a16="http://schemas.microsoft.com/office/drawing/2014/main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  <p:pic>
        <p:nvPicPr>
          <p:cNvPr id="15" name="Picture 14" descr="Logo, company name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E3EFDAD9-ED94-4AC4-A7CF-C064DE74A22E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6" t="10220" r="4121" b="6578"/>
          <a:stretch/>
        </p:blipFill>
        <p:spPr>
          <a:xfrm>
            <a:off x="8668363" y="1224862"/>
            <a:ext cx="342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06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957704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A00FE80-5E84-4603-AF40-E0D30A35424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60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145A74C-6EE5-4856-A935-69E5D6DB23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502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84439" y="2297338"/>
            <a:ext cx="8121445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158D462-CBB8-4E5B-9054-FA0719CC88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4284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 descr="C:\Trash\coordinate-system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433" t="-3828" r="-3004" b="-3350"/>
          <a:stretch>
            <a:fillRect/>
          </a:stretch>
        </p:blipFill>
        <p:spPr bwMode="auto">
          <a:xfrm>
            <a:off x="4955458" y="1607574"/>
            <a:ext cx="2338848" cy="2112508"/>
          </a:xfrm>
          <a:prstGeom prst="roundRect">
            <a:avLst>
              <a:gd name="adj" fmla="val 5952"/>
            </a:avLst>
          </a:prstGeom>
          <a:solidFill>
            <a:srgbClr val="FFFFFF"/>
          </a:solidFill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ADD7DFB-549C-4CEA-B570-45F2A69E7B2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Multidimensional Arrays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D8F05BE-00EF-4D92-AA70-F5F2C7A0792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2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 </a:t>
            </a:r>
            <a:r>
              <a:rPr lang="en-US" dirty="0" smtClean="0"/>
              <a:t>programming</a:t>
            </a:r>
            <a:r>
              <a:rPr lang="bg-BG" dirty="0" smtClean="0"/>
              <a:t>,</a:t>
            </a:r>
            <a:r>
              <a:rPr lang="en-US" dirty="0" smtClean="0"/>
              <a:t> an </a:t>
            </a:r>
            <a:r>
              <a:rPr lang="en-US" b="1" dirty="0" smtClean="0">
                <a:solidFill>
                  <a:schemeClr val="bg1"/>
                </a:solidFill>
              </a:rPr>
              <a:t>array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is a sequence of elements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All elements are of the same type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order of the elements is fixed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Has fixed size (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en-US" dirty="0" smtClean="0"/>
              <a:t>)</a:t>
            </a:r>
            <a:endParaRPr lang="bg-BG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in Java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82965" y="4026876"/>
            <a:ext cx="3698997" cy="1667663"/>
          </a:xfrm>
          <a:prstGeom prst="roundRect">
            <a:avLst>
              <a:gd name="adj" fmla="val 6659"/>
            </a:avLst>
          </a:prstGeom>
          <a:solidFill>
            <a:schemeClr val="accent6"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1074427" y="4502275"/>
            <a:ext cx="3232994" cy="648928"/>
          </a:xfrm>
          <a:prstGeom prst="wedgeRoundRectCallout">
            <a:avLst>
              <a:gd name="adj1" fmla="val 61701"/>
              <a:gd name="adj2" fmla="val 2552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Array of 5 elements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8165804" y="4163326"/>
            <a:ext cx="2743200" cy="652770"/>
          </a:xfrm>
          <a:prstGeom prst="wedgeRoundRectCallout">
            <a:avLst>
              <a:gd name="adj1" fmla="val -61012"/>
              <a:gd name="adj2" fmla="val -774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Element index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7259102" y="5455621"/>
            <a:ext cx="2297391" cy="1098305"/>
          </a:xfrm>
          <a:prstGeom prst="wedgeRoundRectCallout">
            <a:avLst>
              <a:gd name="adj1" fmla="val -59049"/>
              <a:gd name="adj2" fmla="val -40179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Element</a:t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of an array</a:t>
            </a:r>
            <a:endParaRPr lang="bg-BG" sz="2800" dirty="0">
              <a:solidFill>
                <a:srgbClr val="FFFFFF"/>
              </a:solidFill>
            </a:endParaRPr>
          </a:p>
        </p:txBody>
      </p:sp>
      <p:graphicFrame>
        <p:nvGraphicFramePr>
          <p:cNvPr id="10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9549911"/>
              </p:ext>
            </p:extLst>
          </p:nvPr>
        </p:nvGraphicFramePr>
        <p:xfrm>
          <a:off x="4791294" y="4831911"/>
          <a:ext cx="2941320" cy="512477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 Box 18"/>
          <p:cNvSpPr txBox="1">
            <a:spLocks noChangeArrowheads="1"/>
          </p:cNvSpPr>
          <p:nvPr/>
        </p:nvSpPr>
        <p:spPr bwMode="auto">
          <a:xfrm>
            <a:off x="4878215" y="4296925"/>
            <a:ext cx="27478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8840CFBD-C39E-4D7E-A2AA-C17EF102A8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641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460314"/>
          </a:xfrm>
        </p:spPr>
        <p:txBody>
          <a:bodyPr/>
          <a:lstStyle/>
          <a:p>
            <a:r>
              <a:rPr lang="en-US" dirty="0"/>
              <a:t>Allocating an </a:t>
            </a:r>
            <a:r>
              <a:rPr lang="en-US" dirty="0" smtClean="0"/>
              <a:t>array:</a:t>
            </a:r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Assigning values to the array elements: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Accessing array </a:t>
            </a:r>
            <a:r>
              <a:rPr lang="en-US" dirty="0" smtClean="0"/>
              <a:t>elements: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Arrays in Java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836614" y="1953904"/>
            <a:ext cx="8219822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bg1"/>
                </a:solidFill>
                <a:effectLst/>
              </a:rPr>
              <a:t>int[] </a:t>
            </a:r>
            <a:r>
              <a:rPr lang="en-US" sz="2800" dirty="0">
                <a:solidFill>
                  <a:schemeClr val="tx1"/>
                </a:solidFill>
                <a:effectLst/>
              </a:rPr>
              <a:t>numbers = new </a:t>
            </a:r>
            <a:r>
              <a:rPr lang="en-US" sz="2800" dirty="0">
                <a:solidFill>
                  <a:schemeClr val="bg1"/>
                </a:solidFill>
                <a:effectLst/>
              </a:rPr>
              <a:t>int[10]</a:t>
            </a:r>
            <a:r>
              <a:rPr lang="en-US" sz="2800" dirty="0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2" y="3511731"/>
            <a:ext cx="8219824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for (int i = 0; i &lt; </a:t>
            </a:r>
            <a:r>
              <a:rPr lang="en-US" sz="2800" dirty="0">
                <a:solidFill>
                  <a:schemeClr val="bg1"/>
                </a:solidFill>
                <a:effectLst/>
              </a:rPr>
              <a:t>numbers.length</a:t>
            </a:r>
            <a:r>
              <a:rPr lang="en-US" sz="2800" dirty="0">
                <a:solidFill>
                  <a:schemeClr val="tx1"/>
                </a:solidFill>
                <a:effectLst/>
              </a:rPr>
              <a:t>; i++)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numbers[i] = i + 1;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6614" y="5410200"/>
            <a:ext cx="8219822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bg1"/>
                </a:solidFill>
                <a:effectLst/>
              </a:rPr>
              <a:t>numbers[3]</a:t>
            </a:r>
            <a:r>
              <a:rPr lang="en-US" sz="2800" dirty="0">
                <a:solidFill>
                  <a:schemeClr val="tx1"/>
                </a:solidFill>
                <a:effectLst/>
              </a:rPr>
              <a:t> = 20;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numbers[5]</a:t>
            </a:r>
            <a:r>
              <a:rPr lang="en-US" sz="2800" dirty="0">
                <a:solidFill>
                  <a:schemeClr val="tx1"/>
                </a:solidFill>
                <a:effectLst/>
              </a:rPr>
              <a:t> = numbers[2] + numbers[7];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5702526" y="1196125"/>
            <a:ext cx="3419224" cy="648928"/>
          </a:xfrm>
          <a:prstGeom prst="wedgeRoundRectCallout">
            <a:avLst>
              <a:gd name="adj1" fmla="val -38514"/>
              <a:gd name="adj2" fmla="val 7211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Array of </a:t>
            </a:r>
            <a:r>
              <a:rPr lang="en-US" sz="2800" b="1" dirty="0">
                <a:solidFill>
                  <a:srgbClr val="FFFFFF"/>
                </a:solidFill>
              </a:rPr>
              <a:t>10</a:t>
            </a:r>
            <a:r>
              <a:rPr lang="en-US" sz="2800" dirty="0">
                <a:solidFill>
                  <a:srgbClr val="FFFFFF"/>
                </a:solidFill>
              </a:rPr>
              <a:t> elements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8194224" y="5308812"/>
            <a:ext cx="2743200" cy="652770"/>
          </a:xfrm>
          <a:prstGeom prst="wedgeRoundRectCallout">
            <a:avLst>
              <a:gd name="adj1" fmla="val -55860"/>
              <a:gd name="adj2" fmla="val 3893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Element </a:t>
            </a:r>
            <a:r>
              <a:rPr lang="en-US" sz="2800" b="1" dirty="0">
                <a:solidFill>
                  <a:srgbClr val="FFFFFF"/>
                </a:solidFill>
              </a:rPr>
              <a:t>index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5792036" y="4181321"/>
            <a:ext cx="3419224" cy="961676"/>
          </a:xfrm>
          <a:prstGeom prst="wedgeRoundRectCallout">
            <a:avLst>
              <a:gd name="adj1" fmla="val -60918"/>
              <a:gd name="adj2" fmla="val -33346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All elements are of the </a:t>
            </a:r>
            <a:r>
              <a:rPr lang="en-US" sz="2800" b="1" dirty="0">
                <a:solidFill>
                  <a:srgbClr val="FFFFFF"/>
                </a:solidFill>
              </a:rPr>
              <a:t>same type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81113662-4D12-404A-B02B-3D09F702D2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4259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 array is a systematic arrangement of similar objects</a:t>
            </a:r>
          </a:p>
          <a:p>
            <a:r>
              <a:rPr lang="en-US" dirty="0"/>
              <a:t>Arrays can have more than one dimension, e.g. matrices</a:t>
            </a:r>
          </a:p>
          <a:p>
            <a:r>
              <a:rPr lang="en-US" dirty="0"/>
              <a:t>The most used multidimensional arrays are the </a:t>
            </a:r>
            <a:r>
              <a:rPr lang="en-US" dirty="0" smtClean="0"/>
              <a:t>2-dimensional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Multidimensional Array?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E0F7C77-57BD-492C-955A-B040C0711C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936035"/>
              </p:ext>
            </p:extLst>
          </p:nvPr>
        </p:nvGraphicFramePr>
        <p:xfrm>
          <a:off x="989012" y="3608438"/>
          <a:ext cx="6477000" cy="279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82803088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229383697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58000535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038585566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882983427"/>
                    </a:ext>
                  </a:extLst>
                </a:gridCol>
              </a:tblGrid>
              <a:tr h="558472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Matrix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COLUMNS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178034"/>
                  </a:ext>
                </a:extLst>
              </a:tr>
              <a:tr h="558472">
                <a:tc rowSpan="4">
                  <a:txBody>
                    <a:bodyPr/>
                    <a:lstStyle/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GB" b="1" dirty="0"/>
                        <a:t>R</a:t>
                      </a:r>
                    </a:p>
                    <a:p>
                      <a:pPr algn="ctr"/>
                      <a:r>
                        <a:rPr lang="en-GB" b="1" dirty="0"/>
                        <a:t>O</a:t>
                      </a:r>
                    </a:p>
                    <a:p>
                      <a:pPr algn="ctr"/>
                      <a:r>
                        <a:rPr lang="en-GB" b="1" dirty="0"/>
                        <a:t>W</a:t>
                      </a:r>
                    </a:p>
                    <a:p>
                      <a:pPr algn="ctr"/>
                      <a:r>
                        <a:rPr lang="en-GB" b="1" dirty="0"/>
                        <a:t>S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[0][0]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[0][1]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[0][2]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[0][3]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462194"/>
                  </a:ext>
                </a:extLst>
              </a:tr>
              <a:tr h="558472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[1][0]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[1][1]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[1][2]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[1][3]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442212"/>
                  </a:ext>
                </a:extLst>
              </a:tr>
              <a:tr h="558472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[2][0]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[2][1]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[2][2]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[2][3]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044317"/>
                  </a:ext>
                </a:extLst>
              </a:tr>
              <a:tr h="558472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[3][0]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[3][1]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[3][2]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[3][3]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304157"/>
                  </a:ext>
                </a:extLst>
              </a:tr>
            </a:tbl>
          </a:graphicData>
        </a:graphic>
      </p:graphicFrame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7619968" y="3915747"/>
            <a:ext cx="2286000" cy="613562"/>
          </a:xfrm>
          <a:prstGeom prst="wedgeRoundRectCallout">
            <a:avLst>
              <a:gd name="adj1" fmla="val -83293"/>
              <a:gd name="adj2" fmla="val 82542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b="1" dirty="0">
                <a:solidFill>
                  <a:schemeClr val="bg2"/>
                </a:solidFill>
                <a:latin typeface="+mn-lt"/>
              </a:rPr>
              <a:t>Row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800" dirty="0">
                <a:solidFill>
                  <a:srgbClr val="FFFFFF"/>
                </a:solidFill>
                <a:latin typeface="+mn-lt"/>
              </a:rPr>
              <a:t>Index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7619969" y="5004619"/>
            <a:ext cx="2286000" cy="613562"/>
          </a:xfrm>
          <a:prstGeom prst="wedgeRoundRectCallout">
            <a:avLst>
              <a:gd name="adj1" fmla="val -68036"/>
              <a:gd name="adj2" fmla="val -37201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b="1" dirty="0">
                <a:solidFill>
                  <a:schemeClr val="bg2"/>
                </a:solidFill>
                <a:latin typeface="+mn-lt"/>
              </a:rPr>
              <a:t>Column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800" dirty="0">
                <a:solidFill>
                  <a:srgbClr val="FFFFFF"/>
                </a:solidFill>
                <a:latin typeface="+mn-lt"/>
              </a:rPr>
              <a:t>Index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B6A98AEF-A48F-43E7-A826-15D0C400BD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951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Declaring multidimensional arrays: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Creating a multidimensional array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  <a:r>
              <a:rPr lang="en-US" dirty="0"/>
              <a:t> keyword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Must specify the size of at least one </a:t>
            </a:r>
            <a:r>
              <a:rPr lang="en-US" dirty="0" smtClean="0"/>
              <a:t>dimension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Declaring and Creating Multidimensional Arrays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60414" y="1752600"/>
            <a:ext cx="8514215" cy="1388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int[][]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intMatrix;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float[][]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floatMatrix;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String[][][]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strCube;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4" y="5181600"/>
            <a:ext cx="8514215" cy="1388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int[][]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intMatrix = new int[3][];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float[][]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floatMatrix = new float[8][2];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String[][][]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stringCube = new String[5][5][5];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6857E2B-0424-4A47-9CB8-FC9E18F79B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294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Initializing a multidimensional array with values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Matrices are represented by a list of rows</a:t>
            </a:r>
          </a:p>
          <a:p>
            <a:pPr lvl="1"/>
            <a:r>
              <a:rPr lang="en-US" dirty="0"/>
              <a:t>Each row consists of a list of </a:t>
            </a:r>
            <a:r>
              <a:rPr lang="en-US" dirty="0" smtClean="0"/>
              <a:t>values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Multidimensional Arrays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786000" y="1944000"/>
            <a:ext cx="6452151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int[][] matrix =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{1, 2, 3, 4},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row 0 values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{5, 6, 7, 8}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row 1 values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261AB87-9D52-471E-A2C2-8997EAF0DA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565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3802</TotalTime>
  <Words>1546</Words>
  <Application>Microsoft Office PowerPoint</Application>
  <PresentationFormat>Widescreen</PresentationFormat>
  <Paragraphs>317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Multidimensional Arrays</vt:lpstr>
      <vt:lpstr>Table of Contents</vt:lpstr>
      <vt:lpstr>Have a Question?</vt:lpstr>
      <vt:lpstr>Multidimensional Arrays</vt:lpstr>
      <vt:lpstr>Array in Java</vt:lpstr>
      <vt:lpstr>Working with Arrays in Java</vt:lpstr>
      <vt:lpstr>What is Multidimensional Array?</vt:lpstr>
      <vt:lpstr>Declaring and Creating Multidimensional Arrays</vt:lpstr>
      <vt:lpstr>Initializing Multidimensional Arrays</vt:lpstr>
      <vt:lpstr>Accessing Elements</vt:lpstr>
      <vt:lpstr>Reading a Matrix – Example</vt:lpstr>
      <vt:lpstr>Problem: Compare Matrices</vt:lpstr>
      <vt:lpstr>Solution: Compare Matrices (1)</vt:lpstr>
      <vt:lpstr>Solution: Compare Matrices (2)</vt:lpstr>
      <vt:lpstr>Solution: Compare Matrices (3)</vt:lpstr>
      <vt:lpstr>Problem: Positions of</vt:lpstr>
      <vt:lpstr>Solution: Positions of</vt:lpstr>
      <vt:lpstr>Problem: Sum of All Elements of Matrix</vt:lpstr>
      <vt:lpstr>Solution: Sum of All Elements of Matrix</vt:lpstr>
      <vt:lpstr>Problem: Maximum Sum of 2X2 Submatrix</vt:lpstr>
      <vt:lpstr>Solution: Maximum Sum of 2X2 Submatrix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Advanced - Multidimensional Arrays</dc:title>
  <dc:subject>Java Advanced Practical Training Course @ SoftUni</dc:subject>
  <dc:creator>Software University</dc:creator>
  <cp:keywords>Advanced; java; fundamentals; technology;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Yoana</cp:lastModifiedBy>
  <cp:revision>32</cp:revision>
  <dcterms:created xsi:type="dcterms:W3CDTF">2018-05-23T13:08:44Z</dcterms:created>
  <dcterms:modified xsi:type="dcterms:W3CDTF">2021-12-14T10:01:48Z</dcterms:modified>
  <cp:category>programming;computer programming;software development;web development</cp:category>
</cp:coreProperties>
</file>