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1"/>
  </p:notesMasterIdLst>
  <p:handoutMasterIdLst>
    <p:handoutMasterId r:id="rId52"/>
  </p:handoutMasterIdLst>
  <p:sldIdLst>
    <p:sldId id="402" r:id="rId2"/>
    <p:sldId id="493" r:id="rId3"/>
    <p:sldId id="508" r:id="rId4"/>
    <p:sldId id="467" r:id="rId5"/>
    <p:sldId id="554" r:id="rId6"/>
    <p:sldId id="469" r:id="rId7"/>
    <p:sldId id="543" r:id="rId8"/>
    <p:sldId id="573" r:id="rId9"/>
    <p:sldId id="544" r:id="rId10"/>
    <p:sldId id="574" r:id="rId11"/>
    <p:sldId id="575" r:id="rId12"/>
    <p:sldId id="576" r:id="rId13"/>
    <p:sldId id="577" r:id="rId14"/>
    <p:sldId id="578" r:id="rId15"/>
    <p:sldId id="566" r:id="rId16"/>
    <p:sldId id="579" r:id="rId17"/>
    <p:sldId id="580" r:id="rId18"/>
    <p:sldId id="581" r:id="rId19"/>
    <p:sldId id="582" r:id="rId20"/>
    <p:sldId id="605" r:id="rId21"/>
    <p:sldId id="606" r:id="rId22"/>
    <p:sldId id="608" r:id="rId23"/>
    <p:sldId id="583" r:id="rId24"/>
    <p:sldId id="584" r:id="rId25"/>
    <p:sldId id="585" r:id="rId26"/>
    <p:sldId id="586" r:id="rId27"/>
    <p:sldId id="604" r:id="rId28"/>
    <p:sldId id="587" r:id="rId29"/>
    <p:sldId id="588" r:id="rId30"/>
    <p:sldId id="589" r:id="rId31"/>
    <p:sldId id="601" r:id="rId32"/>
    <p:sldId id="602" r:id="rId33"/>
    <p:sldId id="603" r:id="rId34"/>
    <p:sldId id="590" r:id="rId35"/>
    <p:sldId id="591" r:id="rId36"/>
    <p:sldId id="592" r:id="rId37"/>
    <p:sldId id="595" r:id="rId38"/>
    <p:sldId id="594" r:id="rId39"/>
    <p:sldId id="596" r:id="rId40"/>
    <p:sldId id="597" r:id="rId41"/>
    <p:sldId id="598" r:id="rId42"/>
    <p:sldId id="599" r:id="rId43"/>
    <p:sldId id="600" r:id="rId44"/>
    <p:sldId id="349" r:id="rId45"/>
    <p:sldId id="401" r:id="rId46"/>
    <p:sldId id="612" r:id="rId47"/>
    <p:sldId id="611" r:id="rId48"/>
    <p:sldId id="405" r:id="rId49"/>
    <p:sldId id="609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6928BE1-C9C5-426E-A618-45286872BFF0}">
          <p14:sldIdLst>
            <p14:sldId id="402"/>
            <p14:sldId id="493"/>
            <p14:sldId id="508"/>
          </p14:sldIdLst>
        </p14:section>
        <p14:section name="Design Patterns" id="{D5F878AE-EA8B-4072-A80D-E031A984D40B}">
          <p14:sldIdLst>
            <p14:sldId id="467"/>
            <p14:sldId id="554"/>
            <p14:sldId id="469"/>
            <p14:sldId id="543"/>
          </p14:sldIdLst>
        </p14:section>
        <p14:section name="Why Design Patterns?" id="{19C06B6A-51DF-4F7C-9471-BD2AC90565E2}">
          <p14:sldIdLst>
            <p14:sldId id="573"/>
            <p14:sldId id="544"/>
            <p14:sldId id="574"/>
          </p14:sldIdLst>
        </p14:section>
        <p14:section name="Types of Design Patterns" id="{CFB4849F-2E5C-4908-8816-9541B1175DF9}">
          <p14:sldIdLst>
            <p14:sldId id="575"/>
            <p14:sldId id="576"/>
          </p14:sldIdLst>
        </p14:section>
        <p14:section name="Creational Patterns" id="{ACEEEE4B-FD0B-4D3F-956F-A93EC30318A7}">
          <p14:sldIdLst>
            <p14:sldId id="577"/>
            <p14:sldId id="578"/>
            <p14:sldId id="566"/>
            <p14:sldId id="579"/>
            <p14:sldId id="580"/>
            <p14:sldId id="581"/>
            <p14:sldId id="582"/>
            <p14:sldId id="605"/>
            <p14:sldId id="606"/>
            <p14:sldId id="608"/>
          </p14:sldIdLst>
        </p14:section>
        <p14:section name="Structural Patterns" id="{B81FD747-A871-47B8-A6B2-67A3D2B6D57A}">
          <p14:sldIdLst>
            <p14:sldId id="583"/>
            <p14:sldId id="584"/>
            <p14:sldId id="585"/>
            <p14:sldId id="586"/>
            <p14:sldId id="604"/>
            <p14:sldId id="587"/>
            <p14:sldId id="588"/>
            <p14:sldId id="589"/>
            <p14:sldId id="601"/>
            <p14:sldId id="602"/>
            <p14:sldId id="603"/>
          </p14:sldIdLst>
        </p14:section>
        <p14:section name="Behavioral Patterns" id="{941C2603-E281-4999-802C-D8B65780BF1C}">
          <p14:sldIdLst>
            <p14:sldId id="590"/>
            <p14:sldId id="591"/>
            <p14:sldId id="592"/>
            <p14:sldId id="595"/>
            <p14:sldId id="594"/>
            <p14:sldId id="596"/>
            <p14:sldId id="597"/>
            <p14:sldId id="598"/>
            <p14:sldId id="599"/>
            <p14:sldId id="600"/>
          </p14:sldIdLst>
        </p14:section>
        <p14:section name="Conclusion" id="{115E1B05-8336-4B63-A0E3-FC9F6A3148DE}">
          <p14:sldIdLst>
            <p14:sldId id="349"/>
            <p14:sldId id="401"/>
            <p14:sldId id="612"/>
            <p14:sldId id="611"/>
            <p14:sldId id="405"/>
            <p14:sldId id="6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6C63169-E5BC-47D5-8DA7-E121EA3F652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8062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53004CC-A2EB-497D-8FF8-492D3B5403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11909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033FB48-46A4-4A0D-ADC7-40999686E4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81596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0836585-D654-408E-B976-688471C5C30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24697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3854ABB-5610-42D9-A011-6D313ECFD2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33324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7BB889D-4E0C-4569-8CD0-68F745C8D2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52922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791C957-D9FA-4245-BE1F-9C0657A3D3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1351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006EE30-A28B-48FD-80FE-AA28D223CD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7269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99EBDAE-4422-4E43-B5BE-DCEA693BA6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01320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3B3E08F-A418-4868-B22C-2A418A970A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52401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65AC063-2C35-4587-8596-55562E7A63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54374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222C210-7119-4F2E-A8E2-F588DF7991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28586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A5C2432-3178-4680-B050-4F0416D603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55620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43.png"/><Relationship Id="rId18" Type="http://schemas.openxmlformats.org/officeDocument/2006/relationships/hyperlink" Target="https://bg.it.schwarz/schwarz-it-bulgaria" TargetMode="External"/><Relationship Id="rId26" Type="http://schemas.openxmlformats.org/officeDocument/2006/relationships/hyperlink" Target="https://indeavr.com/" TargetMode="External"/><Relationship Id="rId3" Type="http://schemas.openxmlformats.org/officeDocument/2006/relationships/image" Target="../media/image38.jpg"/><Relationship Id="rId21" Type="http://schemas.openxmlformats.org/officeDocument/2006/relationships/image" Target="../media/image47.png"/><Relationship Id="rId7" Type="http://schemas.openxmlformats.org/officeDocument/2006/relationships/image" Target="../media/image40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45.png"/><Relationship Id="rId25" Type="http://schemas.openxmlformats.org/officeDocument/2006/relationships/image" Target="../media/image49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motion-software.com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42.png"/><Relationship Id="rId24" Type="http://schemas.openxmlformats.org/officeDocument/2006/relationships/hyperlink" Target="https://de.draftkings.com/" TargetMode="External"/><Relationship Id="rId5" Type="http://schemas.openxmlformats.org/officeDocument/2006/relationships/image" Target="../media/image39.png"/><Relationship Id="rId15" Type="http://schemas.openxmlformats.org/officeDocument/2006/relationships/image" Target="../media/image44.png"/><Relationship Id="rId23" Type="http://schemas.openxmlformats.org/officeDocument/2006/relationships/image" Target="../media/image48.jpe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46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41.jpg"/><Relationship Id="rId14" Type="http://schemas.openxmlformats.org/officeDocument/2006/relationships/hyperlink" Target="https://taulia.com/company/careers/" TargetMode="External"/><Relationship Id="rId22" Type="http://schemas.openxmlformats.org/officeDocument/2006/relationships/hyperlink" Target="https://pokerstarscareers.com/" TargetMode="External"/><Relationship Id="rId27" Type="http://schemas.openxmlformats.org/officeDocument/2006/relationships/image" Target="../media/image5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openxmlformats.org/officeDocument/2006/relationships/hyperlink" Target="https://www.youtube.com/c/CodeItUpwithIvo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3082" y="561348"/>
            <a:ext cx="11083636" cy="882654"/>
          </a:xfrm>
        </p:spPr>
        <p:txBody>
          <a:bodyPr>
            <a:normAutofit/>
          </a:bodyPr>
          <a:lstStyle/>
          <a:p>
            <a:r>
              <a:rPr lang="en-US" dirty="0"/>
              <a:t>Design Patterns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73" y="2057400"/>
            <a:ext cx="2181040" cy="218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8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6"/>
            <a:ext cx="11808021" cy="566187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Do not lead to a direct code reuse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Deceptively simple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Developers may suffer from </a:t>
            </a:r>
            <a:r>
              <a:rPr lang="en-US" b="1" dirty="0">
                <a:solidFill>
                  <a:schemeClr val="bg1"/>
                </a:solidFill>
              </a:rPr>
              <a:t>pattern overload </a:t>
            </a:r>
            <a:r>
              <a:rPr lang="en-US" dirty="0"/>
              <a:t>and</a:t>
            </a:r>
            <a:r>
              <a:rPr lang="en-US" b="1" dirty="0">
                <a:solidFill>
                  <a:schemeClr val="bg1"/>
                </a:solidFill>
              </a:rPr>
              <a:t> overdesign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Validated by </a:t>
            </a:r>
            <a:r>
              <a:rPr lang="en-US" b="1" dirty="0">
                <a:solidFill>
                  <a:schemeClr val="bg1"/>
                </a:solidFill>
              </a:rPr>
              <a:t>experience</a:t>
            </a:r>
            <a:r>
              <a:rPr lang="en-US" dirty="0"/>
              <a:t> and discussion, not by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automated</a:t>
            </a:r>
            <a:r>
              <a:rPr lang="bg-BG" dirty="0"/>
              <a:t> </a:t>
            </a:r>
            <a:r>
              <a:rPr lang="en-US" dirty="0" smtClean="0"/>
              <a:t>testing</a:t>
            </a:r>
            <a:endParaRPr lang="en-US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Should be used only of </a:t>
            </a:r>
            <a:r>
              <a:rPr lang="en-US" b="1" dirty="0">
                <a:solidFill>
                  <a:schemeClr val="bg1"/>
                </a:solidFill>
              </a:rPr>
              <a:t>understood well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Drawbacks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685" y="4027064"/>
            <a:ext cx="2485659" cy="2485659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0BE8DF7-2F22-415F-8683-18FACCE3BA1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64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771" y="1054452"/>
            <a:ext cx="1336461" cy="13364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847" y="2390913"/>
            <a:ext cx="1394529" cy="13945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455390"/>
            <a:ext cx="1337764" cy="133776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B7A35C9-226D-4AC7-A8A3-0901D360000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Types of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150574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5645" y="1163469"/>
            <a:ext cx="11808021" cy="566187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Creational patterns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Deal with </a:t>
            </a:r>
            <a:r>
              <a:rPr lang="en-US" b="1" dirty="0">
                <a:solidFill>
                  <a:schemeClr val="bg1"/>
                </a:solidFill>
              </a:rPr>
              <a:t>initialization and configuration </a:t>
            </a:r>
            <a:r>
              <a:rPr lang="en-US" dirty="0"/>
              <a:t>of classes and objects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Structural patterns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Describe ways to </a:t>
            </a:r>
            <a:r>
              <a:rPr lang="en-US" b="1" dirty="0">
                <a:solidFill>
                  <a:schemeClr val="bg1"/>
                </a:solidFill>
              </a:rPr>
              <a:t>assemble</a:t>
            </a:r>
            <a:r>
              <a:rPr lang="en-US" dirty="0"/>
              <a:t> objects to implement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new functionality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Composition</a:t>
            </a:r>
            <a:r>
              <a:rPr lang="en-US" dirty="0"/>
              <a:t> of classes and objects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Behavioral patterns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Deal with dynamic </a:t>
            </a:r>
            <a:r>
              <a:rPr lang="en-US" b="1" dirty="0">
                <a:solidFill>
                  <a:schemeClr val="bg1"/>
                </a:solidFill>
              </a:rPr>
              <a:t>interactions</a:t>
            </a:r>
            <a:r>
              <a:rPr lang="en-US" dirty="0"/>
              <a:t> among societies of classes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Distribute </a:t>
            </a:r>
            <a:r>
              <a:rPr lang="en-US" b="1" dirty="0">
                <a:solidFill>
                  <a:schemeClr val="bg1"/>
                </a:solidFill>
              </a:rPr>
              <a:t>responsibility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Types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032C7AF-ED4F-4BFC-8205-94D03D646EB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60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524000"/>
            <a:ext cx="2161554" cy="216155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CF574E3-C2D0-498B-86A0-ECA4370F071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Creational Patterns</a:t>
            </a:r>
          </a:p>
        </p:txBody>
      </p:sp>
    </p:spTree>
    <p:extLst>
      <p:ext uri="{BB962C8B-B14F-4D97-AF65-F5344CB8AC3E}">
        <p14:creationId xmlns:p14="http://schemas.microsoft.com/office/powerpoint/2010/main" val="267628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10129234" cy="5546589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Deal with </a:t>
            </a:r>
            <a:r>
              <a:rPr lang="en-US" b="1" dirty="0">
                <a:solidFill>
                  <a:schemeClr val="bg1"/>
                </a:solidFill>
              </a:rPr>
              <a:t>object creation </a:t>
            </a:r>
            <a:r>
              <a:rPr lang="en-US" dirty="0"/>
              <a:t>mechanisms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Trying to create objects in a </a:t>
            </a:r>
            <a:r>
              <a:rPr lang="en-US" b="1" dirty="0">
                <a:solidFill>
                  <a:schemeClr val="bg1"/>
                </a:solidFill>
              </a:rPr>
              <a:t>manner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suitable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to the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situation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Two main ideas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Encapsulating</a:t>
            </a:r>
            <a:r>
              <a:rPr lang="en-US" dirty="0"/>
              <a:t> knowledge about which classes</a:t>
            </a:r>
            <a:br>
              <a:rPr lang="en-US" dirty="0"/>
            </a:br>
            <a:r>
              <a:rPr lang="en-US" dirty="0"/>
              <a:t>the system uses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Hiding</a:t>
            </a:r>
            <a:r>
              <a:rPr lang="en-US" dirty="0"/>
              <a:t> how instances of these classes are created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2D1D561-6CF9-44BC-856C-62DBC598522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59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most often used creational design pattern</a:t>
            </a:r>
          </a:p>
          <a:p>
            <a:r>
              <a:rPr lang="en-GB" dirty="0"/>
              <a:t>A Singleton class is supposed to have </a:t>
            </a:r>
            <a:r>
              <a:rPr lang="en-GB" b="1" dirty="0">
                <a:solidFill>
                  <a:schemeClr val="bg1"/>
                </a:solidFill>
              </a:rPr>
              <a:t>only one instance</a:t>
            </a:r>
          </a:p>
          <a:p>
            <a:r>
              <a:rPr lang="en-GB" dirty="0"/>
              <a:t>It is </a:t>
            </a:r>
            <a:r>
              <a:rPr lang="en-GB" b="1" dirty="0">
                <a:solidFill>
                  <a:schemeClr val="bg1"/>
                </a:solidFill>
              </a:rPr>
              <a:t>not a global variable</a:t>
            </a:r>
          </a:p>
          <a:p>
            <a:r>
              <a:rPr lang="en-GB" dirty="0"/>
              <a:t>Possible problems</a:t>
            </a:r>
          </a:p>
          <a:p>
            <a:pPr lvl="1"/>
            <a:r>
              <a:rPr lang="en-GB" dirty="0"/>
              <a:t>Lazy loading</a:t>
            </a:r>
          </a:p>
          <a:p>
            <a:pPr lvl="1"/>
            <a:r>
              <a:rPr lang="en-GB" dirty="0"/>
              <a:t>Thread-safe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 Pattern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FFC4EA5-BC90-494F-AD90-28227AB7DB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000" y="3130086"/>
            <a:ext cx="2999818" cy="166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26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Double-Check Singleton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65906" y="1295400"/>
            <a:ext cx="11260188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300" dirty="0"/>
              <a:t>class SerializableSingleton implements Serializable {</a:t>
            </a:r>
          </a:p>
          <a:p>
            <a:r>
              <a:rPr lang="en-GB" sz="2300" dirty="0"/>
              <a:t>    private static SerializableSingleton instance;</a:t>
            </a:r>
          </a:p>
          <a:p>
            <a:r>
              <a:rPr lang="en-GB" sz="2300" dirty="0"/>
              <a:t>    private SerializableSingleton() {}</a:t>
            </a:r>
          </a:p>
          <a:p>
            <a:r>
              <a:rPr lang="en-GB" sz="2300" dirty="0"/>
              <a:t>    public static synchronized SerializableSingleton getInstance() {</a:t>
            </a:r>
          </a:p>
          <a:p>
            <a:r>
              <a:rPr lang="en-GB" sz="2300" dirty="0"/>
              <a:t>        if(instance == null) {</a:t>
            </a:r>
          </a:p>
          <a:p>
            <a:r>
              <a:rPr lang="en-GB" sz="2300" dirty="0"/>
              <a:t>            instance = new SerializableSingleton();</a:t>
            </a:r>
          </a:p>
          <a:p>
            <a:r>
              <a:rPr lang="en-GB" sz="2300" dirty="0"/>
              <a:t>        }</a:t>
            </a:r>
          </a:p>
          <a:p>
            <a:r>
              <a:rPr lang="en-GB" sz="2300" dirty="0"/>
              <a:t>        return instance;</a:t>
            </a:r>
          </a:p>
          <a:p>
            <a:r>
              <a:rPr lang="en-GB" sz="2300" dirty="0"/>
              <a:t>    }</a:t>
            </a:r>
            <a:endParaRPr lang="bg-BG" sz="2300" dirty="0"/>
          </a:p>
          <a:p>
            <a:r>
              <a:rPr lang="en-US" sz="2300" noProof="1"/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4E8242E-72E9-4806-88B2-B56F6C0F0C4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22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Factory for </a:t>
            </a:r>
            <a:r>
              <a:rPr lang="en-US" b="1" noProof="1">
                <a:solidFill>
                  <a:schemeClr val="bg1"/>
                </a:solidFill>
              </a:rPr>
              <a:t>cloning</a:t>
            </a:r>
            <a:r>
              <a:rPr lang="en-US" noProof="1"/>
              <a:t> new instances from a prototype</a:t>
            </a:r>
          </a:p>
          <a:p>
            <a:pPr lvl="1"/>
            <a:r>
              <a:rPr lang="en-US" noProof="1"/>
              <a:t>Create new objects by copying this prototype</a:t>
            </a:r>
          </a:p>
          <a:p>
            <a:pPr lvl="1"/>
            <a:r>
              <a:rPr lang="en-US" noProof="1"/>
              <a:t>Instead </a:t>
            </a:r>
            <a:r>
              <a:rPr lang="en-US" noProof="1" smtClean="0"/>
              <a:t>of </a:t>
            </a:r>
            <a:r>
              <a:rPr lang="en-US" noProof="1"/>
              <a:t>using the "new" keyword</a:t>
            </a:r>
          </a:p>
          <a:p>
            <a:pPr>
              <a:buClr>
                <a:schemeClr val="tx2"/>
              </a:buClr>
            </a:pPr>
            <a:r>
              <a:rPr lang="en-US" noProof="1"/>
              <a:t>The</a:t>
            </a:r>
            <a:r>
              <a:rPr lang="en-US" b="1" noProof="1" smtClean="0">
                <a:solidFill>
                  <a:schemeClr val="bg1"/>
                </a:solidFill>
              </a:rPr>
              <a:t> cloneable</a:t>
            </a:r>
            <a:r>
              <a:rPr lang="en-US" noProof="1" smtClean="0"/>
              <a:t> </a:t>
            </a:r>
            <a:r>
              <a:rPr lang="en-US" noProof="1"/>
              <a:t>interface acts as </a:t>
            </a:r>
            <a:r>
              <a:rPr lang="en-US" noProof="1" smtClean="0"/>
              <a:t>Prototype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Pattern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4093623"/>
            <a:ext cx="4248150" cy="24384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0B7E4FEE-BCAC-4547-87DC-2899C6AED1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301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Prototype Abstract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19200" y="1589382"/>
            <a:ext cx="9271094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public abstract class Prototype {</a:t>
            </a:r>
          </a:p>
          <a:p>
            <a:r>
              <a:rPr lang="en-US" dirty="0"/>
              <a:t>  </a:t>
            </a:r>
            <a:r>
              <a:rPr lang="en-GB" dirty="0"/>
              <a:t>private </a:t>
            </a:r>
            <a:r>
              <a:rPr lang="en-US" dirty="0"/>
              <a:t>S</a:t>
            </a:r>
            <a:r>
              <a:rPr lang="en-GB" dirty="0"/>
              <a:t>tring id;</a:t>
            </a:r>
          </a:p>
          <a:p>
            <a:endParaRPr lang="en-GB" dirty="0"/>
          </a:p>
          <a:p>
            <a:r>
              <a:rPr lang="en-GB" dirty="0"/>
              <a:t>  public Prototype(String id) </a:t>
            </a:r>
            <a:r>
              <a:rPr lang="bg-BG" dirty="0"/>
              <a:t>{</a:t>
            </a:r>
            <a:endParaRPr lang="en-US" dirty="0"/>
          </a:p>
          <a:p>
            <a:r>
              <a:rPr lang="en-US" dirty="0"/>
              <a:t>    </a:t>
            </a:r>
            <a:r>
              <a:rPr lang="en-US" noProof="1"/>
              <a:t>this.id</a:t>
            </a:r>
            <a:r>
              <a:rPr lang="en-GB" dirty="0"/>
              <a:t> = id;</a:t>
            </a:r>
            <a:r>
              <a:rPr lang="en-US" dirty="0"/>
              <a:t> </a:t>
            </a:r>
            <a:r>
              <a:rPr lang="en-US" dirty="0" smtClean="0"/>
              <a:t>}</a:t>
            </a:r>
          </a:p>
          <a:p>
            <a:endParaRPr lang="bg-BG" dirty="0" smtClean="0"/>
          </a:p>
          <a:p>
            <a:r>
              <a:rPr lang="en-GB" dirty="0" smtClean="0"/>
              <a:t>  </a:t>
            </a:r>
            <a:r>
              <a:rPr lang="en-GB" dirty="0"/>
              <a:t>public </a:t>
            </a:r>
            <a:r>
              <a:rPr lang="en-US" dirty="0"/>
              <a:t>S</a:t>
            </a:r>
            <a:r>
              <a:rPr lang="en-GB" dirty="0"/>
              <a:t>tring getId()</a:t>
            </a:r>
            <a:r>
              <a:rPr lang="en-US" dirty="0"/>
              <a:t> { return </a:t>
            </a:r>
            <a:r>
              <a:rPr lang="en-US" noProof="1"/>
              <a:t>this</a:t>
            </a:r>
            <a:r>
              <a:rPr lang="en-US" dirty="0"/>
              <a:t>.id;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GB" dirty="0"/>
              <a:t>  public abstract Prototype clone();</a:t>
            </a:r>
          </a:p>
          <a:p>
            <a:r>
              <a:rPr lang="bg-BG" dirty="0"/>
              <a:t>}</a:t>
            </a:r>
            <a:endParaRPr lang="en-US" sz="2400" noProof="1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95344E9-B699-49D0-AAF8-91628998072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25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Concrete Prototype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95400" y="1676400"/>
            <a:ext cx="9271094" cy="4248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</a:t>
            </a:r>
            <a:r>
              <a:rPr lang="en-GB" noProof="1"/>
              <a:t>ConcretePrototype</a:t>
            </a:r>
            <a:r>
              <a:rPr lang="en-GB" dirty="0"/>
              <a:t> extends Prototype </a:t>
            </a:r>
            <a:r>
              <a:rPr lang="bg-BG" dirty="0"/>
              <a:t>{</a:t>
            </a:r>
          </a:p>
          <a:p>
            <a:r>
              <a:rPr lang="en-GB" dirty="0"/>
              <a:t>  public </a:t>
            </a:r>
            <a:r>
              <a:rPr lang="en-GB" noProof="1"/>
              <a:t>ConcretePrototype(string</a:t>
            </a:r>
            <a:r>
              <a:rPr lang="en-GB" dirty="0"/>
              <a:t> id) { </a:t>
            </a:r>
          </a:p>
          <a:p>
            <a:r>
              <a:rPr lang="en-GB" dirty="0"/>
              <a:t>  	super(id); </a:t>
            </a:r>
          </a:p>
          <a:p>
            <a:r>
              <a:rPr lang="en-GB" dirty="0"/>
              <a:t>  }</a:t>
            </a:r>
          </a:p>
          <a:p>
            <a:r>
              <a:rPr lang="en-US" dirty="0"/>
              <a:t>  @Override</a:t>
            </a:r>
            <a:endParaRPr lang="bg-BG" dirty="0"/>
          </a:p>
          <a:p>
            <a:r>
              <a:rPr lang="en-GB" dirty="0"/>
              <a:t>  public Prototype clone() {</a:t>
            </a:r>
          </a:p>
          <a:p>
            <a:r>
              <a:rPr lang="en-GB" dirty="0"/>
              <a:t>    return (</a:t>
            </a:r>
            <a:r>
              <a:rPr lang="en-GB" noProof="1"/>
              <a:t>Prototype)this.clone</a:t>
            </a:r>
            <a:r>
              <a:rPr lang="en-GB" dirty="0"/>
              <a:t>(); }</a:t>
            </a:r>
          </a:p>
          <a:p>
            <a:r>
              <a:rPr lang="bg-BG" dirty="0"/>
              <a:t>}</a:t>
            </a:r>
            <a:endParaRPr lang="en-US" sz="2400" noProof="1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C93F055-EAB3-4A46-8FBB-C2CAD93DA51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99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742950" indent="-742950"/>
            <a:r>
              <a:rPr lang="en-US" dirty="0"/>
              <a:t>Definition of Design Patterns</a:t>
            </a:r>
          </a:p>
          <a:p>
            <a:pPr marL="742950" indent="-742950"/>
            <a:r>
              <a:rPr lang="en-US" dirty="0"/>
              <a:t>Benefits and Drawbacks</a:t>
            </a:r>
          </a:p>
          <a:p>
            <a:pPr marL="742950" indent="-742950"/>
            <a:r>
              <a:rPr lang="en-US" dirty="0"/>
              <a:t>Types of Design Patterns</a:t>
            </a:r>
          </a:p>
          <a:p>
            <a:pPr lvl="1"/>
            <a:r>
              <a:rPr lang="en-US" dirty="0"/>
              <a:t>Creational</a:t>
            </a:r>
          </a:p>
          <a:p>
            <a:pPr lvl="1"/>
            <a:r>
              <a:rPr lang="en-US" dirty="0"/>
              <a:t>Structural</a:t>
            </a:r>
          </a:p>
          <a:p>
            <a:pPr lvl="1"/>
            <a:r>
              <a:rPr lang="en-US" dirty="0" smtClean="0"/>
              <a:t>Behavioral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401D25D-A5FC-4E04-A291-BBA18F795B1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411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Separates</a:t>
            </a:r>
            <a:r>
              <a:rPr lang="en-US" dirty="0"/>
              <a:t> the construction of a complex object </a:t>
            </a:r>
            <a:r>
              <a:rPr lang="en-US" dirty="0" smtClean="0"/>
              <a:t>from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its </a:t>
            </a:r>
            <a:r>
              <a:rPr lang="en-US" dirty="0"/>
              <a:t>representation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The same </a:t>
            </a:r>
            <a:r>
              <a:rPr lang="en-US" dirty="0"/>
              <a:t>construction process can create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different </a:t>
            </a:r>
            <a:r>
              <a:rPr lang="en-US" dirty="0"/>
              <a:t>representations</a:t>
            </a:r>
          </a:p>
          <a:p>
            <a:pPr>
              <a:buClr>
                <a:schemeClr val="tx1"/>
              </a:buClr>
            </a:pPr>
            <a:r>
              <a:rPr lang="en-US" dirty="0"/>
              <a:t>Provides control over steps of </a:t>
            </a:r>
            <a:r>
              <a:rPr lang="en-US" dirty="0" smtClean="0"/>
              <a:t>the construction process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 Pattern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0210119-8B66-42A5-8F48-04FA098E7E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759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Computer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49343" y="1379441"/>
            <a:ext cx="11430000" cy="50177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public class Computer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private String RAM;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private boolean isGraphicsCardEnabled;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public String getRAM() { return RAM;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public boolean isGraphicsCardEnabled()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    return isGraphicsCardEnabled;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public Computer(String ram, boolean isGraphicsCardEnabled)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    this.RAM = ram;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    this.isGraphicsCardEnabled = isGraphicsCardEnabled;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}</a:t>
            </a:r>
            <a:endParaRPr lang="en-GB" sz="2400" noProof="1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2E70DA7-846B-44F3-B417-8EC241EF627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86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ComputerBuilder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23030" y="1268540"/>
            <a:ext cx="11430000" cy="53869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public class </a:t>
            </a:r>
            <a:r>
              <a:rPr lang="en-GB" noProof="1" smtClean="0"/>
              <a:t>ComputerBuilder {</a:t>
            </a:r>
            <a:endParaRPr lang="en-GB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private String RAM;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private boolean isGraphicsCardEnabled;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public ComputerBuilder(String ram){ this.RAM = ram;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public ComputerBuilder setGraphicsCardEnabled(</a:t>
            </a:r>
            <a:endParaRPr lang="bg-BG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noProof="1"/>
              <a:t>				</a:t>
            </a:r>
            <a:r>
              <a:rPr lang="en-GB" noProof="1"/>
              <a:t>boolean isGraphicsCardEnabled)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    this.isGraphicsCardEnabled = isGraphicsCardEnabled;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    return this;</a:t>
            </a:r>
            <a:r>
              <a:rPr lang="bg-BG" noProof="1"/>
              <a:t> </a:t>
            </a:r>
            <a:r>
              <a:rPr lang="en-GB" noProof="1"/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public Computer build(){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    return new Computer(this.RAM, this.isGraphicsCardEnabled);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}</a:t>
            </a:r>
            <a:r>
              <a:rPr lang="bg-BG" noProof="1"/>
              <a:t> </a:t>
            </a:r>
            <a:r>
              <a:rPr lang="en-US" noProof="1" smtClean="0"/>
              <a:t/>
            </a:r>
            <a:br>
              <a:rPr lang="en-US" noProof="1" smtClean="0"/>
            </a:br>
            <a:r>
              <a:rPr lang="en-GB" noProof="1" smtClean="0"/>
              <a:t>}</a:t>
            </a:r>
            <a:endParaRPr lang="en-GB" sz="2400" noProof="1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5F1AF52-183A-45AE-AD40-E2D7F771EF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18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1" y="1447800"/>
            <a:ext cx="2286000" cy="2286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9D7C342-6E2F-4EB2-9A27-A17EE7F4801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Structural Patterns</a:t>
            </a:r>
          </a:p>
        </p:txBody>
      </p:sp>
    </p:spTree>
    <p:extLst>
      <p:ext uri="{BB962C8B-B14F-4D97-AF65-F5344CB8AC3E}">
        <p14:creationId xmlns:p14="http://schemas.microsoft.com/office/powerpoint/2010/main" val="111960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10049240" cy="5276048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Describe ways to assemble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to implement</a:t>
            </a:r>
            <a:br>
              <a:rPr lang="en-US" dirty="0"/>
            </a:b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new functionality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Ease the design by identifying a simple way to</a:t>
            </a:r>
            <a:br>
              <a:rPr lang="en-US" dirty="0"/>
            </a:br>
            <a:r>
              <a:rPr lang="en-US" dirty="0" smtClean="0"/>
              <a:t>realize the </a:t>
            </a:r>
            <a:r>
              <a:rPr lang="en-US" b="1" dirty="0">
                <a:solidFill>
                  <a:schemeClr val="bg1"/>
                </a:solidFill>
              </a:rPr>
              <a:t>relationship</a:t>
            </a:r>
            <a:r>
              <a:rPr lang="en-US" dirty="0"/>
              <a:t> between entities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All about Class and Object composition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Inheritance</a:t>
            </a:r>
            <a:r>
              <a:rPr lang="en-US" dirty="0"/>
              <a:t> to compose interfaces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Ways to compose objects to obtain </a:t>
            </a:r>
            <a:r>
              <a:rPr lang="en-US" b="1" dirty="0">
                <a:solidFill>
                  <a:schemeClr val="bg1"/>
                </a:solidFill>
              </a:rPr>
              <a:t>new functionality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BFA470B-D6AB-4C26-AE98-43D69BA28A3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86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Provides a </a:t>
            </a:r>
            <a:r>
              <a:rPr lang="en-GB" b="1" dirty="0">
                <a:solidFill>
                  <a:schemeClr val="bg1"/>
                </a:solidFill>
              </a:rPr>
              <a:t>unified interface </a:t>
            </a:r>
            <a:r>
              <a:rPr lang="en-GB" dirty="0"/>
              <a:t>to a set of interfaces</a:t>
            </a:r>
            <a:br>
              <a:rPr lang="en-GB" dirty="0"/>
            </a:br>
            <a:r>
              <a:rPr lang="en-GB" dirty="0"/>
              <a:t>in a subsystem</a:t>
            </a:r>
          </a:p>
          <a:p>
            <a:r>
              <a:rPr lang="en-GB" dirty="0"/>
              <a:t>Defines a </a:t>
            </a:r>
            <a:r>
              <a:rPr lang="en-GB" b="1" dirty="0">
                <a:solidFill>
                  <a:schemeClr val="bg1"/>
                </a:solidFill>
              </a:rPr>
              <a:t>higher-level interface </a:t>
            </a:r>
            <a:r>
              <a:rPr lang="en-GB" dirty="0"/>
              <a:t>that makes the subsystem</a:t>
            </a:r>
            <a:br>
              <a:rPr lang="en-GB" dirty="0"/>
            </a:br>
            <a:r>
              <a:rPr lang="en-GB" dirty="0"/>
              <a:t>easier to use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Façade Pattern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512936"/>
            <a:ext cx="4038600" cy="289078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75477BBF-6498-4AE8-A144-2CB6F16B5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387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Façade Class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092427" y="1752600"/>
            <a:ext cx="6007147" cy="4248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Facade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private </a:t>
            </a:r>
            <a:r>
              <a:rPr lang="en-GB" noProof="1"/>
              <a:t>SubSystemOne</a:t>
            </a:r>
            <a:r>
              <a:rPr lang="en-GB" dirty="0"/>
              <a:t> one;</a:t>
            </a:r>
          </a:p>
          <a:p>
            <a:r>
              <a:rPr lang="en-GB" dirty="0"/>
              <a:t>  private </a:t>
            </a:r>
            <a:r>
              <a:rPr lang="en-GB" noProof="1"/>
              <a:t>SubSystemTwo</a:t>
            </a:r>
            <a:r>
              <a:rPr lang="en-GB" dirty="0"/>
              <a:t> two;</a:t>
            </a:r>
          </a:p>
          <a:p>
            <a:endParaRPr lang="en-GB" dirty="0"/>
          </a:p>
          <a:p>
            <a:r>
              <a:rPr lang="en-GB" dirty="0"/>
              <a:t>  public Facade()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  one = new </a:t>
            </a:r>
            <a:r>
              <a:rPr lang="en-GB" noProof="1"/>
              <a:t>SubSystemOne</a:t>
            </a:r>
            <a:r>
              <a:rPr lang="en-GB" dirty="0"/>
              <a:t>();</a:t>
            </a:r>
          </a:p>
          <a:p>
            <a:r>
              <a:rPr lang="en-GB" dirty="0"/>
              <a:t>    two = new </a:t>
            </a:r>
            <a:r>
              <a:rPr lang="en-GB" noProof="1"/>
              <a:t>SubSystemTwo</a:t>
            </a:r>
            <a:r>
              <a:rPr lang="en-GB" dirty="0"/>
              <a:t>();</a:t>
            </a:r>
            <a:endParaRPr lang="en-US" dirty="0"/>
          </a:p>
          <a:p>
            <a:r>
              <a:rPr lang="en-US" dirty="0"/>
              <a:t>  }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DCDA4F6-D9F8-4B3D-9EF1-DA0A45F85C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18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Façade Class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01000" y="1683699"/>
            <a:ext cx="8235061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  public void </a:t>
            </a:r>
            <a:r>
              <a:rPr lang="en-GB" noProof="1"/>
              <a:t>MethodA</a:t>
            </a:r>
            <a:r>
              <a:rPr lang="en-GB" dirty="0"/>
              <a:t>()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  </a:t>
            </a:r>
            <a:r>
              <a:rPr lang="en-GB" noProof="1"/>
              <a:t>System.out.println</a:t>
            </a:r>
            <a:r>
              <a:rPr lang="en-GB" dirty="0"/>
              <a:t>("\</a:t>
            </a:r>
            <a:r>
              <a:rPr lang="en-GB" noProof="1"/>
              <a:t>nMethodA</a:t>
            </a:r>
            <a:r>
              <a:rPr lang="en-GB" dirty="0"/>
              <a:t>() ---- ");</a:t>
            </a:r>
          </a:p>
          <a:p>
            <a:r>
              <a:rPr lang="en-GB" dirty="0"/>
              <a:t>    </a:t>
            </a:r>
            <a:r>
              <a:rPr lang="en-GB" noProof="1"/>
              <a:t>one.MethodOne</a:t>
            </a:r>
            <a:r>
              <a:rPr lang="en-GB" dirty="0"/>
              <a:t>();</a:t>
            </a:r>
          </a:p>
          <a:p>
            <a:r>
              <a:rPr lang="en-GB" dirty="0"/>
              <a:t>    </a:t>
            </a:r>
            <a:r>
              <a:rPr lang="en-GB" noProof="1"/>
              <a:t>two.MethodTwo</a:t>
            </a:r>
            <a:r>
              <a:rPr lang="en-GB" dirty="0"/>
              <a:t>();</a:t>
            </a:r>
            <a:r>
              <a:rPr lang="en-US" dirty="0"/>
              <a:t> }</a:t>
            </a:r>
          </a:p>
          <a:p>
            <a:endParaRPr lang="bg-BG" dirty="0"/>
          </a:p>
          <a:p>
            <a:r>
              <a:rPr lang="en-GB" dirty="0"/>
              <a:t>  public void </a:t>
            </a:r>
            <a:r>
              <a:rPr lang="en-GB" noProof="1"/>
              <a:t>MethodB</a:t>
            </a:r>
            <a:r>
              <a:rPr lang="en-GB" dirty="0"/>
              <a:t>()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  </a:t>
            </a:r>
            <a:r>
              <a:rPr lang="en-GB" noProof="1"/>
              <a:t>System.out.println</a:t>
            </a:r>
            <a:r>
              <a:rPr lang="en-GB" dirty="0"/>
              <a:t>("\</a:t>
            </a:r>
            <a:r>
              <a:rPr lang="en-GB" noProof="1"/>
              <a:t>nMethodB</a:t>
            </a:r>
            <a:r>
              <a:rPr lang="en-GB" dirty="0"/>
              <a:t>() ---- ");</a:t>
            </a:r>
          </a:p>
          <a:p>
            <a:r>
              <a:rPr lang="en-GB" dirty="0"/>
              <a:t>    </a:t>
            </a:r>
            <a:r>
              <a:rPr lang="en-GB" noProof="1"/>
              <a:t>two.MethodTwo</a:t>
            </a:r>
            <a:r>
              <a:rPr lang="en-GB" dirty="0"/>
              <a:t>();</a:t>
            </a:r>
            <a:r>
              <a:rPr lang="en-US" dirty="0"/>
              <a:t> </a:t>
            </a:r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noProof="1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34CF390-0898-48EE-88A3-6F5416BE97B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42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Classes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61000" y="1543107"/>
            <a:ext cx="9207547" cy="21565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</a:t>
            </a:r>
            <a:r>
              <a:rPr lang="en-GB" noProof="1"/>
              <a:t>SubSystemOne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public void </a:t>
            </a:r>
            <a:r>
              <a:rPr lang="en-GB" noProof="1"/>
              <a:t>MethodOne</a:t>
            </a:r>
            <a:r>
              <a:rPr lang="en-GB" dirty="0"/>
              <a:t>() {</a:t>
            </a:r>
            <a:endParaRPr lang="bg-BG" dirty="0"/>
          </a:p>
          <a:p>
            <a:r>
              <a:rPr lang="en-GB" dirty="0"/>
              <a:t>    </a:t>
            </a:r>
            <a:r>
              <a:rPr lang="en-GB" noProof="1"/>
              <a:t>System.out.println</a:t>
            </a:r>
            <a:r>
              <a:rPr lang="en-GB" dirty="0"/>
              <a:t>(" </a:t>
            </a:r>
            <a:r>
              <a:rPr lang="en-GB" noProof="1"/>
              <a:t>SubSystemOne</a:t>
            </a:r>
            <a:r>
              <a:rPr lang="en-GB" dirty="0"/>
              <a:t> Method"); }</a:t>
            </a:r>
            <a:endParaRPr lang="en-US" dirty="0"/>
          </a:p>
          <a:p>
            <a:r>
              <a:rPr lang="en-US" dirty="0"/>
              <a:t>}</a:t>
            </a:r>
            <a:endParaRPr lang="en-US" sz="1800" noProof="1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461000" y="4149000"/>
            <a:ext cx="9207547" cy="21565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</a:t>
            </a:r>
            <a:r>
              <a:rPr lang="en-GB" noProof="1"/>
              <a:t>SubSystemTwo </a:t>
            </a:r>
            <a:r>
              <a:rPr lang="en-US" dirty="0"/>
              <a:t>{</a:t>
            </a:r>
            <a:endParaRPr lang="bg-BG" dirty="0"/>
          </a:p>
          <a:p>
            <a:r>
              <a:rPr lang="en-GB" dirty="0"/>
              <a:t>  public void </a:t>
            </a:r>
            <a:r>
              <a:rPr lang="en-GB" noProof="1"/>
              <a:t>MethodTwo</a:t>
            </a:r>
            <a:r>
              <a:rPr lang="en-GB" dirty="0"/>
              <a:t>() {</a:t>
            </a:r>
            <a:endParaRPr lang="bg-BG" dirty="0"/>
          </a:p>
          <a:p>
            <a:r>
              <a:rPr lang="en-GB" dirty="0"/>
              <a:t>    </a:t>
            </a:r>
            <a:r>
              <a:rPr lang="en-GB" noProof="1"/>
              <a:t>System.out.println</a:t>
            </a:r>
            <a:r>
              <a:rPr lang="en-GB" dirty="0"/>
              <a:t>(" </a:t>
            </a:r>
            <a:r>
              <a:rPr lang="en-GB" noProof="1"/>
              <a:t>SubSystemTwo</a:t>
            </a:r>
            <a:r>
              <a:rPr lang="en-GB" dirty="0"/>
              <a:t> Method"); }</a:t>
            </a:r>
            <a:endParaRPr lang="en-US" dirty="0"/>
          </a:p>
          <a:p>
            <a:r>
              <a:rPr lang="en-US" dirty="0"/>
              <a:t>}</a:t>
            </a:r>
            <a:endParaRPr lang="en-US" sz="1800" noProof="1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31D146D-823E-400F-81F5-557585DBD78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05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Allows to </a:t>
            </a:r>
            <a:r>
              <a:rPr lang="en-GB" b="1" dirty="0">
                <a:solidFill>
                  <a:schemeClr val="bg1"/>
                </a:solidFill>
              </a:rPr>
              <a:t>combine</a:t>
            </a:r>
            <a:r>
              <a:rPr lang="en-GB" dirty="0"/>
              <a:t> different types of objects in tree structures</a:t>
            </a:r>
          </a:p>
          <a:p>
            <a:r>
              <a:rPr lang="en-GB" dirty="0"/>
              <a:t>Gives the possibility to treat the </a:t>
            </a:r>
            <a:r>
              <a:rPr lang="en-GB" b="1" dirty="0">
                <a:solidFill>
                  <a:schemeClr val="bg1"/>
                </a:solidFill>
              </a:rPr>
              <a:t>same object(s)</a:t>
            </a:r>
          </a:p>
          <a:p>
            <a:r>
              <a:rPr lang="en-GB" dirty="0"/>
              <a:t>Used when</a:t>
            </a:r>
          </a:p>
          <a:p>
            <a:pPr lvl="1"/>
            <a:r>
              <a:rPr lang="en-GB" dirty="0"/>
              <a:t>You have different objects that you</a:t>
            </a:r>
            <a:br>
              <a:rPr lang="en-GB" dirty="0"/>
            </a:br>
            <a:r>
              <a:rPr lang="en-GB" dirty="0"/>
              <a:t>want to </a:t>
            </a:r>
            <a:r>
              <a:rPr lang="en-GB" b="1" dirty="0">
                <a:solidFill>
                  <a:schemeClr val="bg1"/>
                </a:solidFill>
              </a:rPr>
              <a:t>treat the same way</a:t>
            </a:r>
          </a:p>
          <a:p>
            <a:pPr lvl="1"/>
            <a:r>
              <a:rPr lang="en-GB" dirty="0"/>
              <a:t>You want to </a:t>
            </a:r>
            <a:r>
              <a:rPr lang="en-GB" dirty="0" smtClean="0"/>
              <a:t>present a </a:t>
            </a:r>
            <a:r>
              <a:rPr lang="en-GB" b="1" dirty="0">
                <a:solidFill>
                  <a:schemeClr val="bg1"/>
                </a:solidFill>
              </a:rPr>
              <a:t>hierarchy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of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Pattern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007" y="2667001"/>
            <a:ext cx="4276725" cy="3095625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6532DE72-E2A6-49FB-9C18-80DA94E4E4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794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#java-advanced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74F3857-BAEA-4819-8D9C-2CA413DAF8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071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Component Abstract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09801" y="1256479"/>
            <a:ext cx="7912147" cy="52951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abstract class Component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protected String name;</a:t>
            </a:r>
          </a:p>
          <a:p>
            <a:endParaRPr lang="bg-BG" dirty="0"/>
          </a:p>
          <a:p>
            <a:r>
              <a:rPr lang="en-GB" dirty="0"/>
              <a:t>  public Component(String name)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    this.name = name;</a:t>
            </a:r>
            <a:r>
              <a:rPr lang="en-US" dirty="0"/>
              <a:t> }</a:t>
            </a:r>
          </a:p>
          <a:p>
            <a:endParaRPr lang="bg-BG" dirty="0"/>
          </a:p>
          <a:p>
            <a:r>
              <a:rPr lang="en-US" dirty="0"/>
              <a:t>  public abstract void add(Component c);</a:t>
            </a:r>
          </a:p>
          <a:p>
            <a:r>
              <a:rPr lang="en-GB" dirty="0"/>
              <a:t>  public abstract void remove(Component c);</a:t>
            </a:r>
          </a:p>
          <a:p>
            <a:r>
              <a:rPr lang="en-US" dirty="0"/>
              <a:t>  public abstract void display(int depth);</a:t>
            </a:r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754C096-0EA4-4022-9BAB-E71DF3736DD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98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Composite Class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01628" y="1524000"/>
            <a:ext cx="11188747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Composite extends Component</a:t>
            </a:r>
            <a:r>
              <a:rPr lang="en-US" dirty="0"/>
              <a:t> {</a:t>
            </a:r>
            <a:endParaRPr lang="bg-BG" dirty="0"/>
          </a:p>
          <a:p>
            <a:r>
              <a:rPr lang="en-US" dirty="0"/>
              <a:t>  private List&lt;Component&gt; children = new ArrayList&lt;Component&gt;();</a:t>
            </a:r>
            <a:endParaRPr lang="bg-BG" dirty="0"/>
          </a:p>
          <a:p>
            <a:r>
              <a:rPr lang="en-GB" dirty="0"/>
              <a:t>  public Composite(String name)</a:t>
            </a:r>
            <a:r>
              <a:rPr lang="en-US" dirty="0"/>
              <a:t> { super(name); }</a:t>
            </a:r>
          </a:p>
          <a:p>
            <a:r>
              <a:rPr lang="en-US" dirty="0"/>
              <a:t>  @Override</a:t>
            </a:r>
            <a:endParaRPr lang="bg-BG" dirty="0"/>
          </a:p>
          <a:p>
            <a:r>
              <a:rPr lang="en-GB" dirty="0"/>
              <a:t>  public void add(Component component) {</a:t>
            </a:r>
            <a:endParaRPr lang="bg-BG" dirty="0"/>
          </a:p>
          <a:p>
            <a:r>
              <a:rPr lang="en-GB" noProof="1"/>
              <a:t>	children.add(component</a:t>
            </a:r>
            <a:r>
              <a:rPr lang="en-GB" dirty="0"/>
              <a:t>); }</a:t>
            </a:r>
            <a:endParaRPr lang="bg-BG" dirty="0"/>
          </a:p>
          <a:p>
            <a:r>
              <a:rPr lang="bg-BG" dirty="0"/>
              <a:t> </a:t>
            </a:r>
            <a:r>
              <a:rPr lang="en-US" dirty="0"/>
              <a:t> @Override</a:t>
            </a:r>
            <a:endParaRPr lang="bg-BG" dirty="0"/>
          </a:p>
          <a:p>
            <a:r>
              <a:rPr lang="en-US" dirty="0"/>
              <a:t>  public void remove(Component component) {</a:t>
            </a:r>
          </a:p>
          <a:p>
            <a:r>
              <a:rPr lang="en-US" noProof="1"/>
              <a:t>	</a:t>
            </a:r>
            <a:r>
              <a:rPr lang="en-GB" noProof="1"/>
              <a:t>children.Remove(component</a:t>
            </a:r>
            <a:r>
              <a:rPr lang="en-GB" dirty="0"/>
              <a:t>); }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A5E6CC2-246F-40BA-89F7-0858407A07A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28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Composite Class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21000" y="1489243"/>
            <a:ext cx="10426747" cy="50177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@Override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public void </a:t>
            </a:r>
            <a:r>
              <a:rPr lang="en-US" noProof="1"/>
              <a:t>display(int</a:t>
            </a:r>
            <a:r>
              <a:rPr lang="en-US" dirty="0"/>
              <a:t> depth)</a:t>
            </a:r>
            <a:r>
              <a:rPr lang="bg-BG" dirty="0"/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  </a:t>
            </a:r>
            <a:r>
              <a:rPr lang="en-GB" noProof="1"/>
              <a:t>System.out.println</a:t>
            </a:r>
            <a:r>
              <a:rPr lang="en-GB" dirty="0"/>
              <a:t>(</a:t>
            </a:r>
            <a:r>
              <a:rPr lang="en-US" dirty="0"/>
              <a:t>printNameInDepth(depth, name</a:t>
            </a:r>
            <a:r>
              <a:rPr lang="en-GB" dirty="0"/>
              <a:t>);</a:t>
            </a:r>
            <a:endParaRPr lang="bg-BG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</a:t>
            </a:r>
            <a:r>
              <a:rPr lang="en-US" noProof="1"/>
              <a:t>foreach</a:t>
            </a:r>
            <a:r>
              <a:rPr lang="en-US" dirty="0"/>
              <a:t> (Component </a:t>
            </a:r>
            <a:r>
              <a:rPr lang="en-US" noProof="1"/>
              <a:t>component</a:t>
            </a:r>
            <a:r>
              <a:rPr lang="en-US" dirty="0"/>
              <a:t> : children) </a:t>
            </a:r>
            <a:r>
              <a:rPr lang="bg-BG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    </a:t>
            </a:r>
            <a:r>
              <a:rPr lang="en-GB" noProof="1"/>
              <a:t>component.display(depth</a:t>
            </a:r>
            <a:r>
              <a:rPr lang="en-GB" dirty="0"/>
              <a:t> + 2);</a:t>
            </a:r>
            <a:r>
              <a:rPr lang="en-US" dirty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</a:t>
            </a:r>
            <a:r>
              <a:rPr lang="bg-BG" dirty="0"/>
              <a:t>}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dirty="0"/>
              <a:t>}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public </a:t>
            </a:r>
            <a:r>
              <a:rPr lang="en-US" dirty="0" smtClean="0"/>
              <a:t>void </a:t>
            </a:r>
            <a:r>
              <a:rPr lang="en-US" dirty="0"/>
              <a:t>printNameInDepth(int depth, String name)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 0; i &lt; depth; i++)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	</a:t>
            </a:r>
            <a:r>
              <a:rPr lang="en-GB" noProof="1"/>
              <a:t>System.out.print("-");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</a:t>
            </a:r>
            <a:r>
              <a:rPr lang="en-GB" noProof="1"/>
              <a:t>System.out.print(name);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}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D01AB2F-AAC9-4266-9FF7-CB605E80F1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30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Leaf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76000" y="1521458"/>
            <a:ext cx="10426747" cy="50194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class Leaf extends Component</a:t>
            </a:r>
            <a:r>
              <a:rPr lang="en-US" sz="2400" dirty="0"/>
              <a:t> {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public Leaf(String name) </a:t>
            </a:r>
            <a:r>
              <a:rPr lang="en-US" sz="2400" dirty="0"/>
              <a:t>{ super(name);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@Override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public void add(Component c)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  System.out.println("Cannot add to a leaf");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@Override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public void Remove(Component c)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  System.out.println("Cannot remove from a leaf");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@Override</a:t>
            </a:r>
            <a:r>
              <a:rPr lang="bg-BG" sz="2400" dirty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public void </a:t>
            </a:r>
            <a:r>
              <a:rPr lang="en-US" sz="2400" noProof="1"/>
              <a:t>Display(int</a:t>
            </a:r>
            <a:r>
              <a:rPr lang="en-US" sz="2400" dirty="0"/>
              <a:t> depth)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  </a:t>
            </a:r>
            <a:r>
              <a:rPr lang="en-US" sz="2400" dirty="0"/>
              <a:t>System.out.println</a:t>
            </a:r>
            <a:r>
              <a:rPr lang="en-GB" sz="2400" noProof="1"/>
              <a:t>(</a:t>
            </a:r>
            <a:r>
              <a:rPr lang="en-US" dirty="0"/>
              <a:t>printNameInDepth(depth, name</a:t>
            </a:r>
            <a:r>
              <a:rPr lang="en-GB" dirty="0"/>
              <a:t>); </a:t>
            </a:r>
            <a:r>
              <a:rPr lang="en-GB" sz="2400" dirty="0"/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400" dirty="0"/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30B1A2F-8010-4858-A176-4E3AE09902E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55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1" y="1447801"/>
            <a:ext cx="2269081" cy="226908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11FD8A2-4488-4BD3-9145-1A6F9373C82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Behavioral Patterns</a:t>
            </a:r>
          </a:p>
        </p:txBody>
      </p:sp>
    </p:spTree>
    <p:extLst>
      <p:ext uri="{BB962C8B-B14F-4D97-AF65-F5344CB8AC3E}">
        <p14:creationId xmlns:p14="http://schemas.microsoft.com/office/powerpoint/2010/main" val="355948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10049240" cy="5276048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Concerned </a:t>
            </a:r>
            <a:r>
              <a:rPr lang="en-US" dirty="0" smtClean="0"/>
              <a:t>with the </a:t>
            </a:r>
            <a:r>
              <a:rPr lang="en-US" b="1" dirty="0">
                <a:solidFill>
                  <a:schemeClr val="bg1"/>
                </a:solidFill>
              </a:rPr>
              <a:t>interaction</a:t>
            </a:r>
            <a:r>
              <a:rPr lang="en-US" dirty="0"/>
              <a:t> between objects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Either with the </a:t>
            </a:r>
            <a:r>
              <a:rPr lang="en-US" b="1" dirty="0">
                <a:solidFill>
                  <a:schemeClr val="bg1"/>
                </a:solidFill>
              </a:rPr>
              <a:t>assignment of responsibilities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between objects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encapsulating behavior </a:t>
            </a:r>
            <a:r>
              <a:rPr lang="en-US" dirty="0"/>
              <a:t>in an object and</a:t>
            </a:r>
            <a:br>
              <a:rPr lang="en-US" dirty="0"/>
            </a:br>
            <a:r>
              <a:rPr lang="en-US" dirty="0"/>
              <a:t>delegating requests to it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Increases </a:t>
            </a:r>
            <a:r>
              <a:rPr lang="en-US" b="1" dirty="0">
                <a:solidFill>
                  <a:schemeClr val="bg1"/>
                </a:solidFill>
              </a:rPr>
              <a:t>flexibility</a:t>
            </a:r>
            <a:r>
              <a:rPr lang="en-US" dirty="0"/>
              <a:t> in carrying out cross-classes</a:t>
            </a:r>
            <a:br>
              <a:rPr lang="en-US" dirty="0"/>
            </a:br>
            <a:r>
              <a:rPr lang="en-US" dirty="0"/>
              <a:t>communication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B729813-E5CE-4E75-A7A3-1248EFE9714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55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An object </a:t>
            </a:r>
            <a:r>
              <a:rPr lang="en-GB" b="1" dirty="0">
                <a:solidFill>
                  <a:schemeClr val="bg1"/>
                </a:solidFill>
              </a:rPr>
              <a:t>encapsulates</a:t>
            </a:r>
            <a:r>
              <a:rPr lang="en-GB" dirty="0"/>
              <a:t> all the information needed to call</a:t>
            </a:r>
            <a:br>
              <a:rPr lang="en-GB" dirty="0"/>
            </a:br>
            <a:r>
              <a:rPr lang="en-GB" dirty="0"/>
              <a:t>a method at a later time</a:t>
            </a:r>
          </a:p>
          <a:p>
            <a:pPr lvl="1"/>
            <a:r>
              <a:rPr lang="en-GB" dirty="0"/>
              <a:t>Lets you </a:t>
            </a:r>
            <a:r>
              <a:rPr lang="en-GB" b="1" dirty="0">
                <a:solidFill>
                  <a:schemeClr val="bg1"/>
                </a:solidFill>
              </a:rPr>
              <a:t>parameterize</a:t>
            </a:r>
            <a:r>
              <a:rPr lang="en-GB" dirty="0"/>
              <a:t> clients with different requests,</a:t>
            </a:r>
            <a:br>
              <a:rPr lang="en-GB" dirty="0"/>
            </a:br>
            <a:r>
              <a:rPr lang="en-GB" dirty="0"/>
              <a:t>queue or log requests, and support undoable operations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Pattern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7" y="3801789"/>
            <a:ext cx="4286249" cy="280594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D2B83F07-A992-462E-8EC4-55B3133520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97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Command Abstract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811569" y="1594667"/>
            <a:ext cx="6921547" cy="4248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abstract class Command </a:t>
            </a:r>
            <a:r>
              <a:rPr lang="bg-BG" dirty="0"/>
              <a:t>{</a:t>
            </a:r>
            <a:endParaRPr lang="en-US" dirty="0"/>
          </a:p>
          <a:p>
            <a:r>
              <a:rPr lang="en-GB" dirty="0"/>
              <a:t>  protected Receiver </a:t>
            </a:r>
            <a:r>
              <a:rPr lang="en-GB" noProof="1"/>
              <a:t>receiver</a:t>
            </a:r>
            <a:r>
              <a:rPr lang="en-GB" dirty="0"/>
              <a:t>;</a:t>
            </a:r>
          </a:p>
          <a:p>
            <a:endParaRPr lang="en-GB" dirty="0"/>
          </a:p>
          <a:p>
            <a:r>
              <a:rPr lang="en-GB" dirty="0"/>
              <a:t>  public Command(Receiver receiver)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  </a:t>
            </a:r>
            <a:r>
              <a:rPr lang="en-GB" noProof="1"/>
              <a:t>this.receiver</a:t>
            </a:r>
            <a:r>
              <a:rPr lang="en-GB" dirty="0"/>
              <a:t> = receiver;</a:t>
            </a:r>
            <a:r>
              <a:rPr lang="en-US" dirty="0"/>
              <a:t> }</a:t>
            </a:r>
          </a:p>
          <a:p>
            <a:endParaRPr lang="bg-BG" dirty="0"/>
          </a:p>
          <a:p>
            <a:r>
              <a:rPr lang="en-GB" dirty="0"/>
              <a:t>  public abstract void execute();</a:t>
            </a:r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24EF369-0D73-40EB-98EC-B5AC95B4AF3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64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Concrete Command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33601" y="1828800"/>
            <a:ext cx="7912147" cy="4248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</a:t>
            </a:r>
            <a:r>
              <a:rPr lang="en-GB" noProof="1"/>
              <a:t>ConcreteCommand</a:t>
            </a:r>
            <a:r>
              <a:rPr lang="en-GB" dirty="0"/>
              <a:t> extends Command </a:t>
            </a:r>
            <a:r>
              <a:rPr lang="bg-BG" dirty="0"/>
              <a:t>{</a:t>
            </a:r>
          </a:p>
          <a:p>
            <a:r>
              <a:rPr lang="en-GB" dirty="0"/>
              <a:t>  public </a:t>
            </a:r>
            <a:r>
              <a:rPr lang="en-GB" noProof="1"/>
              <a:t>ConcreteCommand(Receiver</a:t>
            </a:r>
            <a:r>
              <a:rPr lang="en-GB" dirty="0"/>
              <a:t> receiver) </a:t>
            </a:r>
            <a:r>
              <a:rPr lang="en-US" dirty="0"/>
              <a:t>{</a:t>
            </a:r>
          </a:p>
          <a:p>
            <a:r>
              <a:rPr lang="en-US" dirty="0"/>
              <a:t>	super(receiver); }</a:t>
            </a:r>
          </a:p>
          <a:p>
            <a:endParaRPr lang="bg-BG" dirty="0"/>
          </a:p>
          <a:p>
            <a:r>
              <a:rPr lang="en-GB" dirty="0"/>
              <a:t>  @Override  </a:t>
            </a:r>
          </a:p>
          <a:p>
            <a:r>
              <a:rPr lang="en-GB" dirty="0"/>
              <a:t>  public void execute() {</a:t>
            </a:r>
          </a:p>
          <a:p>
            <a:r>
              <a:rPr lang="en-GB" dirty="0"/>
              <a:t>    </a:t>
            </a:r>
            <a:r>
              <a:rPr lang="en-GB" noProof="1"/>
              <a:t>receiver.action</a:t>
            </a:r>
            <a:r>
              <a:rPr lang="en-GB" dirty="0"/>
              <a:t>(); }</a:t>
            </a:r>
            <a:endParaRPr lang="bg-BG" dirty="0"/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6A3F533-DA4C-4198-B440-C48FB4F475C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4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Receiver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81000" y="2439000"/>
            <a:ext cx="9271094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Receiver </a:t>
            </a:r>
            <a:r>
              <a:rPr lang="bg-BG" dirty="0"/>
              <a:t>{</a:t>
            </a:r>
          </a:p>
          <a:p>
            <a:r>
              <a:rPr lang="en-GB" dirty="0"/>
              <a:t>  public void action() </a:t>
            </a:r>
            <a:r>
              <a:rPr lang="bg-BG" dirty="0"/>
              <a:t>{</a:t>
            </a:r>
          </a:p>
          <a:p>
            <a:r>
              <a:rPr lang="en-GB" dirty="0"/>
              <a:t>    </a:t>
            </a:r>
            <a:r>
              <a:rPr lang="en-GB" noProof="1"/>
              <a:t>System.out.println</a:t>
            </a:r>
            <a:r>
              <a:rPr lang="en-GB" dirty="0"/>
              <a:t>("Called </a:t>
            </a:r>
            <a:r>
              <a:rPr lang="en-GB" noProof="1"/>
              <a:t>Receiver.action</a:t>
            </a:r>
            <a:r>
              <a:rPr lang="en-GB" dirty="0"/>
              <a:t>()");</a:t>
            </a:r>
          </a:p>
          <a:p>
            <a:r>
              <a:rPr lang="bg-BG" dirty="0"/>
              <a:t>  }</a:t>
            </a:r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B03628B-5D2D-428F-A65A-AD788E3A0B6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59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306" y="1524000"/>
            <a:ext cx="2285390" cy="228539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DF01960-B200-4441-ACD7-62E7B7DCC6B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3371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Invoker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841453" y="1584000"/>
            <a:ext cx="8064547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Invoker </a:t>
            </a:r>
            <a:r>
              <a:rPr lang="bg-BG" dirty="0"/>
              <a:t>{</a:t>
            </a:r>
          </a:p>
          <a:p>
            <a:r>
              <a:rPr lang="en-GB" dirty="0"/>
              <a:t>  private Command command;</a:t>
            </a:r>
          </a:p>
          <a:p>
            <a:endParaRPr lang="en-GB" dirty="0"/>
          </a:p>
          <a:p>
            <a:r>
              <a:rPr lang="en-GB" dirty="0"/>
              <a:t>  public void </a:t>
            </a:r>
            <a:r>
              <a:rPr lang="en-GB" noProof="1"/>
              <a:t>setCommand(Command</a:t>
            </a:r>
            <a:r>
              <a:rPr lang="en-GB" dirty="0"/>
              <a:t> command) {</a:t>
            </a:r>
            <a:endParaRPr lang="bg-BG" dirty="0"/>
          </a:p>
          <a:p>
            <a:r>
              <a:rPr lang="en-GB" dirty="0"/>
              <a:t>    this</a:t>
            </a:r>
            <a:r>
              <a:rPr lang="en-GB" noProof="1"/>
              <a:t>.</a:t>
            </a:r>
            <a:r>
              <a:rPr lang="en-GB" dirty="0"/>
              <a:t>command = command; }</a:t>
            </a:r>
            <a:endParaRPr lang="en-US" dirty="0"/>
          </a:p>
          <a:p>
            <a:endParaRPr lang="bg-BG" dirty="0"/>
          </a:p>
          <a:p>
            <a:r>
              <a:rPr lang="en-GB" dirty="0"/>
              <a:t>  public void </a:t>
            </a:r>
            <a:r>
              <a:rPr lang="en-GB" noProof="1"/>
              <a:t>ExecuteCommand</a:t>
            </a:r>
            <a:r>
              <a:rPr lang="en-GB" dirty="0"/>
              <a:t>() {</a:t>
            </a:r>
            <a:endParaRPr lang="bg-BG" dirty="0"/>
          </a:p>
          <a:p>
            <a:r>
              <a:rPr lang="en-GB" dirty="0"/>
              <a:t>    </a:t>
            </a:r>
            <a:r>
              <a:rPr lang="en-GB" noProof="1"/>
              <a:t>command.execute</a:t>
            </a:r>
            <a:r>
              <a:rPr lang="en-GB" dirty="0"/>
              <a:t>(); }</a:t>
            </a:r>
            <a:endParaRPr lang="bg-BG" dirty="0"/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6DEC3FC-242C-44AE-80E6-7E146BE8337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48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Define the </a:t>
            </a:r>
            <a:r>
              <a:rPr lang="en-GB" b="1" dirty="0">
                <a:solidFill>
                  <a:schemeClr val="bg1"/>
                </a:solidFill>
              </a:rPr>
              <a:t>skeleton</a:t>
            </a:r>
            <a:r>
              <a:rPr lang="en-GB" dirty="0"/>
              <a:t> of an algorithm in a method,</a:t>
            </a:r>
            <a:br>
              <a:rPr lang="en-GB" dirty="0"/>
            </a:br>
            <a:r>
              <a:rPr lang="en-GB" dirty="0"/>
              <a:t>leaving some implementation to its subclasses</a:t>
            </a:r>
          </a:p>
          <a:p>
            <a:r>
              <a:rPr lang="en-GB" dirty="0"/>
              <a:t>Allows the subclasses to </a:t>
            </a:r>
            <a:r>
              <a:rPr lang="en-GB" b="1" dirty="0">
                <a:solidFill>
                  <a:schemeClr val="bg1"/>
                </a:solidFill>
              </a:rPr>
              <a:t>redefine</a:t>
            </a:r>
            <a:r>
              <a:rPr lang="en-GB" dirty="0"/>
              <a:t> the implementation of</a:t>
            </a:r>
            <a:br>
              <a:rPr lang="en-GB" dirty="0"/>
            </a:br>
            <a:r>
              <a:rPr lang="en-GB" dirty="0"/>
              <a:t>some of the </a:t>
            </a:r>
            <a:r>
              <a:rPr lang="en-GB" b="1" dirty="0">
                <a:solidFill>
                  <a:schemeClr val="bg1"/>
                </a:solidFill>
              </a:rPr>
              <a:t>parts</a:t>
            </a:r>
            <a:r>
              <a:rPr lang="en-GB" dirty="0"/>
              <a:t> of the algorithm, but not its structure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Pattern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065" y="3733933"/>
            <a:ext cx="4114800" cy="266326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56B4AE56-A86D-496A-8AE2-90938F2B25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374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Abstract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06000" y="1629000"/>
            <a:ext cx="9271094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abstract class </a:t>
            </a:r>
            <a:r>
              <a:rPr lang="en-GB" noProof="1"/>
              <a:t>AbstractClass </a:t>
            </a:r>
            <a:r>
              <a:rPr lang="bg-BG" dirty="0"/>
              <a:t>{</a:t>
            </a:r>
          </a:p>
          <a:p>
            <a:r>
              <a:rPr lang="en-GB" dirty="0"/>
              <a:t>  public abstract void primitiveOperation1();</a:t>
            </a:r>
          </a:p>
          <a:p>
            <a:r>
              <a:rPr lang="en-GB" dirty="0"/>
              <a:t>  public abstract void primitiveOperation2();</a:t>
            </a:r>
          </a:p>
          <a:p>
            <a:endParaRPr lang="en-GB" dirty="0"/>
          </a:p>
          <a:p>
            <a:r>
              <a:rPr lang="en-GB" dirty="0"/>
              <a:t>  public void </a:t>
            </a:r>
            <a:r>
              <a:rPr lang="en-GB" noProof="1"/>
              <a:t>templateMethod</a:t>
            </a:r>
            <a:r>
              <a:rPr lang="en-GB" dirty="0"/>
              <a:t>()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  primitiveOperation1();</a:t>
            </a:r>
          </a:p>
          <a:p>
            <a:r>
              <a:rPr lang="en-GB" dirty="0"/>
              <a:t>    primitiveOperation2();</a:t>
            </a:r>
          </a:p>
          <a:p>
            <a:r>
              <a:rPr lang="en-GB" dirty="0"/>
              <a:t>    </a:t>
            </a:r>
            <a:r>
              <a:rPr lang="en-GB" noProof="1"/>
              <a:t>System.out.println</a:t>
            </a:r>
            <a:r>
              <a:rPr lang="en-GB" dirty="0"/>
              <a:t>("");</a:t>
            </a:r>
            <a:r>
              <a:rPr lang="en-US" dirty="0"/>
              <a:t> }</a:t>
            </a:r>
            <a:endParaRPr lang="bg-BG" dirty="0"/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73F0F27-520C-4009-A7C7-9F3E55C5B70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94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Concrete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75430" y="1899000"/>
            <a:ext cx="11277600" cy="4248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</a:t>
            </a:r>
            <a:r>
              <a:rPr lang="en-GB" noProof="1"/>
              <a:t>ConcreteClassA</a:t>
            </a:r>
            <a:r>
              <a:rPr lang="en-GB" dirty="0"/>
              <a:t> extends </a:t>
            </a:r>
            <a:r>
              <a:rPr lang="en-GB" noProof="1"/>
              <a:t>AbstractClass </a:t>
            </a:r>
            <a:r>
              <a:rPr lang="bg-BG" dirty="0"/>
              <a:t>{</a:t>
            </a:r>
            <a:endParaRPr lang="en-US" dirty="0"/>
          </a:p>
          <a:p>
            <a:r>
              <a:rPr lang="en-US" dirty="0"/>
              <a:t>  @Override</a:t>
            </a:r>
            <a:endParaRPr lang="bg-BG" dirty="0"/>
          </a:p>
          <a:p>
            <a:r>
              <a:rPr lang="en-GB" dirty="0"/>
              <a:t>  public void primitiveOperation1() {</a:t>
            </a:r>
            <a:endParaRPr lang="bg-BG" dirty="0"/>
          </a:p>
          <a:p>
            <a:r>
              <a:rPr lang="en-GB" dirty="0"/>
              <a:t>    System.out.println("</a:t>
            </a:r>
            <a:r>
              <a:rPr lang="en-GB" noProof="1"/>
              <a:t>ConcreteClassA</a:t>
            </a:r>
            <a:r>
              <a:rPr lang="en-GB" dirty="0"/>
              <a:t>.primitiveOperation1()"); }</a:t>
            </a:r>
            <a:endParaRPr lang="bg-BG" dirty="0"/>
          </a:p>
          <a:p>
            <a:r>
              <a:rPr lang="en-US" dirty="0"/>
              <a:t>  @Override</a:t>
            </a:r>
            <a:endParaRPr lang="bg-BG" dirty="0"/>
          </a:p>
          <a:p>
            <a:r>
              <a:rPr lang="en-GB" dirty="0"/>
              <a:t>  public void primitiveOperation2() {</a:t>
            </a:r>
            <a:endParaRPr lang="bg-BG" dirty="0"/>
          </a:p>
          <a:p>
            <a:r>
              <a:rPr lang="en-GB" dirty="0"/>
              <a:t>  System.out.println("</a:t>
            </a:r>
            <a:r>
              <a:rPr lang="en-GB" noProof="1"/>
              <a:t>ConcreteClassA</a:t>
            </a:r>
            <a:r>
              <a:rPr lang="en-GB" dirty="0"/>
              <a:t>.primitiveOperation2()");</a:t>
            </a:r>
            <a:endParaRPr lang="bg-BG" dirty="0"/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F9A896A-A2E6-4875-8D00-5B9266E282B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24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8281864" cy="494130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Design Patterns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Provide </a:t>
            </a:r>
            <a:r>
              <a:rPr lang="en-US" sz="3400" b="1" dirty="0">
                <a:solidFill>
                  <a:schemeClr val="bg1"/>
                </a:solidFill>
              </a:rPr>
              <a:t>solution</a:t>
            </a:r>
            <a:r>
              <a:rPr lang="en-US" sz="3400" dirty="0">
                <a:solidFill>
                  <a:schemeClr val="bg2"/>
                </a:solidFill>
              </a:rPr>
              <a:t> to common problems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Add additional layers of </a:t>
            </a:r>
            <a:r>
              <a:rPr lang="en-US" sz="3400" b="1" dirty="0">
                <a:solidFill>
                  <a:schemeClr val="bg1"/>
                </a:solidFill>
              </a:rPr>
              <a:t>abstraction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Three main types of Design Patterns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/>
                </a:solidFill>
              </a:rPr>
              <a:t>Creational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/>
                </a:solidFill>
              </a:rPr>
              <a:t>Structural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/>
                </a:solidFill>
              </a:rPr>
              <a:t>Behavioral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0A054565-FDE9-4328-ACE2-EE92CECA3D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744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17047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5" name="Picture 14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3C26B66-F2B1-46C1-8D42-825A053050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951901" y="5484379"/>
            <a:ext cx="1630434" cy="726349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307FDFC9-EF74-453E-B040-EAA3D8221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4198113"/>
            <a:ext cx="1524642" cy="91119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BEBE256C-D75B-4AB7-BC64-D8834E8E1C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08" y="5104467"/>
            <a:ext cx="2559362" cy="1529582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30E1B789-56EF-4559-AE2D-0D45D422EC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06" y="3978641"/>
            <a:ext cx="2428670" cy="1055877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9F96F339-431D-4AA3-A533-8F26B58A9A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70" y="3999956"/>
            <a:ext cx="2265930" cy="876717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56700F1E-7983-45D8-A3B5-F7DFCD2A32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673" y="4908030"/>
            <a:ext cx="1890545" cy="1339908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18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452200" cy="3015000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86F5880D-349B-4662-ACA1-15597CA56E5B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5" y="5484379"/>
            <a:ext cx="1830257" cy="876716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26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28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68468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F3BF7DF-8040-4EB4-88D9-F2FA4B9A4CC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26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59C919C-2101-4568-A46D-30023A2ACC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192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85248" y="1257411"/>
            <a:ext cx="9859234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sz="3400" b="1" dirty="0">
                <a:solidFill>
                  <a:schemeClr val="bg1"/>
                </a:solidFill>
              </a:rPr>
              <a:t>General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reusable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solutions</a:t>
            </a:r>
            <a:r>
              <a:rPr lang="en-US" sz="3400" dirty="0"/>
              <a:t> to common</a:t>
            </a:r>
            <a:br>
              <a:rPr lang="en-US" sz="3400" dirty="0"/>
            </a:br>
            <a:r>
              <a:rPr lang="en-US" sz="3400" dirty="0"/>
              <a:t>problems in software design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template</a:t>
            </a:r>
            <a:r>
              <a:rPr lang="en-US" sz="3400" dirty="0"/>
              <a:t> for solving given problems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Add additional layers of </a:t>
            </a:r>
            <a:r>
              <a:rPr lang="en-US" sz="3400" b="1" dirty="0">
                <a:solidFill>
                  <a:schemeClr val="bg1"/>
                </a:solidFill>
              </a:rPr>
              <a:t>abstraction</a:t>
            </a:r>
            <a:r>
              <a:rPr lang="en-US" sz="3400" dirty="0"/>
              <a:t> in order to</a:t>
            </a:r>
            <a:br>
              <a:rPr lang="en-US" sz="3400" dirty="0"/>
            </a:br>
            <a:r>
              <a:rPr lang="en-US" sz="3400" dirty="0"/>
              <a:t>reach flexibility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Design Patterns?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4AAF47E-0E9E-499F-B944-13C0E81E66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5446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Patterns solve </a:t>
            </a:r>
            <a:r>
              <a:rPr lang="en-US" b="1" dirty="0">
                <a:solidFill>
                  <a:schemeClr val="bg1"/>
                </a:solidFill>
              </a:rPr>
              <a:t>software structural problems </a:t>
            </a:r>
            <a:r>
              <a:rPr lang="en-US" dirty="0"/>
              <a:t>like: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Abstraction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Encapsulation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Separation of concerns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Coupling and cohesion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Separation of interface and implementation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Divide and conquer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What Do Design Patterns Solve?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1C445BD-C742-4FC2-950B-2219D185071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9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078678" cy="554658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Pattern name - Increases </a:t>
            </a:r>
            <a:r>
              <a:rPr lang="en-US" sz="3400" b="1" dirty="0">
                <a:solidFill>
                  <a:schemeClr val="bg1"/>
                </a:solidFill>
              </a:rPr>
              <a:t>vocabulary</a:t>
            </a:r>
            <a:r>
              <a:rPr lang="en-US" sz="3400" dirty="0"/>
              <a:t> of designers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Problem - </a:t>
            </a:r>
            <a:r>
              <a:rPr lang="en-US" sz="3400" b="1" dirty="0">
                <a:solidFill>
                  <a:schemeClr val="bg1"/>
                </a:solidFill>
              </a:rPr>
              <a:t>Intent</a:t>
            </a:r>
            <a:r>
              <a:rPr lang="en-US" sz="3400" dirty="0"/>
              <a:t>, </a:t>
            </a:r>
            <a:r>
              <a:rPr lang="en-US" sz="3400" dirty="0" smtClean="0"/>
              <a:t>context</a:t>
            </a:r>
            <a:r>
              <a:rPr lang="bg-BG" sz="3400" dirty="0" smtClean="0"/>
              <a:t>,</a:t>
            </a:r>
            <a:r>
              <a:rPr lang="en-US" sz="3400" dirty="0" smtClean="0"/>
              <a:t> </a:t>
            </a:r>
            <a:r>
              <a:rPr lang="en-US" sz="3400" dirty="0"/>
              <a:t>and when to apply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Solution - </a:t>
            </a:r>
            <a:r>
              <a:rPr lang="en-US" sz="3400" b="1" dirty="0">
                <a:solidFill>
                  <a:schemeClr val="bg1"/>
                </a:solidFill>
              </a:rPr>
              <a:t>Abstract</a:t>
            </a:r>
            <a:r>
              <a:rPr lang="en-US" sz="3400" dirty="0"/>
              <a:t> code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Consequences - </a:t>
            </a:r>
            <a:r>
              <a:rPr lang="en-US" sz="3400" b="1" dirty="0">
                <a:solidFill>
                  <a:schemeClr val="bg1"/>
                </a:solidFill>
              </a:rPr>
              <a:t>Results</a:t>
            </a:r>
            <a:r>
              <a:rPr lang="en-US" sz="3400" dirty="0"/>
              <a:t> and trade-offs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Elements of a Design Pattern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EAA5F51-99BD-43C3-B9B2-95A0470AD2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63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1" y="1600201"/>
            <a:ext cx="2095347" cy="209534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49000BD-7669-461E-872A-FBDD14C0ED6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Why Design Patterns?</a:t>
            </a:r>
          </a:p>
        </p:txBody>
      </p:sp>
    </p:spTree>
    <p:extLst>
      <p:ext uri="{BB962C8B-B14F-4D97-AF65-F5344CB8AC3E}">
        <p14:creationId xmlns:p14="http://schemas.microsoft.com/office/powerpoint/2010/main" val="59916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6"/>
            <a:ext cx="11808021" cy="566187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Names form a common vocabulary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Enable large-scale </a:t>
            </a:r>
            <a:r>
              <a:rPr lang="en-US" b="1" dirty="0">
                <a:solidFill>
                  <a:schemeClr val="bg1"/>
                </a:solidFill>
              </a:rPr>
              <a:t>reuse</a:t>
            </a:r>
            <a:r>
              <a:rPr lang="en-US" dirty="0"/>
              <a:t> of software architectures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Help improve developer </a:t>
            </a:r>
            <a:r>
              <a:rPr lang="en-US" b="1" dirty="0">
                <a:solidFill>
                  <a:schemeClr val="bg1"/>
                </a:solidFill>
              </a:rPr>
              <a:t>communication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Help ease the </a:t>
            </a:r>
            <a:r>
              <a:rPr lang="en-US" b="1" dirty="0">
                <a:solidFill>
                  <a:schemeClr val="bg1"/>
                </a:solidFill>
              </a:rPr>
              <a:t>transition</a:t>
            </a:r>
            <a:r>
              <a:rPr lang="en-US" dirty="0"/>
              <a:t> to </a:t>
            </a:r>
            <a:r>
              <a:rPr lang="en-US" dirty="0" smtClean="0"/>
              <a:t>Object</a:t>
            </a:r>
            <a:r>
              <a:rPr lang="bg-BG" dirty="0" smtClean="0"/>
              <a:t>-</a:t>
            </a:r>
            <a:r>
              <a:rPr lang="en-US" dirty="0" smtClean="0"/>
              <a:t>Oriented </a:t>
            </a:r>
            <a:r>
              <a:rPr lang="en-US" dirty="0"/>
              <a:t>technology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speed-up</a:t>
            </a:r>
            <a:r>
              <a:rPr lang="en-US" dirty="0"/>
              <a:t> the development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1" y="4158365"/>
            <a:ext cx="2203997" cy="220399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E229468E-E0CC-4C53-B2A2-4A6A24A4BC4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14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3772</TotalTime>
  <Words>1484</Words>
  <Application>Microsoft Office PowerPoint</Application>
  <PresentationFormat>Widescreen</PresentationFormat>
  <Paragraphs>390</Paragraphs>
  <Slides>49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Design Patterns</vt:lpstr>
      <vt:lpstr>Table of Contents</vt:lpstr>
      <vt:lpstr>Have a Question?</vt:lpstr>
      <vt:lpstr>Design Patterns</vt:lpstr>
      <vt:lpstr>What Are Design Patterns?</vt:lpstr>
      <vt:lpstr>What Do Design Patterns Solve?</vt:lpstr>
      <vt:lpstr>Elements of a Design Pattern</vt:lpstr>
      <vt:lpstr>Why Design Patterns?</vt:lpstr>
      <vt:lpstr>Benefits</vt:lpstr>
      <vt:lpstr>Drawbacks</vt:lpstr>
      <vt:lpstr>Types of Design Patterns</vt:lpstr>
      <vt:lpstr>Main Types</vt:lpstr>
      <vt:lpstr>Creational Patterns</vt:lpstr>
      <vt:lpstr>Purposes</vt:lpstr>
      <vt:lpstr>Singleton Pattern</vt:lpstr>
      <vt:lpstr>Double-Check Singleton Example</vt:lpstr>
      <vt:lpstr>Prototype Pattern</vt:lpstr>
      <vt:lpstr>The Prototype Abstract Class</vt:lpstr>
      <vt:lpstr>A Concrete Prototype Class</vt:lpstr>
      <vt:lpstr>Builder Pattern</vt:lpstr>
      <vt:lpstr>Example: Computer Class</vt:lpstr>
      <vt:lpstr>Example: ComputerBuilder Class</vt:lpstr>
      <vt:lpstr>Structural Patterns</vt:lpstr>
      <vt:lpstr>Purposes</vt:lpstr>
      <vt:lpstr>Façade Pattern</vt:lpstr>
      <vt:lpstr>The Façade Class (1)</vt:lpstr>
      <vt:lpstr>The Façade Class (2)</vt:lpstr>
      <vt:lpstr>Subsystem Classes</vt:lpstr>
      <vt:lpstr>Composite Pattern</vt:lpstr>
      <vt:lpstr>The Component Abstract Class</vt:lpstr>
      <vt:lpstr>The Composite Class (1)</vt:lpstr>
      <vt:lpstr>The Composite Class (2)</vt:lpstr>
      <vt:lpstr>The Leaf Class</vt:lpstr>
      <vt:lpstr>Behavioral Patterns</vt:lpstr>
      <vt:lpstr>Purposes</vt:lpstr>
      <vt:lpstr>Command Pattern</vt:lpstr>
      <vt:lpstr>The Command Abstract Class</vt:lpstr>
      <vt:lpstr>Concrete Command Class</vt:lpstr>
      <vt:lpstr>The Receiver Class</vt:lpstr>
      <vt:lpstr>The Invoker Class</vt:lpstr>
      <vt:lpstr>Template Pattern</vt:lpstr>
      <vt:lpstr>The Abstract Class</vt:lpstr>
      <vt:lpstr>A Concrete Class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- Design Patterns</dc:title>
  <dc:subject>Java OOP – Practical Training Course @ SoftUni</dc:subject>
  <dc:creator>Software University</dc:creator>
  <cp:keywords>Java OOP; Java;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30</cp:revision>
  <dcterms:created xsi:type="dcterms:W3CDTF">2018-05-23T13:08:44Z</dcterms:created>
  <dcterms:modified xsi:type="dcterms:W3CDTF">2022-02-18T08:08:18Z</dcterms:modified>
  <cp:category>programming; education; software engineering; software development</cp:category>
</cp:coreProperties>
</file>