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276" r:id="rId3"/>
    <p:sldId id="522" r:id="rId4"/>
    <p:sldId id="539" r:id="rId5"/>
    <p:sldId id="523" r:id="rId6"/>
    <p:sldId id="531" r:id="rId7"/>
    <p:sldId id="540" r:id="rId8"/>
    <p:sldId id="552" r:id="rId9"/>
    <p:sldId id="582" r:id="rId10"/>
    <p:sldId id="500" r:id="rId11"/>
    <p:sldId id="581" r:id="rId12"/>
    <p:sldId id="595" r:id="rId13"/>
    <p:sldId id="503" r:id="rId14"/>
    <p:sldId id="585" r:id="rId15"/>
    <p:sldId id="586" r:id="rId16"/>
    <p:sldId id="476" r:id="rId17"/>
    <p:sldId id="478" r:id="rId18"/>
    <p:sldId id="420" r:id="rId19"/>
    <p:sldId id="596" r:id="rId20"/>
    <p:sldId id="466" r:id="rId21"/>
    <p:sldId id="496" r:id="rId22"/>
    <p:sldId id="592" r:id="rId23"/>
    <p:sldId id="468" r:id="rId24"/>
    <p:sldId id="469" r:id="rId25"/>
    <p:sldId id="505" r:id="rId26"/>
    <p:sldId id="597" r:id="rId27"/>
    <p:sldId id="497" r:id="rId28"/>
    <p:sldId id="471" r:id="rId29"/>
    <p:sldId id="472" r:id="rId30"/>
    <p:sldId id="593" r:id="rId31"/>
    <p:sldId id="579" r:id="rId32"/>
    <p:sldId id="598" r:id="rId33"/>
    <p:sldId id="599" r:id="rId34"/>
    <p:sldId id="594" r:id="rId35"/>
    <p:sldId id="591" r:id="rId36"/>
    <p:sldId id="590" r:id="rId37"/>
    <p:sldId id="524" r:id="rId38"/>
    <p:sldId id="587" r:id="rId39"/>
    <p:sldId id="588" r:id="rId40"/>
    <p:sldId id="477" r:id="rId41"/>
    <p:sldId id="577" r:id="rId42"/>
    <p:sldId id="583" r:id="rId43"/>
    <p:sldId id="584" r:id="rId44"/>
    <p:sldId id="50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D85887-6760-4E6E-9AFA-C7AB0F2D48E4}">
          <p14:sldIdLst>
            <p14:sldId id="274"/>
            <p14:sldId id="276"/>
          </p14:sldIdLst>
        </p14:section>
        <p14:section name="Преговор" id="{7F3CBA5F-51C8-4DF4-91BD-B146FF1A5317}">
          <p14:sldIdLst>
            <p14:sldId id="522"/>
            <p14:sldId id="539"/>
            <p14:sldId id="523"/>
            <p14:sldId id="531"/>
            <p14:sldId id="540"/>
            <p14:sldId id="552"/>
          </p14:sldIdLst>
        </p14:section>
        <p14:section name="Условна конструкция switch - case" id="{5524C443-6615-48A4-A5A8-29C3FB6ECB6E}">
          <p14:sldIdLst>
            <p14:sldId id="582"/>
            <p14:sldId id="500"/>
            <p14:sldId id="581"/>
            <p14:sldId id="595"/>
            <p14:sldId id="503"/>
            <p14:sldId id="585"/>
            <p14:sldId id="586"/>
            <p14:sldId id="476"/>
            <p14:sldId id="478"/>
          </p14:sldIdLst>
        </p14:section>
        <p14:section name="Вложени условни конструкции" id="{839CC398-2AC3-4D59-BA02-598989F75A48}">
          <p14:sldIdLst>
            <p14:sldId id="420"/>
            <p14:sldId id="596"/>
            <p14:sldId id="466"/>
            <p14:sldId id="496"/>
            <p14:sldId id="592"/>
            <p14:sldId id="468"/>
            <p14:sldId id="469"/>
            <p14:sldId id="505"/>
            <p14:sldId id="597"/>
          </p14:sldIdLst>
        </p14:section>
        <p14:section name="Логически оператори" id="{22C281D1-C0A8-43E6-8047-B392C6B4976F}">
          <p14:sldIdLst>
            <p14:sldId id="497"/>
            <p14:sldId id="471"/>
            <p14:sldId id="472"/>
            <p14:sldId id="593"/>
            <p14:sldId id="579"/>
            <p14:sldId id="598"/>
            <p14:sldId id="599"/>
            <p14:sldId id="594"/>
            <p14:sldId id="591"/>
            <p14:sldId id="590"/>
            <p14:sldId id="524"/>
            <p14:sldId id="587"/>
            <p14:sldId id="588"/>
            <p14:sldId id="477"/>
          </p14:sldIdLst>
        </p14:section>
        <p14:section name="End Section" id="{8AC56617-2C43-40B6-BF3E-70EEEA3411B2}">
          <p14:sldIdLst>
            <p14:sldId id="577"/>
            <p14:sldId id="583"/>
            <p14:sldId id="584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5214" autoAdjust="0"/>
  </p:normalViewPr>
  <p:slideViewPr>
    <p:cSldViewPr showGuides="1">
      <p:cViewPr varScale="1">
        <p:scale>
          <a:sx n="121" d="100"/>
          <a:sy n="121" d="100"/>
        </p:scale>
        <p:origin x="108" y="1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85ABE30-9B25-4285-B3DC-8339836380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489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D754DBC-FE4A-4E98-9719-9F314A1E03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160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D40745-50BD-4185-A301-6A0082910B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4157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25A8E1-8B08-4599-BB92-D1BCE7723F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3694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ECFA47-12C7-495B-BE33-13FF6569AA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8021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B19FFFA-F465-49E0-AE4A-13D1D06A3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172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4EEAB0-D5B4-4069-BB34-E0B1611B99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264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1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1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1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1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1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1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28849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1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1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1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1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/>
              <a:t>Вложени If конструкции и</a:t>
            </a:r>
            <a:br>
              <a:rPr lang="ru-RU"/>
            </a:br>
            <a:r>
              <a:rPr lang="ru-RU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1" y="5029200"/>
            <a:ext cx="2950749" cy="382788"/>
          </a:xfrm>
        </p:spPr>
        <p:txBody>
          <a:bodyPr/>
          <a:lstStyle/>
          <a:p>
            <a:pPr algn="l"/>
            <a:r>
              <a:rPr lang="bg-BG" noProof="1">
                <a:solidFill>
                  <a:schemeClr val="tx1"/>
                </a:solidFill>
              </a:rPr>
              <a:t>СофтУни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7201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>
                <a:solidFill>
                  <a:schemeClr val="tx1"/>
                </a:solidFill>
              </a:rPr>
              <a:t>Преподавателски</a:t>
            </a:r>
            <a:r>
              <a:rPr lang="bg-BG" sz="2000" dirty="0">
                <a:solidFill>
                  <a:schemeClr val="tx1"/>
                </a:solidFill>
              </a:rPr>
              <a:t> екип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9201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6801" y="5867400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4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42" y="2123045"/>
            <a:ext cx="3886200" cy="327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US"/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61033" y="2049527"/>
            <a:ext cx="3352800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default: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000" y="2027745"/>
            <a:ext cx="3869999" cy="990812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</a:t>
            </a:r>
            <a:r>
              <a:rPr lang="ru-RU" sz="2800" b="1" dirty="0">
                <a:solidFill>
                  <a:srgbClr val="FFFFFF"/>
                </a:solidFill>
              </a:rPr>
              <a:t>роменлива</a:t>
            </a:r>
            <a:br>
              <a:rPr lang="ru-RU" sz="2800" b="1" dirty="0">
                <a:solidFill>
                  <a:srgbClr val="FFFFFF"/>
                </a:solidFill>
              </a:rPr>
            </a:br>
            <a:r>
              <a:rPr lang="ru-RU" sz="2800" b="1" dirty="0">
                <a:solidFill>
                  <a:srgbClr val="FFFFFF"/>
                </a:solidFill>
              </a:rPr>
              <a:t> (текст или цяло число)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49" y="3276600"/>
            <a:ext cx="3544741" cy="1396426"/>
          </a:xfrm>
          <a:prstGeom prst="wedgeRoundRectCallout">
            <a:avLst>
              <a:gd name="adj1" fmla="val 59107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9262" y="2821817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985" y="4914613"/>
            <a:ext cx="4497386" cy="1396427"/>
          </a:xfrm>
          <a:prstGeom prst="wedgeRoundRectCallout">
            <a:avLst>
              <a:gd name="adj1" fmla="val -56361"/>
              <a:gd name="adj2" fmla="val -172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9262" y="5127809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9BEE59F-35C4-4FDB-B862-E5FD5AA37D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457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bg-BG" sz="3000" dirty="0"/>
              <a:t>,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въведено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en-US" sz="2800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800" dirty="0"/>
              <a:t>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sz="2800" dirty="0"/>
              <a:t>Примерен вход и изход</a:t>
            </a:r>
            <a:r>
              <a:rPr lang="en-US" sz="2800" dirty="0"/>
              <a:t>: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–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62743" y="4936419"/>
            <a:ext cx="2578905" cy="547341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5387" y="4912227"/>
            <a:ext cx="2873778" cy="571532"/>
            <a:chOff x="1438962" y="5661344"/>
            <a:chExt cx="2873778" cy="5715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61344"/>
              <a:ext cx="175260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1C8BC5-A37E-4903-8967-21662C955E69}"/>
              </a:ext>
            </a:extLst>
          </p:cNvPr>
          <p:cNvSpPr txBox="1"/>
          <p:nvPr/>
        </p:nvSpPr>
        <p:spPr>
          <a:xfrm>
            <a:off x="762000" y="6269917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algn="ctr"/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https://judge.softuni.bg/Contests/2391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83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1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/>
              <a:t>Ден от седмицата – решение</a:t>
            </a:r>
            <a:endParaRPr lang="bg-BG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1642164" y="1366218"/>
            <a:ext cx="9178236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 day = Integer.parseInt(scanner.nextLine());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switch (day) {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case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1: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System.out.println("Monday"); break;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case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2: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System.out.println("Tuesday"); break;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26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//TODO: check the other days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case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7: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System.out.println("Sunday"); break;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default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: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System.out.println("Error"); break;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320785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lvl="0" algn="ctr"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Тестване на решението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dirty="0">
                <a:hlinkClick r:id="rId2"/>
              </a:rPr>
              <a:t>https://judge.softuni.bg/Contests/2391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6A7D37-07FF-4EE9-9638-6A6E9E4538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149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Множество случаи в </a:t>
            </a:r>
            <a:r>
              <a:rPr lang="en-US"/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9100" y="1796684"/>
            <a:ext cx="3733800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default: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2000" y="2755189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755190"/>
            <a:ext cx="2994110" cy="1553301"/>
          </a:xfrm>
          <a:custGeom>
            <a:avLst/>
            <a:gdLst>
              <a:gd name="connsiteX0" fmla="*/ 0 w 2994110"/>
              <a:gd name="connsiteY0" fmla="*/ 258889 h 1553301"/>
              <a:gd name="connsiteX1" fmla="*/ 258889 w 2994110"/>
              <a:gd name="connsiteY1" fmla="*/ 0 h 1553301"/>
              <a:gd name="connsiteX2" fmla="*/ 499018 w 2994110"/>
              <a:gd name="connsiteY2" fmla="*/ 0 h 1553301"/>
              <a:gd name="connsiteX3" fmla="*/ 499018 w 2994110"/>
              <a:gd name="connsiteY3" fmla="*/ 0 h 1553301"/>
              <a:gd name="connsiteX4" fmla="*/ 1247546 w 2994110"/>
              <a:gd name="connsiteY4" fmla="*/ 0 h 1553301"/>
              <a:gd name="connsiteX5" fmla="*/ 2735221 w 2994110"/>
              <a:gd name="connsiteY5" fmla="*/ 0 h 1553301"/>
              <a:gd name="connsiteX6" fmla="*/ 2994110 w 2994110"/>
              <a:gd name="connsiteY6" fmla="*/ 258889 h 1553301"/>
              <a:gd name="connsiteX7" fmla="*/ 2994110 w 2994110"/>
              <a:gd name="connsiteY7" fmla="*/ 258884 h 1553301"/>
              <a:gd name="connsiteX8" fmla="*/ 2994110 w 2994110"/>
              <a:gd name="connsiteY8" fmla="*/ 258884 h 1553301"/>
              <a:gd name="connsiteX9" fmla="*/ 2994110 w 2994110"/>
              <a:gd name="connsiteY9" fmla="*/ 647209 h 1553301"/>
              <a:gd name="connsiteX10" fmla="*/ 2994110 w 2994110"/>
              <a:gd name="connsiteY10" fmla="*/ 1294412 h 1553301"/>
              <a:gd name="connsiteX11" fmla="*/ 2735221 w 2994110"/>
              <a:gd name="connsiteY11" fmla="*/ 1553301 h 1553301"/>
              <a:gd name="connsiteX12" fmla="*/ 1247546 w 2994110"/>
              <a:gd name="connsiteY12" fmla="*/ 1553301 h 1553301"/>
              <a:gd name="connsiteX13" fmla="*/ 499018 w 2994110"/>
              <a:gd name="connsiteY13" fmla="*/ 1553301 h 1553301"/>
              <a:gd name="connsiteX14" fmla="*/ 499018 w 2994110"/>
              <a:gd name="connsiteY14" fmla="*/ 1553301 h 1553301"/>
              <a:gd name="connsiteX15" fmla="*/ 258889 w 2994110"/>
              <a:gd name="connsiteY15" fmla="*/ 1553301 h 1553301"/>
              <a:gd name="connsiteX16" fmla="*/ 0 w 2994110"/>
              <a:gd name="connsiteY16" fmla="*/ 1294412 h 1553301"/>
              <a:gd name="connsiteX17" fmla="*/ 0 w 2994110"/>
              <a:gd name="connsiteY17" fmla="*/ 647209 h 1553301"/>
              <a:gd name="connsiteX18" fmla="*/ -343784 w 2994110"/>
              <a:gd name="connsiteY18" fmla="*/ 445207 h 1553301"/>
              <a:gd name="connsiteX19" fmla="*/ 0 w 2994110"/>
              <a:gd name="connsiteY19" fmla="*/ 258884 h 1553301"/>
              <a:gd name="connsiteX20" fmla="*/ 0 w 2994110"/>
              <a:gd name="connsiteY20" fmla="*/ 258889 h 1553301"/>
              <a:gd name="connsiteX0" fmla="*/ 0 w 2994110"/>
              <a:gd name="connsiteY0" fmla="*/ 258889 h 1553301"/>
              <a:gd name="connsiteX1" fmla="*/ 258889 w 2994110"/>
              <a:gd name="connsiteY1" fmla="*/ 0 h 1553301"/>
              <a:gd name="connsiteX2" fmla="*/ 499018 w 2994110"/>
              <a:gd name="connsiteY2" fmla="*/ 0 h 1553301"/>
              <a:gd name="connsiteX3" fmla="*/ 499018 w 2994110"/>
              <a:gd name="connsiteY3" fmla="*/ 0 h 1553301"/>
              <a:gd name="connsiteX4" fmla="*/ 1247546 w 2994110"/>
              <a:gd name="connsiteY4" fmla="*/ 0 h 1553301"/>
              <a:gd name="connsiteX5" fmla="*/ 2735221 w 2994110"/>
              <a:gd name="connsiteY5" fmla="*/ 0 h 1553301"/>
              <a:gd name="connsiteX6" fmla="*/ 2994110 w 2994110"/>
              <a:gd name="connsiteY6" fmla="*/ 258889 h 1553301"/>
              <a:gd name="connsiteX7" fmla="*/ 2994110 w 2994110"/>
              <a:gd name="connsiteY7" fmla="*/ 258884 h 1553301"/>
              <a:gd name="connsiteX8" fmla="*/ 2994110 w 2994110"/>
              <a:gd name="connsiteY8" fmla="*/ 258884 h 1553301"/>
              <a:gd name="connsiteX9" fmla="*/ 2994110 w 2994110"/>
              <a:gd name="connsiteY9" fmla="*/ 647209 h 1553301"/>
              <a:gd name="connsiteX10" fmla="*/ 2994110 w 2994110"/>
              <a:gd name="connsiteY10" fmla="*/ 1294412 h 1553301"/>
              <a:gd name="connsiteX11" fmla="*/ 2735221 w 2994110"/>
              <a:gd name="connsiteY11" fmla="*/ 1553301 h 1553301"/>
              <a:gd name="connsiteX12" fmla="*/ 1247546 w 2994110"/>
              <a:gd name="connsiteY12" fmla="*/ 1553301 h 1553301"/>
              <a:gd name="connsiteX13" fmla="*/ 499018 w 2994110"/>
              <a:gd name="connsiteY13" fmla="*/ 1553301 h 1553301"/>
              <a:gd name="connsiteX14" fmla="*/ 499018 w 2994110"/>
              <a:gd name="connsiteY14" fmla="*/ 1553301 h 1553301"/>
              <a:gd name="connsiteX15" fmla="*/ 258889 w 2994110"/>
              <a:gd name="connsiteY15" fmla="*/ 1553301 h 1553301"/>
              <a:gd name="connsiteX16" fmla="*/ 0 w 2994110"/>
              <a:gd name="connsiteY16" fmla="*/ 1294412 h 1553301"/>
              <a:gd name="connsiteX17" fmla="*/ 0 w 2994110"/>
              <a:gd name="connsiteY17" fmla="*/ 647209 h 1553301"/>
              <a:gd name="connsiteX18" fmla="*/ 0 w 2994110"/>
              <a:gd name="connsiteY18" fmla="*/ 258884 h 1553301"/>
              <a:gd name="connsiteX19" fmla="*/ 0 w 2994110"/>
              <a:gd name="connsiteY19" fmla="*/ 258889 h 155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94110" h="1553301">
                <a:moveTo>
                  <a:pt x="0" y="258889"/>
                </a:moveTo>
                <a:cubicBezTo>
                  <a:pt x="0" y="115909"/>
                  <a:pt x="115909" y="0"/>
                  <a:pt x="258889" y="0"/>
                </a:cubicBezTo>
                <a:lnTo>
                  <a:pt x="499018" y="0"/>
                </a:lnTo>
                <a:lnTo>
                  <a:pt x="499018" y="0"/>
                </a:lnTo>
                <a:lnTo>
                  <a:pt x="1247546" y="0"/>
                </a:lnTo>
                <a:lnTo>
                  <a:pt x="2735221" y="0"/>
                </a:lnTo>
                <a:cubicBezTo>
                  <a:pt x="2878201" y="0"/>
                  <a:pt x="2994110" y="115909"/>
                  <a:pt x="2994110" y="258889"/>
                </a:cubicBezTo>
                <a:lnTo>
                  <a:pt x="2994110" y="258884"/>
                </a:lnTo>
                <a:lnTo>
                  <a:pt x="2994110" y="258884"/>
                </a:lnTo>
                <a:lnTo>
                  <a:pt x="2994110" y="647209"/>
                </a:lnTo>
                <a:lnTo>
                  <a:pt x="2994110" y="1294412"/>
                </a:lnTo>
                <a:cubicBezTo>
                  <a:pt x="2994110" y="1437392"/>
                  <a:pt x="2878201" y="1553301"/>
                  <a:pt x="2735221" y="1553301"/>
                </a:cubicBezTo>
                <a:lnTo>
                  <a:pt x="1247546" y="1553301"/>
                </a:lnTo>
                <a:lnTo>
                  <a:pt x="499018" y="1553301"/>
                </a:lnTo>
                <a:lnTo>
                  <a:pt x="499018" y="1553301"/>
                </a:lnTo>
                <a:lnTo>
                  <a:pt x="258889" y="1553301"/>
                </a:lnTo>
                <a:cubicBezTo>
                  <a:pt x="115909" y="1553301"/>
                  <a:pt x="0" y="1437392"/>
                  <a:pt x="0" y="1294412"/>
                </a:cubicBezTo>
                <a:lnTo>
                  <a:pt x="0" y="647209"/>
                </a:lnTo>
                <a:lnTo>
                  <a:pt x="0" y="258884"/>
                </a:lnTo>
                <a:lnTo>
                  <a:pt x="0" y="258889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ако някое от трите условия в серията е вярно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29FDA5-350C-4901-9660-DBC59B3D8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267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Четен ден от седмицата (</a:t>
            </a:r>
            <a:r>
              <a:rPr lang="bg-BG" sz="3000" b="1" dirty="0">
                <a:solidFill>
                  <a:schemeClr val="bg1"/>
                </a:solidFill>
              </a:rPr>
              <a:t>текст</a:t>
            </a:r>
            <a:r>
              <a:rPr lang="bg-BG" sz="3000" dirty="0"/>
              <a:t>)</a:t>
            </a:r>
            <a:r>
              <a:rPr lang="en-GB" sz="3000" dirty="0"/>
              <a:t> - </a:t>
            </a:r>
            <a:r>
              <a:rPr lang="bg-BG" sz="3000" dirty="0"/>
              <a:t>въведен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денят е работен</a:t>
            </a:r>
            <a:r>
              <a:rPr lang="en-GB" sz="3000" dirty="0"/>
              <a:t> - </a:t>
            </a:r>
            <a:r>
              <a:rPr lang="bg-BG" sz="3000" dirty="0"/>
              <a:t>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Working day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денят е почивен</a:t>
            </a:r>
            <a:r>
              <a:rPr lang="en-GB" sz="3000" dirty="0"/>
              <a:t> - </a:t>
            </a:r>
            <a:r>
              <a:rPr lang="bg-BG" sz="3000" dirty="0"/>
              <a:t>отпечатва на конзолата </a:t>
            </a:r>
            <a:r>
              <a:rPr lang="en-GB" sz="3000" dirty="0"/>
              <a:t>"</a:t>
            </a:r>
            <a:r>
              <a:rPr lang="en-GB" sz="3000" b="1" dirty="0">
                <a:solidFill>
                  <a:schemeClr val="bg1"/>
                </a:solidFill>
              </a:rPr>
              <a:t>Weekend</a:t>
            </a:r>
            <a:r>
              <a:rPr lang="en-GB" sz="3000" dirty="0"/>
              <a:t>"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en-GB" sz="3000" dirty="0"/>
              <a:t>A</a:t>
            </a:r>
            <a:r>
              <a:rPr lang="bg-BG" sz="3000" dirty="0"/>
              <a:t>ко се въведе текст различен от ден от седмицата</a:t>
            </a:r>
            <a:r>
              <a:rPr lang="en-GB" sz="3000" dirty="0"/>
              <a:t> - o</a:t>
            </a:r>
            <a:r>
              <a:rPr lang="bg-BG" sz="3000" dirty="0"/>
              <a:t>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3000" dirty="0"/>
              <a:t>"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Почивен или работен ден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671891" y="5559642"/>
            <a:ext cx="4813606" cy="560977"/>
            <a:chOff x="1377621" y="4649440"/>
            <a:chExt cx="2395572" cy="5609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Working day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621" y="4649440"/>
              <a:ext cx="843921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Monday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057900" y="5559642"/>
            <a:ext cx="4582726" cy="560977"/>
            <a:chOff x="1493111" y="5657514"/>
            <a:chExt cx="2266336" cy="5609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110" y="5657514"/>
              <a:ext cx="111533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US" sz="2800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Weekend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111" y="5678343"/>
              <a:ext cx="77185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noProof="1">
                  <a:solidFill>
                    <a:srgbClr val="234465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Sunday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316232" y="5841308"/>
              <a:ext cx="260576" cy="2416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88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Почивен или работен ден -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013500" y="1269000"/>
            <a:ext cx="6165000" cy="48749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-457200" algn="l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switch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day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  <a:r>
              <a:rPr kumimoji="0" lang="bg-BG" sz="20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-457200" algn="l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case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Monday</a:t>
            </a:r>
            <a:r>
              <a:rPr lang="en-US" sz="2000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case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Tuesday</a:t>
            </a:r>
            <a:r>
              <a:rPr lang="en-US" sz="2000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endParaRPr lang="bg-BG" sz="20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bg-BG" sz="2000" b="1" noProof="1">
                <a:latin typeface="Consolas" panose="020B0609020204030204" pitchFamily="49" charset="0"/>
              </a:rPr>
              <a:t> </a:t>
            </a:r>
            <a:r>
              <a:rPr lang="en-US" sz="2000" b="1" noProof="1">
                <a:latin typeface="Consolas" panose="020B0609020204030204" pitchFamily="49" charset="0"/>
              </a:rPr>
              <a:t>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dirty="0">
                <a:latin typeface="Consolas" panose="020B0609020204030204" pitchFamily="49" charset="0"/>
              </a:rPr>
              <a:t>("Working day");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break;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case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Saturday</a:t>
            </a:r>
            <a:r>
              <a:rPr lang="en-US" sz="2000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case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Sunday</a:t>
            </a:r>
            <a:r>
              <a:rPr lang="en-US" sz="2000" b="1" dirty="0">
                <a:latin typeface="Consolas" panose="020B0609020204030204" pitchFamily="49" charset="0"/>
              </a:rPr>
              <a:t>": 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noProof="1">
                <a:latin typeface="Consolas" panose="020B0609020204030204" pitchFamily="49" charset="0"/>
              </a:rPr>
              <a:t> </a:t>
            </a:r>
            <a:r>
              <a:rPr lang="en-US" sz="2000" b="1" noProof="1">
                <a:latin typeface="Consolas" panose="020B0609020204030204" pitchFamily="49" charset="0"/>
              </a:rPr>
              <a:t>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dirty="0">
                <a:latin typeface="Consolas" panose="020B0609020204030204" pitchFamily="49" charset="0"/>
              </a:rPr>
              <a:t>("Weekend");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break;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default: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noProof="1">
                <a:latin typeface="Consolas" panose="020B0609020204030204" pitchFamily="49" charset="0"/>
              </a:rPr>
              <a:t> </a:t>
            </a:r>
            <a:r>
              <a:rPr lang="en-US" sz="2000" b="1" noProof="1">
                <a:latin typeface="Consolas" panose="020B0609020204030204" pitchFamily="49" charset="0"/>
              </a:rPr>
              <a:t>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dirty="0">
                <a:latin typeface="Consolas" panose="020B0609020204030204" pitchFamily="49" charset="0"/>
              </a:rPr>
              <a:t>("Error"); 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dirty="0">
                <a:latin typeface="Consolas" panose="020B0609020204030204" pitchFamily="49" charset="0"/>
              </a:rPr>
              <a:t>   </a:t>
            </a:r>
            <a:r>
              <a:rPr lang="en-US" sz="2000" b="1" dirty="0">
                <a:latin typeface="Consolas" panose="020B0609020204030204" pitchFamily="49" charset="0"/>
              </a:rPr>
              <a:t>break;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anose="020B0609020204030204" pitchFamily="49" charset="0"/>
              <a:cs typeface="Consolas" pitchFamily="49" charset="0"/>
            </a:endParaRPr>
          </a:p>
          <a:p>
            <a:pPr marL="0" marR="0" lvl="0" indent="-457200" algn="l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itchFamily="49" charset="0"/>
              </a:rPr>
              <a:t>}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29FDA5-350C-4901-9660-DBC59B3D8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09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8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spcBef>
                <a:spcPts val="10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Плод или зеленчук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558410" y="5873973"/>
            <a:ext cx="2943564" cy="523220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4874" y="580843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6200" y="5840805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809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Плод или зеленчук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317655" y="1182870"/>
            <a:ext cx="5556689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switch (food)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{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case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banana</a:t>
            </a:r>
            <a:r>
              <a:rPr lang="en-US" sz="2000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</a:t>
            </a: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 for all the fruits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case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grapes</a:t>
            </a:r>
            <a:r>
              <a:rPr lang="en-US" sz="2000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noProof="1">
                <a:latin typeface="Consolas" panose="020B0609020204030204" pitchFamily="49" charset="0"/>
              </a:rPr>
              <a:t>("fruit");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case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tomato</a:t>
            </a:r>
            <a:r>
              <a:rPr lang="en-US" sz="2000" b="1" noProof="1">
                <a:latin typeface="Consolas" panose="020B0609020204030204" pitchFamily="49" charset="0"/>
              </a:rPr>
              <a:t>"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</a:t>
            </a: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 for all the vegetables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case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carrot</a:t>
            </a:r>
            <a:r>
              <a:rPr lang="en-US" sz="2000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noProof="1">
                <a:latin typeface="Consolas" panose="020B0609020204030204" pitchFamily="49" charset="0"/>
              </a:rPr>
              <a:t>("vegetable");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default: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noProof="1">
                <a:latin typeface="Consolas" panose="020B0609020204030204" pitchFamily="49" charset="0"/>
              </a:rPr>
              <a:t>("unknown");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311" y="6392408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https://judge.softuni.bg/Contests/2391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1119ABE-E921-4B09-9907-C1A7F76CE1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335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65D0E-6366-4D88-BE15-FEC1EAD92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88" y="1494001"/>
            <a:ext cx="5085000" cy="249940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C33C1A5-C944-4FEF-B68C-C914A1C603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38712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362200"/>
            <a:ext cx="9723910" cy="38990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(condition1)</a:t>
            </a:r>
            <a:r>
              <a:rPr kumimoji="0" lang="bg-BG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endParaRPr kumimoji="0" lang="bg-BG" sz="26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</a:rPr>
              <a:t>   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</a:rPr>
              <a:t>System.out.println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("condition1 valid");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bg-BG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(condition2) {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bg-BG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System.out.println("condition2 valid");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}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  System.out.println("condition2 not valid");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}</a:t>
            </a:r>
            <a:endParaRPr kumimoji="0" lang="en-US" sz="26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1866000" y="3400785"/>
            <a:ext cx="8954400" cy="243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200" y="5994581"/>
            <a:ext cx="4509308" cy="533400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Вложена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конструкция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F7A738-6457-4435-A629-E0A78B09C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00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bg-BG" sz="3200" dirty="0"/>
              <a:t>Преговор</a:t>
            </a:r>
            <a:endParaRPr lang="en-US" sz="3200" dirty="0"/>
          </a:p>
          <a:p>
            <a:pPr marL="514350" indent="-514350"/>
            <a:r>
              <a:rPr lang="bg-BG" sz="3200" dirty="0"/>
              <a:t>Условна конструкция</a:t>
            </a:r>
            <a:r>
              <a:rPr lang="en-US" sz="3200" dirty="0"/>
              <a:t> </a:t>
            </a:r>
            <a:r>
              <a:rPr lang="en-US" sz="3200" b="1" dirty="0"/>
              <a:t>switch - case</a:t>
            </a:r>
            <a:endParaRPr lang="bg-BG" sz="3200" b="1" dirty="0"/>
          </a:p>
          <a:p>
            <a:pPr marL="746433" lvl="1" indent="-457200"/>
            <a:r>
              <a:rPr lang="bg-BG" sz="3000" dirty="0"/>
              <a:t>Множество случаи в </a:t>
            </a:r>
            <a:r>
              <a:rPr lang="en-US" sz="3000" dirty="0"/>
              <a:t>switch – case</a:t>
            </a:r>
          </a:p>
          <a:p>
            <a:pPr marL="514350" indent="-514350"/>
            <a:r>
              <a:rPr lang="bg-BG" sz="3000" dirty="0"/>
              <a:t>Вложени</a:t>
            </a:r>
            <a:r>
              <a:rPr lang="en-US" sz="3000" dirty="0"/>
              <a:t> </a:t>
            </a:r>
            <a:r>
              <a:rPr lang="bg-BG" sz="3000" dirty="0"/>
              <a:t>условни конструкции</a:t>
            </a:r>
            <a:endParaRPr lang="en-US" sz="3200" b="1" dirty="0"/>
          </a:p>
          <a:p>
            <a:pPr marL="514350" indent="-514350"/>
            <a:r>
              <a:rPr lang="bg-BG" sz="3200" dirty="0"/>
              <a:t>Логически оператори</a:t>
            </a:r>
          </a:p>
          <a:p>
            <a:pPr marL="723900" lvl="1" indent="-420688"/>
            <a:r>
              <a:rPr lang="bg-BG" sz="3200" dirty="0"/>
              <a:t>Логически оператори "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bg-BG" sz="3200" dirty="0"/>
              <a:t>"</a:t>
            </a:r>
            <a:r>
              <a:rPr lang="en-US" sz="3200" dirty="0"/>
              <a:t>, "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GB" sz="3200" dirty="0"/>
              <a:t>"</a:t>
            </a:r>
            <a:r>
              <a:rPr lang="bg-BG" sz="3200" dirty="0"/>
              <a:t>,</a:t>
            </a:r>
            <a:r>
              <a:rPr lang="en-GB" sz="3200" dirty="0"/>
              <a:t> "</a:t>
            </a:r>
            <a:r>
              <a:rPr lang="en-GB" sz="3200" b="1" dirty="0">
                <a:solidFill>
                  <a:schemeClr val="bg1"/>
                </a:solidFill>
              </a:rPr>
              <a:t>!</a:t>
            </a:r>
            <a:r>
              <a:rPr lang="en-GB" sz="3200" dirty="0"/>
              <a:t>"</a:t>
            </a:r>
            <a:endParaRPr lang="bg-BG" sz="3200" dirty="0"/>
          </a:p>
          <a:p>
            <a:pPr marL="723900" lvl="1" indent="-420688"/>
            <a:r>
              <a:rPr lang="bg-BG" sz="3200" dirty="0"/>
              <a:t>Приоритет на условия</a:t>
            </a:r>
          </a:p>
          <a:p>
            <a:pPr marL="303212" lvl="1" indent="0">
              <a:buNone/>
            </a:pPr>
            <a:endParaRPr lang="bg-BG" sz="3200" b="1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90B21C0-4E3A-46B9-B950-679321ED6A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0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99" dirty="0"/>
              <a:t>Напишете програма, която чете от потребителя:</a:t>
            </a:r>
          </a:p>
          <a:p>
            <a:pPr lvl="1">
              <a:lnSpc>
                <a:spcPct val="110000"/>
              </a:lnSpc>
            </a:pPr>
            <a:r>
              <a:rPr lang="bg-BG" sz="3099" dirty="0"/>
              <a:t>Възраст и пол</a:t>
            </a:r>
          </a:p>
          <a:p>
            <a:pPr lvl="1">
              <a:lnSpc>
                <a:spcPct val="110000"/>
              </a:lnSpc>
            </a:pPr>
            <a:r>
              <a:rPr lang="bg-BG" sz="2899" dirty="0"/>
              <a:t>Принтира обръщение според въведените данни, както е показано на схемата</a:t>
            </a:r>
            <a:r>
              <a:rPr lang="en-US" sz="2899" dirty="0"/>
              <a:t> (</a:t>
            </a:r>
            <a:r>
              <a:rPr lang="bg-BG" sz="2899" dirty="0"/>
              <a:t>в следващия слайд</a:t>
            </a:r>
            <a:r>
              <a:rPr lang="en-US" sz="2899" dirty="0"/>
              <a:t>)</a:t>
            </a:r>
            <a:endParaRPr lang="bg-BG" sz="2899" dirty="0"/>
          </a:p>
          <a:p>
            <a:pPr>
              <a:lnSpc>
                <a:spcPct val="110000"/>
              </a:lnSpc>
            </a:pPr>
            <a:r>
              <a:rPr lang="bg-BG" sz="3199" dirty="0"/>
              <a:t>Примерен вход и изход:</a:t>
            </a:r>
            <a:endParaRPr lang="en-US" sz="3199" dirty="0"/>
          </a:p>
          <a:p>
            <a:pPr>
              <a:lnSpc>
                <a:spcPct val="110000"/>
              </a:lnSpc>
            </a:pPr>
            <a:endParaRPr lang="bg-BG" sz="2999" dirty="0"/>
          </a:p>
          <a:p>
            <a:pPr lvl="2">
              <a:lnSpc>
                <a:spcPct val="110000"/>
              </a:lnSpc>
            </a:pPr>
            <a:endParaRPr lang="en-US" sz="27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799" dirty="0"/>
              <a:t>Обръщение според възраст и пол</a:t>
            </a:r>
            <a:r>
              <a:rPr lang="en-US" sz="3799" dirty="0"/>
              <a:t> – </a:t>
            </a:r>
            <a:r>
              <a:rPr lang="bg-BG" sz="3799" dirty="0"/>
              <a:t>условие</a:t>
            </a:r>
            <a:endParaRPr lang="en-US" sz="3799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557171" y="4598700"/>
            <a:ext cx="2589844" cy="892065"/>
            <a:chOff x="1684152" y="5496496"/>
            <a:chExt cx="2121547" cy="78167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3711620" y="4598700"/>
            <a:ext cx="2361966" cy="892065"/>
            <a:chOff x="4307530" y="5496496"/>
            <a:chExt cx="1863082" cy="78167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685" y="3429001"/>
            <a:ext cx="4230045" cy="1996423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1208F545-16BC-4C4B-8DA1-2F83D6F07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497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8092" y="1193112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3053" y="4959673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8721" y="4955574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6610" y="385971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6791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7910" y="3790115"/>
            <a:ext cx="579005" cy="1169556"/>
            <a:chOff x="2416321" y="3790115"/>
            <a:chExt cx="579005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9565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2974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19748" y="3814674"/>
            <a:ext cx="579005" cy="1140899"/>
            <a:chOff x="7918159" y="3814673"/>
            <a:chExt cx="579005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39854" y="3796571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2556" y="4951478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2606" y="1771425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7077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80001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9182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9149748-D2F7-4E8F-A72E-5D49E3D42CB9}"/>
              </a:ext>
            </a:extLst>
          </p:cNvPr>
          <p:cNvSpPr/>
          <p:nvPr/>
        </p:nvSpPr>
        <p:spPr>
          <a:xfrm>
            <a:off x="1224091" y="633616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400" dirty="0">
                <a:hlinkClick r:id="rId2"/>
              </a:rPr>
              <a:t>https://judge.softuni.bg/Contests/2391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id="{3B9DD321-3116-44B6-83FC-D8F70952B6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0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Обръщение според възраст и пол</a:t>
            </a:r>
            <a:r>
              <a:rPr lang="en-US" sz="3600" dirty="0"/>
              <a:t> -</a:t>
            </a:r>
            <a:r>
              <a:rPr lang="bg-BG" sz="3600" dirty="0"/>
              <a:t> решение</a:t>
            </a:r>
            <a:endParaRPr lang="en-US" sz="3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F2B67-E863-4C42-9B5E-9FA3F7AD3F22}"/>
              </a:ext>
            </a:extLst>
          </p:cNvPr>
          <p:cNvSpPr/>
          <p:nvPr/>
        </p:nvSpPr>
        <p:spPr>
          <a:xfrm>
            <a:off x="725908" y="6336369"/>
            <a:ext cx="108150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Тестване на решението: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400" dirty="0">
                <a:hlinkClick r:id="rId2"/>
              </a:rPr>
              <a:t>https://judge.softuni.bg/Contests/2391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94F9055-89B6-440B-BF72-818E38F95D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6C0F98C-38CD-471A-95F8-00EBF7D8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000" y="1363402"/>
            <a:ext cx="83250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noProof="1">
                <a:latin typeface="Consolas" panose="020B0609020204030204" pitchFamily="49" charset="0"/>
              </a:rPr>
              <a:t>gender.equals</a:t>
            </a:r>
            <a:r>
              <a:rPr lang="en-US" sz="2400" b="1" dirty="0">
                <a:latin typeface="Consolas" panose="020B0609020204030204" pitchFamily="49" charset="0"/>
              </a:rPr>
              <a:t>("f"))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    if(age &gt;= 16){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</a:t>
            </a:r>
            <a:r>
              <a:rPr lang="en-US" sz="2400" b="1" noProof="1">
                <a:latin typeface="Consolas" panose="020B0609020204030204" pitchFamily="49" charset="0"/>
              </a:rPr>
              <a:t>System.out.println</a:t>
            </a:r>
            <a:r>
              <a:rPr lang="en-US" sz="2400" b="1" dirty="0">
                <a:latin typeface="Consolas" panose="020B0609020204030204" pitchFamily="49" charset="0"/>
              </a:rPr>
              <a:t>("Ms.");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else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System.out.println</a:t>
            </a:r>
            <a:r>
              <a:rPr lang="en-US" sz="2400" b="1" dirty="0">
                <a:latin typeface="Consolas" panose="020B0609020204030204" pitchFamily="49" charset="0"/>
              </a:rPr>
              <a:t>("Miss");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else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TODO: check others titles – "Mr.", "Master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}</a:t>
            </a:r>
            <a:endParaRPr kumimoji="0" lang="en-US" sz="2400" b="1" i="1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50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999" dirty="0"/>
              <a:t>Напишете програма, която чете от потребителя:</a:t>
            </a:r>
          </a:p>
          <a:p>
            <a:pPr lvl="2"/>
            <a:r>
              <a:rPr lang="bg-BG" sz="2799" dirty="0"/>
              <a:t>Име на продукт</a:t>
            </a:r>
          </a:p>
          <a:p>
            <a:pPr lvl="2"/>
            <a:r>
              <a:rPr lang="bg-BG" sz="2799" dirty="0"/>
              <a:t>Град</a:t>
            </a:r>
          </a:p>
          <a:p>
            <a:pPr lvl="2"/>
            <a:r>
              <a:rPr lang="bg-BG" sz="2799" dirty="0"/>
              <a:t>Количество</a:t>
            </a:r>
          </a:p>
          <a:p>
            <a:pPr lvl="1"/>
            <a:r>
              <a:rPr lang="bg-BG" sz="2999" dirty="0"/>
              <a:t>Пресмята цената му спрямо таблицата:</a:t>
            </a:r>
          </a:p>
          <a:p>
            <a:pPr lvl="1"/>
            <a:endParaRPr lang="bg-BG" sz="2999" dirty="0"/>
          </a:p>
          <a:p>
            <a:endParaRPr lang="bg-BG" sz="2999" dirty="0"/>
          </a:p>
          <a:p>
            <a:pPr marL="0" indent="0">
              <a:buNone/>
            </a:pPr>
            <a:endParaRPr lang="bg-BG" sz="29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224297"/>
              </p:ext>
            </p:extLst>
          </p:nvPr>
        </p:nvGraphicFramePr>
        <p:xfrm>
          <a:off x="1550707" y="4368505"/>
          <a:ext cx="9090586" cy="192190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4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3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88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62" marR="68562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297" y="1604261"/>
            <a:ext cx="2356108" cy="235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070544A-43E7-4344-A749-8C0203DCE1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844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496299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3483" y="2519295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2948" y="2514601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8091" y="2514601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Rectangle 5"/>
          <p:cNvSpPr/>
          <p:nvPr/>
        </p:nvSpPr>
        <p:spPr>
          <a:xfrm>
            <a:off x="725909" y="633636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https://judge.softuni.bg/Contests/2391</a:t>
            </a:r>
            <a:endParaRPr lang="en-US" sz="2400" dirty="0"/>
          </a:p>
        </p:txBody>
      </p: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7299" y="3051325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71579" y="3052560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65F03B5E-C5B5-40AA-92B4-11F6DD025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27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7275" y="247651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6390" y="761702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6360" y="1923751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50483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901444" y="4330503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61450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2846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8412" y="2940465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71452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3347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2083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9529" y="4263710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505E8896-0CB4-4ED3-8F86-9672976280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292072D-1B8B-425F-AF95-1CE9E01DFD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740456">
            <a:off x="9379244" y="806547"/>
            <a:ext cx="2215005" cy="179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1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/>
              <a:t>Квартално магазинче – решение</a:t>
            </a:r>
            <a:endParaRPr lang="en-US" sz="3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F2B67-E863-4C42-9B5E-9FA3F7AD3F22}"/>
              </a:ext>
            </a:extLst>
          </p:cNvPr>
          <p:cNvSpPr/>
          <p:nvPr/>
        </p:nvSpPr>
        <p:spPr>
          <a:xfrm>
            <a:off x="725909" y="633636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Тестване на решението: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400" dirty="0">
                <a:hlinkClick r:id="rId2"/>
              </a:rPr>
              <a:t>https://judge.softuni.bg/Contests/2391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23E1E1D-0721-4C04-A11D-7717FE90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32" y="1405866"/>
            <a:ext cx="995776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String product = scanner.nextLine().toLowerCase();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String town = scanner.nextLine().toLowerCase();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double quantity = Double.parseDouble(scanner.nextLine());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(town.equals("sofia")) {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(product.equals("coffee")) { 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System.out.println(0.50 * quantity);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}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TODO: Check the other cases…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 if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(town.equals("varna")) </a:t>
            </a:r>
            <a:r>
              <a:rPr kumimoji="0" lang="bg-BG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TODO: Add logic here…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 if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(town.equals("plovdiv"))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//TODO: Add logic here…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2E27649-04EE-47CF-B123-D2919D82B3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13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181600" y="1676401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9711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097334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 резултат </a:t>
            </a:r>
            <a:r>
              <a:rPr lang="en-US" dirty="0"/>
              <a:t>(true</a:t>
            </a:r>
            <a:r>
              <a:rPr lang="bg-BG" dirty="0"/>
              <a:t> или </a:t>
            </a:r>
            <a:r>
              <a:rPr lang="en-US" dirty="0"/>
              <a:t>false)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5927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40516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20359" y="2481533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&amp;&amp;</a:t>
            </a:r>
            <a:r>
              <a:rPr lang="en-US" sz="2800" dirty="0"/>
              <a:t>" - </a:t>
            </a:r>
            <a:r>
              <a:rPr lang="bg-BG" sz="2800" dirty="0"/>
              <a:t>И</a:t>
            </a:r>
            <a:endParaRPr lang="en-US" sz="2800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2302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234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923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20548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||</a:t>
            </a:r>
            <a:r>
              <a:rPr lang="en-US" sz="2800" dirty="0"/>
              <a:t>" - </a:t>
            </a:r>
            <a:r>
              <a:rPr lang="bg-BG" sz="2800" dirty="0"/>
              <a:t>ИЛИ</a:t>
            </a:r>
            <a:endParaRPr lang="en-US" sz="28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339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4576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!</a:t>
            </a:r>
            <a:r>
              <a:rPr lang="en-US" sz="2800" dirty="0"/>
              <a:t>" - </a:t>
            </a:r>
            <a:r>
              <a:rPr lang="bg-BG" sz="2800" dirty="0"/>
              <a:t>ОТРИЦАНИЕ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2000" y="5587581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1856" y="5492556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или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3300" y="5571851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1611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3256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7498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7497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99CFC31D-4DE9-4E51-91BF-D177EDF9C0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852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br>
              <a:rPr lang="en-US" dirty="0"/>
            </a:br>
            <a:r>
              <a:rPr lang="bg-BG" dirty="0"/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/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9656731" y="2895601"/>
            <a:ext cx="25336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&amp;&amp;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E33753-67D0-4B40-A34E-6DEC67FC20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76EB08-3770-4578-BCA5-72C6F5160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754001"/>
            <a:ext cx="8991600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Integer.parseInt(scanner.nextLine());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51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BAAA-9942-4D45-8F7E-51C248A40F8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2EAD4-432F-4D04-97DC-38336476A4F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73" y="1179000"/>
            <a:ext cx="3023253" cy="302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8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&amp;&amp;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3" y="1944000"/>
            <a:ext cx="4575300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(a &gt; 5)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(a &lt; 10)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% 2 == 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281" y="1944000"/>
            <a:ext cx="4204719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10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въведеното число от потребителя е в </a:t>
            </a:r>
            <a:br>
              <a:rPr lang="bg-BG" dirty="0"/>
            </a:br>
            <a:r>
              <a:rPr lang="bg-BG" dirty="0"/>
              <a:t>интервала </a:t>
            </a:r>
            <a:r>
              <a:rPr lang="en-US" dirty="0"/>
              <a:t>[</a:t>
            </a:r>
            <a:r>
              <a:rPr lang="bg-BG" b="1" dirty="0">
                <a:solidFill>
                  <a:schemeClr val="bg1"/>
                </a:solidFill>
              </a:rPr>
              <a:t>-100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100</a:t>
            </a:r>
            <a:r>
              <a:rPr lang="en-US" dirty="0"/>
              <a:t>] </a:t>
            </a:r>
            <a:r>
              <a:rPr lang="bg-BG" dirty="0"/>
              <a:t>и е различно от </a:t>
            </a:r>
            <a:r>
              <a:rPr lang="bg-BG" b="1" dirty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Yes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ако е в интервала и различно от 0, или </a:t>
            </a:r>
            <a:r>
              <a:rPr lang="en-US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No</a:t>
            </a:r>
            <a:r>
              <a:rPr lang="en-US" dirty="0"/>
              <a:t>" </a:t>
            </a:r>
            <a:br>
              <a:rPr lang="bg-BG" dirty="0"/>
            </a:br>
            <a:r>
              <a:rPr lang="bg-BG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Число в интервала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913384" y="5191780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5571998" y="5182491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581401" y="5170234"/>
            <a:ext cx="1624657" cy="528581"/>
            <a:chOff x="5037444" y="5793497"/>
            <a:chExt cx="1624657" cy="52858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088" y="5793497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4E5C240A-FD84-4710-8D13-ED0C8CA45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777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Число в интервала – решение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1999" y="629558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https://judge.softuni.bg/Contests/2391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254" y="1840520"/>
            <a:ext cx="9159491" cy="317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number = Integer.parseInt(scanner.nextLine());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(number &gt;= -100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number &lt;= 100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number !=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System.out.println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else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System.out.println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FE0A3EE-B247-4AA1-86E8-19DE6BB70D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574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изпълнено поне едно 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668699" y="2266399"/>
            <a:ext cx="20843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25D5D7-21CA-4157-8A35-77CD417CC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83" y="4572001"/>
            <a:ext cx="10880610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(input.equals("Example")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input.equals("Demo"))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952B959-1BFD-4FF3-A9B3-99B5963ABE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984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195932"/>
            <a:ext cx="5545597" cy="3583068"/>
          </a:xfrm>
        </p:spPr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||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8" cy="3583069"/>
          </a:xfrm>
        </p:spPr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1" y="1944000"/>
            <a:ext cx="5905599" cy="20467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(word</a:t>
            </a:r>
            <a:r>
              <a: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equals("Example")){ 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(word.equals("Demo")){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000" y="1944000"/>
            <a:ext cx="5799443" cy="20467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(word.equals("Example")           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word.equals("Demo")){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989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  <a:endParaRPr lang="bg-BG" sz="3000" dirty="0"/>
          </a:p>
          <a:p>
            <a:pPr lvl="1">
              <a:spcBef>
                <a:spcPts val="1000"/>
              </a:spcBef>
            </a:pPr>
            <a:r>
              <a:rPr lang="bg-BG" sz="3000" dirty="0"/>
              <a:t>Чете ден от седмицата (</a:t>
            </a:r>
            <a:r>
              <a:rPr lang="bg-BG" sz="3000" b="1" dirty="0">
                <a:solidFill>
                  <a:schemeClr val="bg1"/>
                </a:solidFill>
              </a:rPr>
              <a:t>текст</a:t>
            </a:r>
            <a:r>
              <a:rPr lang="bg-BG" sz="3000" dirty="0"/>
              <a:t>) – въведен от потребителя</a:t>
            </a:r>
          </a:p>
          <a:p>
            <a:pPr lvl="1">
              <a:spcBef>
                <a:spcPts val="1000"/>
              </a:spcBef>
            </a:pPr>
            <a:r>
              <a:rPr lang="bg-BG" sz="3000" dirty="0"/>
              <a:t>Отпечатва цената на билет за кино според деня от седмицата</a:t>
            </a:r>
          </a:p>
          <a:p>
            <a:pPr marL="442912" lvl="1" indent="0">
              <a:spcBef>
                <a:spcPts val="1000"/>
              </a:spcBef>
              <a:buNone/>
            </a:pPr>
            <a:endParaRPr lang="bg-BG" sz="3000" dirty="0"/>
          </a:p>
          <a:p>
            <a:pPr>
              <a:spcBef>
                <a:spcPts val="1000"/>
              </a:spcBef>
            </a:pPr>
            <a:endParaRPr lang="en-US" sz="1000" dirty="0"/>
          </a:p>
          <a:p>
            <a:pPr>
              <a:spcBef>
                <a:spcPts val="1000"/>
              </a:spcBef>
            </a:pPr>
            <a:r>
              <a:rPr lang="bg-BG" sz="3400" dirty="0"/>
              <a:t>Примерен вход и изход: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-</a:t>
            </a:r>
            <a:r>
              <a:rPr lang="en-US" dirty="0"/>
              <a:t>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1159298" y="5353081"/>
            <a:ext cx="3202565" cy="531943"/>
            <a:chOff x="872716" y="5980680"/>
            <a:chExt cx="1957226" cy="36775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72716" y="5980680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Monday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20382" y="5981070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12</a:t>
              </a:r>
              <a:endPara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503B2-3614-4A9C-BDAD-AF49D11052A9}"/>
              </a:ext>
            </a:extLst>
          </p:cNvPr>
          <p:cNvGrpSpPr/>
          <p:nvPr/>
        </p:nvGrpSpPr>
        <p:grpSpPr>
          <a:xfrm>
            <a:off x="6438615" y="5396181"/>
            <a:ext cx="3205450" cy="531387"/>
            <a:chOff x="872716" y="5964782"/>
            <a:chExt cx="1958989" cy="3673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752A6D-1B7C-4F9B-8811-31103B39F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716" y="5970428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Sunday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1702F8-6249-4746-B015-E92518D53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145" y="5964782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16</a:t>
              </a:r>
              <a:endPara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3FFAF649-5732-408B-BC56-00FD7E4DC357}"/>
                </a:ext>
              </a:extLst>
            </p:cNvPr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EDC4465-826A-4322-A1F5-5A4295903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84571"/>
              </p:ext>
            </p:extLst>
          </p:nvPr>
        </p:nvGraphicFramePr>
        <p:xfrm>
          <a:off x="646770" y="3352356"/>
          <a:ext cx="10898459" cy="80103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7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2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5169">
                  <a:extLst>
                    <a:ext uri="{9D8B030D-6E8A-4147-A177-3AD203B41FA5}">
                      <a16:colId xmlns:a16="http://schemas.microsoft.com/office/drawing/2014/main" val="621577878"/>
                    </a:ext>
                  </a:extLst>
                </a:gridCol>
              </a:tblGrid>
              <a:tr h="435277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27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-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0D92DE-B165-419E-B6D1-D0B2F745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0851" y="1629000"/>
            <a:ext cx="7370297" cy="4340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Scanner scanner = new Scanner(System.in);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String day = scanner.nextLine();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if (day.equals("Monday")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day.equals("Tuesday")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day.equals("Friday")){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System.out.println(12);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} else if (day.equals("Wednesday")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day.equals("Thursday"))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System.out.println(14);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 for Saturday and Sunday</a:t>
            </a:r>
          </a:p>
        </p:txBody>
      </p:sp>
    </p:spTree>
    <p:extLst>
      <p:ext uri="{BB962C8B-B14F-4D97-AF65-F5344CB8AC3E}">
        <p14:creationId xmlns:p14="http://schemas.microsoft.com/office/powerpoint/2010/main" val="134206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bg1"/>
                </a:solidFill>
              </a:rPr>
              <a:t>не 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изпълнено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4147" y="3419972"/>
            <a:ext cx="9796689" cy="27856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number = Integer.parseInt(scanner.nextLine());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boolean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isValid)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System.out.println("Invalid");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680836" y="1196125"/>
            <a:ext cx="11935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3000" dirty="0">
                <a:latin typeface="Consolas" panose="020B0609020204030204" pitchFamily="49" charset="0"/>
              </a:rPr>
              <a:t>!</a:t>
            </a:r>
            <a:endParaRPr lang="en-US" sz="13000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E2FEFAF-BEB5-4990-BF2F-CA357B2AC4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11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цяло число </a:t>
            </a:r>
            <a:r>
              <a:rPr lang="en-GB" sz="3000" dirty="0"/>
              <a:t>- </a:t>
            </a:r>
            <a:r>
              <a:rPr lang="bg-BG" sz="3000" dirty="0"/>
              <a:t>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Числото е валидно ако е в интервала </a:t>
            </a:r>
            <a:r>
              <a:rPr lang="en-US" sz="3000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100…200</a:t>
            </a:r>
            <a:r>
              <a:rPr lang="en-US" sz="3000" dirty="0"/>
              <a:t>] </a:t>
            </a:r>
            <a:r>
              <a:rPr lang="bg-BG" sz="3000" dirty="0"/>
              <a:t>или е </a:t>
            </a:r>
            <a:r>
              <a:rPr lang="bg-BG" sz="3000" b="1" dirty="0">
                <a:solidFill>
                  <a:schemeClr val="bg1"/>
                </a:solidFill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невалидно да се отпечата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/>
              <a:t>",</a:t>
            </a:r>
            <a:endParaRPr lang="bg-BG" sz="3000" dirty="0"/>
          </a:p>
          <a:p>
            <a:pPr marL="442912" lvl="1" indent="0">
              <a:lnSpc>
                <a:spcPct val="100000"/>
              </a:lnSpc>
              <a:buNone/>
            </a:pPr>
            <a:r>
              <a:rPr lang="bg-BG" sz="3000" dirty="0"/>
              <a:t>в противен случай да не се отпечатва нищо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655888" y="5197365"/>
            <a:ext cx="3158779" cy="540156"/>
            <a:chOff x="1653861" y="4649433"/>
            <a:chExt cx="2119332" cy="5609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GB" sz="2800" b="1" dirty="0">
                  <a:latin typeface="Consolas" panose="020B0609020204030204" pitchFamily="49" charset="0"/>
                </a:rPr>
                <a:t>invalid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861" y="4649433"/>
              <a:ext cx="542000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75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663472" y="5197365"/>
            <a:ext cx="4562531" cy="560216"/>
            <a:chOff x="1979933" y="5678345"/>
            <a:chExt cx="1719123" cy="5602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896" y="5698413"/>
              <a:ext cx="108516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bg-BG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няма изход</a:t>
              </a: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933" y="5678345"/>
              <a:ext cx="37600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150</a:t>
              </a: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410428" y="5841308"/>
              <a:ext cx="166380" cy="2272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1C8BC5-A37E-4903-8967-21662C955E69}"/>
              </a:ext>
            </a:extLst>
          </p:cNvPr>
          <p:cNvSpPr txBox="1"/>
          <p:nvPr/>
        </p:nvSpPr>
        <p:spPr>
          <a:xfrm>
            <a:off x="762000" y="6269917"/>
            <a:ext cx="10591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lvl="0" algn="ctr">
              <a:defRPr/>
            </a:pPr>
            <a:r>
              <a:rPr kumimoji="0" lang="bg-BG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Тестване на решението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lang="en-US" sz="2000" dirty="0">
                <a:hlinkClick r:id="rId2"/>
              </a:rPr>
              <a:t>https://judge.softuni.bg/Contests/2391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3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решение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1C8BC5-A37E-4903-8967-21662C955E69}"/>
              </a:ext>
            </a:extLst>
          </p:cNvPr>
          <p:cNvSpPr txBox="1"/>
          <p:nvPr/>
        </p:nvSpPr>
        <p:spPr>
          <a:xfrm>
            <a:off x="762000" y="6269917"/>
            <a:ext cx="10591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lvl="0" algn="ctr">
              <a:defRPr/>
            </a:pPr>
            <a:r>
              <a:rPr kumimoji="0" lang="bg-BG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Тестване на решението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lang="en-US" sz="2000" dirty="0">
                <a:hlinkClick r:id="rId2"/>
              </a:rPr>
              <a:t>https://judge.softuni.bg/Contests/2391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CA590D-B29C-4D9D-834B-B9F64D4D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201" y="2182505"/>
            <a:ext cx="9133397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boolean isValid = n &gt;= 100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n &lt;= 200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n == 0;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isValid) {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  System.out.println("invalid");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03293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Коя променлива е наименувана правилно?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6001" y="2057401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SavedMoney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1934" y="4230121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93335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bg-BG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спестениПари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40334" y="4588294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7597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11257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savedMoney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BEF63EDD-C0B9-40D3-BC58-4532D62DB8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25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4746" y="1151122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Чрез скоби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можем да приоритизираме условия 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216476-B7EC-4C57-96C9-62553940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857" y="1981201"/>
            <a:ext cx="101346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300;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System.out.println 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&amp;&amp; c &lt;= 400)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System.out.println 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44B1C62-5536-4D48-B025-BB45F853BF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402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Условна конструкция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Логически оператори - 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Приоритет на условия – </a:t>
            </a:r>
            <a:r>
              <a:rPr lang="bg-BG" sz="3000" b="1" dirty="0">
                <a:solidFill>
                  <a:schemeClr val="bg1"/>
                </a:solidFill>
              </a:rPr>
              <a:t>()</a:t>
            </a:r>
          </a:p>
          <a:p>
            <a:pPr marL="0" indent="0">
              <a:lnSpc>
                <a:spcPct val="130000"/>
              </a:lnSpc>
              <a:buClr>
                <a:schemeClr val="bg2"/>
              </a:buClr>
              <a:buNone/>
            </a:pPr>
            <a:r>
              <a:rPr lang="bg-BG" sz="3200" dirty="0"/>
              <a:t>:</a:t>
            </a: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84F06949-7DA4-46C0-A081-5B4658780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78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6278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C531B2F-499B-4992-962B-18F8A0283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467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59B14E0-0DF5-4036-BE80-BA0EA27586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7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Каква стойност ще присвои променливата</a:t>
            </a:r>
            <a:r>
              <a:rPr lang="en-US" dirty="0"/>
              <a:t> "</a:t>
            </a:r>
            <a:r>
              <a:rPr lang="en-US" b="1" noProof="1"/>
              <a:t>isGreater</a:t>
            </a:r>
            <a:r>
              <a:rPr lang="en-US" noProof="1"/>
              <a:t>"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1587" y="1925165"/>
            <a:ext cx="6682213" cy="603162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boolean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4000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bg-BG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8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521652" y="2840997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True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214410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False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33044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bg-BG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15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12F650BB-36E3-4EC8-8466-89C4C03293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73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Какво ще се отпечата на конзолата, ако изпълним следната логическа проверка: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667716" y="3110036"/>
            <a:ext cx="2286433" cy="1158191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3" y="4409599"/>
              <a:ext cx="5204850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 output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622933" y="1893937"/>
            <a:ext cx="2330443" cy="1025851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5083" y="2461644"/>
              <a:ext cx="1752781" cy="8300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Error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0D4B740C-4169-40BE-9965-4DDAFA8F1D84}"/>
              </a:ext>
            </a:extLst>
          </p:cNvPr>
          <p:cNvSpPr txBox="1">
            <a:spLocks/>
          </p:cNvSpPr>
          <p:nvPr/>
        </p:nvSpPr>
        <p:spPr>
          <a:xfrm>
            <a:off x="202274" y="2406863"/>
            <a:ext cx="807720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if ("caseSensitive".equals("CaseSensitive")) {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System.out.println("Correct!");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 else { 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System.out.println("Not correct!");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261632" y="4839588"/>
            <a:ext cx="2549303" cy="1834213"/>
            <a:chOff x="5275125" y="4570824"/>
            <a:chExt cx="3314444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75125" y="4846446"/>
              <a:ext cx="3048002" cy="174738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457200" marR="0" lvl="1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Not correct!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EAB8DA71-CB13-4568-9115-761E32B3C0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9622933" y="4415398"/>
            <a:ext cx="2228197" cy="115819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07297" y="3402219"/>
              <a:ext cx="4070633" cy="11108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Correct!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00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6" y="1331111"/>
            <a:ext cx="12685811" cy="5185625"/>
          </a:xfrm>
        </p:spPr>
        <p:txBody>
          <a:bodyPr>
            <a:normAutofit/>
          </a:bodyPr>
          <a:lstStyle/>
          <a:p>
            <a:r>
              <a:rPr lang="en-US" sz="3300" dirty="0"/>
              <a:t>4. </a:t>
            </a:r>
            <a:r>
              <a:rPr lang="bg-BG" sz="3300" dirty="0"/>
              <a:t>Какъв ще е резултатът от изпълнението на следната програма:</a:t>
            </a:r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020292" y="1996567"/>
            <a:ext cx="690450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System.out.println(</a:t>
            </a:r>
            <a:r>
              <a:rPr kumimoji="0" lang="bg-BG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123456 % 100 == 56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)</a:t>
            </a:r>
            <a:r>
              <a:rPr kumimoji="0" lang="bg-BG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;</a:t>
            </a:r>
            <a:endParaRPr kumimoji="0" lang="en-US" sz="2398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066800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bg-BG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56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3629" y="2931395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True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47230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False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7383906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Error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AF3766CC-F7B4-491C-B938-63373F6537F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48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5</a:t>
            </a:r>
            <a:r>
              <a:rPr lang="bg-BG" dirty="0"/>
              <a:t>. Какво ще се отпечата на конзолата, ако изпълним следната логическа проверка:</a:t>
            </a:r>
          </a:p>
          <a:p>
            <a:pPr marL="514350" indent="-514350"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6001" y="2455933"/>
            <a:ext cx="6801330" cy="320354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String role = "Administrator";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</a:t>
            </a:r>
            <a:r>
              <a:rPr lang="en-GB" sz="2400" dirty="0"/>
              <a:t>role.equals</a:t>
            </a:r>
            <a:r>
              <a:rPr lang="en-US" sz="2400" dirty="0"/>
              <a:t>("Administrator"))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</a:t>
            </a:r>
            <a:r>
              <a:rPr lang="en-US" sz="2400" dirty="0" err="1"/>
              <a:t>System.out.println</a:t>
            </a:r>
            <a:r>
              <a:rPr lang="en-US" sz="2400" dirty="0"/>
              <a:t>("Welcome");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 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/>
              <a:t>  </a:t>
            </a:r>
            <a:r>
              <a:rPr lang="en-GB" sz="2400" dirty="0" err="1"/>
              <a:t>System.out.println</a:t>
            </a:r>
            <a:r>
              <a:rPr lang="en-US" sz="2400" dirty="0"/>
              <a:t>("No permission");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570425" y="4082830"/>
            <a:ext cx="2473726" cy="1332361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05053" y="4107149"/>
              <a:ext cx="5204849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Compile time error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71284" y="4829919"/>
            <a:ext cx="2816663" cy="1734357"/>
            <a:chOff x="5119017" y="4570824"/>
            <a:chExt cx="3470552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19017" y="5225513"/>
              <a:ext cx="3375809" cy="99009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 output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219886" y="2834672"/>
            <a:ext cx="2535053" cy="1266985"/>
            <a:chOff x="1151058" y="3205863"/>
            <a:chExt cx="41166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51058" y="3463750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Welcome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346263" y="1778542"/>
            <a:ext cx="2740660" cy="1266985"/>
            <a:chOff x="8967919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67919" y="2528202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 permission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6198E155-A4FC-42ED-B082-863A2BBC503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09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91100" y="1600201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6094E50-C241-453A-AE3D-1F0027501F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US"/>
              <a:t>Switch-case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486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5647</TotalTime>
  <Words>2584</Words>
  <Application>Microsoft Office PowerPoint</Application>
  <PresentationFormat>Widescreen</PresentationFormat>
  <Paragraphs>544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По-сложни 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Условна конструкция Switch-case</vt:lpstr>
      <vt:lpstr>Условна конструкция Switch-case</vt:lpstr>
      <vt:lpstr>Ден от седмицата – условие</vt:lpstr>
      <vt:lpstr>Ден от седмицата – решение</vt:lpstr>
      <vt:lpstr>Множество случаи в Switch-case</vt:lpstr>
      <vt:lpstr>Почивен или работен ден - условие</vt:lpstr>
      <vt:lpstr>Почивен или работен ден - решение</vt:lpstr>
      <vt:lpstr>Плод или зеленчук – условие</vt:lpstr>
      <vt:lpstr>Плод или зеленчук – решение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Обръщение според възраст и пол - решение</vt:lpstr>
      <vt:lpstr>Квартално магазинче – условие</vt:lpstr>
      <vt:lpstr>Квартално магазинче – условие (2)</vt:lpstr>
      <vt:lpstr>PowerPoint Presentation</vt:lpstr>
      <vt:lpstr>Квартално магазинче – решение</vt:lpstr>
      <vt:lpstr>Логически оператори</vt:lpstr>
      <vt:lpstr>Логически оператори</vt:lpstr>
      <vt:lpstr>Логическо "И"</vt:lpstr>
      <vt:lpstr>Сравнение</vt:lpstr>
      <vt:lpstr>Число в интервала – условие</vt:lpstr>
      <vt:lpstr>Число в интервала – решение</vt:lpstr>
      <vt:lpstr>Логическо "ИЛИ"</vt:lpstr>
      <vt:lpstr>Сравнение</vt:lpstr>
      <vt:lpstr>Билет за кино - условие</vt:lpstr>
      <vt:lpstr>Билет за кино - решение</vt:lpstr>
      <vt:lpstr>Логическо отрицание</vt:lpstr>
      <vt:lpstr>Невалидно число - условие</vt:lpstr>
      <vt:lpstr>Невалидно число - решение</vt:lpstr>
      <vt:lpstr>Приоритет на условия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101</cp:revision>
  <dcterms:created xsi:type="dcterms:W3CDTF">2018-05-23T13:08:44Z</dcterms:created>
  <dcterms:modified xsi:type="dcterms:W3CDTF">2021-01-22T09:33:54Z</dcterms:modified>
  <cp:category>computer programming;programming;C#;програмиране;кодиране</cp:category>
</cp:coreProperties>
</file>