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92" r:id="rId5"/>
    <p:sldId id="293" r:id="rId6"/>
    <p:sldId id="294" r:id="rId7"/>
    <p:sldId id="262" r:id="rId8"/>
    <p:sldId id="259" r:id="rId9"/>
    <p:sldId id="260" r:id="rId10"/>
    <p:sldId id="261" r:id="rId11"/>
    <p:sldId id="291" r:id="rId12"/>
    <p:sldId id="263" r:id="rId13"/>
    <p:sldId id="264" r:id="rId14"/>
    <p:sldId id="265" r:id="rId15"/>
    <p:sldId id="266" r:id="rId16"/>
    <p:sldId id="267" r:id="rId17"/>
    <p:sldId id="295" r:id="rId18"/>
    <p:sldId id="296" r:id="rId19"/>
    <p:sldId id="297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98" r:id="rId34"/>
    <p:sldId id="288" r:id="rId35"/>
    <p:sldId id="299" r:id="rId36"/>
    <p:sldId id="300" r:id="rId37"/>
    <p:sldId id="290" r:id="rId38"/>
    <p:sldId id="28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A370A6F-3F18-4890-874F-E536C1D12A17}">
          <p14:sldIdLst>
            <p14:sldId id="256"/>
            <p14:sldId id="257"/>
            <p14:sldId id="258"/>
          </p14:sldIdLst>
        </p14:section>
        <p14:section name="Execution Model" id="{994AF122-53AC-48BF-AFE6-15EBF7C62012}">
          <p14:sldIdLst>
            <p14:sldId id="292"/>
            <p14:sldId id="293"/>
            <p14:sldId id="294"/>
          </p14:sldIdLst>
        </p14:section>
        <p14:section name="Variables" id="{AEC077B2-2717-462B-97C5-1E4667BA3AC0}">
          <p14:sldIdLst>
            <p14:sldId id="262"/>
            <p14:sldId id="259"/>
            <p14:sldId id="260"/>
            <p14:sldId id="261"/>
          </p14:sldIdLst>
        </p14:section>
        <p14:section name="Data Types" id="{4BC86346-0A7F-409E-A12E-730C0B18002A}">
          <p14:sldIdLst>
            <p14:sldId id="291"/>
            <p14:sldId id="263"/>
            <p14:sldId id="264"/>
            <p14:sldId id="265"/>
          </p14:sldIdLst>
        </p14:section>
        <p14:section name="Printing оn the Console" id="{9680AB69-DDC5-4DC3-8495-05D4989EE004}">
          <p14:sldIdLst>
            <p14:sldId id="266"/>
            <p14:sldId id="267"/>
            <p14:sldId id="295"/>
            <p14:sldId id="296"/>
            <p14:sldId id="297"/>
          </p14:sldIdLst>
        </p14:section>
        <p14:section name="Conditional Statements" id="{611F4929-8ED4-4447-8763-C8EE1680038D}">
          <p14:sldIdLst>
            <p14:sldId id="270"/>
            <p14:sldId id="271"/>
            <p14:sldId id="272"/>
          </p14:sldIdLst>
        </p14:section>
        <p14:section name="Loops" id="{F2D8F687-E384-48B0-8B51-39E03B6F7EE8}">
          <p14:sldIdLst>
            <p14:sldId id="273"/>
            <p14:sldId id="274"/>
            <p14:sldId id="275"/>
            <p14:sldId id="276"/>
            <p14:sldId id="277"/>
          </p14:sldIdLst>
        </p14:section>
        <p14:section name="IDE" id="{E8A602DD-69D3-47BE-A7B1-335FA5AEA6BC}">
          <p14:sldIdLst>
            <p14:sldId id="278"/>
            <p14:sldId id="279"/>
            <p14:sldId id="280"/>
            <p14:sldId id="281"/>
            <p14:sldId id="282"/>
            <p14:sldId id="298"/>
          </p14:sldIdLst>
        </p14:section>
        <p14:section name="Conclusion" id="{AF77CDFC-86B2-4F35-9992-5A5FC1C5DCAC}">
          <p14:sldIdLst>
            <p14:sldId id="288"/>
            <p14:sldId id="299"/>
            <p14:sldId id="300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138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563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824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3542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visualstudio.microsoft.com/v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jetbrains.com/idea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jetbrains.com/pycharm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repl.it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51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47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8.png"/><Relationship Id="rId23" Type="http://schemas.openxmlformats.org/officeDocument/2006/relationships/image" Target="../media/image52.png"/><Relationship Id="rId10" Type="http://schemas.openxmlformats.org/officeDocument/2006/relationships/image" Target="../media/image46.jpg"/><Relationship Id="rId19" Type="http://schemas.openxmlformats.org/officeDocument/2006/relationships/image" Target="../media/image50.png"/><Relationship Id="rId4" Type="http://schemas.openxmlformats.org/officeDocument/2006/relationships/image" Target="../media/image43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54.png"/><Relationship Id="rId4" Type="http://schemas.openxmlformats.org/officeDocument/2006/relationships/hyperlink" Target="https://virtualracingschool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694373"/>
          </a:xfrm>
        </p:spPr>
        <p:txBody>
          <a:bodyPr>
            <a:normAutofit/>
          </a:bodyPr>
          <a:lstStyle/>
          <a:p>
            <a:r>
              <a:rPr lang="en-US" dirty="0"/>
              <a:t>Java, C#, Python and JavaScript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Comparison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48" y="2800445"/>
            <a:ext cx="2212117" cy="551743"/>
          </a:xfrm>
          <a:prstGeom prst="rect">
            <a:avLst/>
          </a:prstGeom>
        </p:spPr>
      </p:pic>
      <p:pic>
        <p:nvPicPr>
          <p:cNvPr id="16" name="Picture 4" descr="&amp;Rcy;&amp;iecy;&amp;zcy;&amp;ucy;&amp;lcy;&amp;tcy;&amp;acy;&amp;tcy; &amp;scy; &amp;icy;&amp;zcy;&amp;ocy;&amp;bcy;&amp;rcy;&amp;acy;&amp;zhcy;&amp;iecy;&amp;ncy;&amp;icy;&amp;iecy; &amp;zcy;&amp;acy; javascript 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370" y="3076316"/>
            <a:ext cx="1457003" cy="14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://devstickers.com/assets/img/pro/2p4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86" y="2334937"/>
            <a:ext cx="1925914" cy="192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6D3A40F-8FD0-4E7B-95AA-2B3C5E88E3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676" y="3228639"/>
            <a:ext cx="1804939" cy="1797916"/>
          </a:xfrm>
          <a:prstGeom prst="rect">
            <a:avLst/>
          </a:prstGeom>
        </p:spPr>
      </p:pic>
      <p:pic>
        <p:nvPicPr>
          <p:cNvPr id="19" name="Picture 2" descr="http://therealdanvega.com/wp-content/uploads/2016/01/java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000" y="2140803"/>
            <a:ext cx="2247189" cy="2247189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2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 has no keyword for declaring a variable</a:t>
            </a:r>
          </a:p>
          <a:p>
            <a:pPr lvl="1"/>
            <a:r>
              <a:rPr lang="en-US" dirty="0"/>
              <a:t>Variables </a:t>
            </a:r>
            <a:r>
              <a:rPr lang="en-US" b="1" dirty="0">
                <a:solidFill>
                  <a:schemeClr val="bg1"/>
                </a:solidFill>
              </a:rPr>
              <a:t>do not need to be declared </a:t>
            </a:r>
            <a:r>
              <a:rPr lang="en-US" dirty="0"/>
              <a:t>with any particular type</a:t>
            </a:r>
          </a:p>
          <a:p>
            <a:r>
              <a:rPr lang="en-US" dirty="0"/>
              <a:t>Examples of using variables in Python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Python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3455677"/>
            <a:ext cx="46452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first_number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is_passed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math_grade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endParaRPr lang="bg-BG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1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15">
            <a:extLst>
              <a:ext uri="{FF2B5EF4-FFF2-40B4-BE49-F238E27FC236}">
                <a16:creationId xmlns:a16="http://schemas.microsoft.com/office/drawing/2014/main" id="{81600F83-38E0-4473-ABD5-ADD8794C5F7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Data Types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CA9118-6C93-4566-84F8-B67813F9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1000" y="1463874"/>
            <a:ext cx="2250000" cy="225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285D97-F19E-4E9E-85D4-AE78823F52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Built-in data types in </a:t>
            </a:r>
            <a:r>
              <a:rPr lang="en-US" sz="3200" b="1" dirty="0">
                <a:solidFill>
                  <a:schemeClr val="bg1"/>
                </a:solidFill>
              </a:rPr>
              <a:t>Java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Integer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Real number – 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float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Text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Boolean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Other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GB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680598" cy="4957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Built-in data types</a:t>
            </a:r>
            <a:r>
              <a:rPr lang="bg-BG" sz="3200" dirty="0"/>
              <a:t>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Integer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Real number – 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float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Text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Boolean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Other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 in C# and Java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7E0CF4-1289-4BFA-8C0D-18A50DDFC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09" y="5043857"/>
            <a:ext cx="4545000" cy="10952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size.GetType() </a:t>
            </a:r>
            <a:r>
              <a:rPr lang="en-US" sz="26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Int32</a:t>
            </a:r>
            <a:endParaRPr lang="en-US" sz="2600" b="1" noProof="1">
              <a:latin typeface="Consolas" pitchFamily="49" charset="0"/>
              <a:sym typeface="Wingdings" panose="05000000000000000000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E5A27D-6872-4262-8BF7-63D63A27E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000" y="4644000"/>
            <a:ext cx="4815000" cy="14953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((Object)size).getClass() </a:t>
            </a:r>
            <a:r>
              <a:rPr lang="en-US" sz="26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Integer</a:t>
            </a:r>
            <a:endParaRPr lang="en-US" sz="2600" b="1" noProof="1">
              <a:latin typeface="Consolas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30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5253" y="1089000"/>
            <a:ext cx="10129234" cy="566825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 data types are </a:t>
            </a:r>
            <a:r>
              <a:rPr lang="en-US" b="1" dirty="0">
                <a:solidFill>
                  <a:schemeClr val="bg1"/>
                </a:solidFill>
              </a:rPr>
              <a:t>inferred</a:t>
            </a:r>
            <a:r>
              <a:rPr lang="en-US" dirty="0"/>
              <a:t> from the values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Not explicitly specified at variable declaration</a:t>
            </a:r>
          </a:p>
          <a:p>
            <a:pPr>
              <a:buClr>
                <a:schemeClr val="tx1"/>
              </a:buClr>
            </a:pPr>
            <a:r>
              <a:rPr lang="en-US" dirty="0"/>
              <a:t>Primitive data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JavaScript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D4C543-AB92-4E4F-AE35-0190CB49E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210" y="3114000"/>
            <a:ext cx="4674253" cy="3188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typeof(size)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number</a:t>
            </a:r>
            <a:endParaRPr lang="en-US" sz="2800" b="1" noProof="1">
              <a:latin typeface="Consolas" pitchFamily="49" charset="0"/>
              <a:sym typeface="Wingdings" panose="05000000000000000000" pitchFamily="2" charset="2"/>
            </a:endParaRP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name = "Peter";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typeof(name)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string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arr = [3, 5, 8];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typeof(arr)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object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924440" cy="55478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variables keep values of certain type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data type is </a:t>
            </a:r>
            <a:r>
              <a:rPr lang="en-US" b="1" dirty="0">
                <a:solidFill>
                  <a:schemeClr val="bg1"/>
                </a:solidFill>
              </a:rPr>
              <a:t>inferred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from the value</a:t>
            </a:r>
            <a:endParaRPr lang="bg-BG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Built-in data types in Python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8" y="100750"/>
            <a:ext cx="8397308" cy="882654"/>
          </a:xfrm>
        </p:spPr>
        <p:txBody>
          <a:bodyPr/>
          <a:lstStyle/>
          <a:p>
            <a:r>
              <a:rPr lang="en-US" dirty="0"/>
              <a:t>Data Types in Python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FF1FA6-C976-4039-87DB-902B47997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440" y="3313664"/>
            <a:ext cx="4205560" cy="3188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type(size)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name = "Peter"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type(name)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str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values = [</a:t>
            </a:r>
            <a:r>
              <a:rPr lang="bg-BG" sz="2800" b="1" noProof="1">
                <a:latin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bg-BG" sz="2800" b="1" noProof="1">
                <a:latin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bg-BG" sz="2800" b="1" noProof="1">
                <a:latin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</a:rPr>
              <a:t>]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type(values)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list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578D260-3962-4114-957E-3BE5C412A2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Printing Data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Printing on the Console</a:t>
            </a:r>
          </a:p>
        </p:txBody>
      </p:sp>
      <p:pic>
        <p:nvPicPr>
          <p:cNvPr id="4098" name="Picture 2" descr="Console Icon - 170 Dock Icons - SoftIcons.com">
            <a:extLst>
              <a:ext uri="{FF2B5EF4-FFF2-40B4-BE49-F238E27FC236}">
                <a16:creationId xmlns:a16="http://schemas.microsoft.com/office/drawing/2014/main" id="{43E9A949-BFFD-4F52-81D2-E867FECE0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68" y="151366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5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then going to a </a:t>
            </a:r>
            <a:r>
              <a:rPr lang="en-GB" b="1" dirty="0">
                <a:solidFill>
                  <a:schemeClr val="bg1"/>
                </a:solidFill>
              </a:rPr>
              <a:t>new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staying on the </a:t>
            </a:r>
            <a:r>
              <a:rPr lang="en-GB" b="1" dirty="0">
                <a:solidFill>
                  <a:schemeClr val="bg1"/>
                </a:solidFill>
              </a:rPr>
              <a:t>same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with </a:t>
            </a:r>
            <a:r>
              <a:rPr lang="en-GB" b="1" dirty="0" smtClean="0">
                <a:solidFill>
                  <a:schemeClr val="bg1"/>
                </a:solidFill>
              </a:rPr>
              <a:t>formatting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C#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6" y="172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</a:t>
            </a:r>
            <a:r>
              <a:rPr lang="en-US" sz="2400" b="1" noProof="1">
                <a:latin typeface="Consolas" pitchFamily="49" charset="0"/>
              </a:rPr>
              <a:t>(" 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4595252"/>
            <a:ext cx="6438185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string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int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$"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{name}</a:t>
            </a:r>
            <a:r>
              <a:rPr lang="en-US" sz="2400" b="1" noProof="1">
                <a:latin typeface="Consolas" pitchFamily="49" charset="0"/>
              </a:rPr>
              <a:t> 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{age}</a:t>
            </a:r>
            <a:r>
              <a:rPr lang="en-US" sz="2400" b="1" noProof="1">
                <a:latin typeface="Consolas" pitchFamily="49" charset="0"/>
              </a:rPr>
              <a:t> years old.");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then going to a </a:t>
            </a:r>
            <a:r>
              <a:rPr lang="en-GB" b="1" dirty="0">
                <a:solidFill>
                  <a:schemeClr val="bg1"/>
                </a:solidFill>
              </a:rPr>
              <a:t>new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staying on the </a:t>
            </a:r>
            <a:r>
              <a:rPr lang="en-GB" b="1" dirty="0">
                <a:solidFill>
                  <a:schemeClr val="bg1"/>
                </a:solidFill>
              </a:rPr>
              <a:t>same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with </a:t>
            </a:r>
            <a:r>
              <a:rPr lang="en-GB" b="1" dirty="0" smtClean="0">
                <a:solidFill>
                  <a:schemeClr val="bg1"/>
                </a:solidFill>
              </a:rPr>
              <a:t>formatting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Java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</a:t>
            </a:r>
            <a:r>
              <a:rPr lang="en-US" sz="2400" b="1" noProof="1">
                <a:latin typeface="Consolas" pitchFamily="49" charset="0"/>
              </a:rPr>
              <a:t>(" 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String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int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System.out.printf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%s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%d</a:t>
            </a:r>
            <a:r>
              <a:rPr lang="en-US" sz="2400" b="1" noProof="1">
                <a:latin typeface="Consolas" pitchFamily="49" charset="0"/>
              </a:rPr>
              <a:t> years old.", name, age);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8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then going to a </a:t>
            </a:r>
            <a:r>
              <a:rPr lang="en-GB" b="1" dirty="0">
                <a:solidFill>
                  <a:schemeClr val="bg1"/>
                </a:solidFill>
              </a:rPr>
              <a:t>new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staying on the </a:t>
            </a:r>
            <a:r>
              <a:rPr lang="en-GB" b="1" dirty="0">
                <a:solidFill>
                  <a:schemeClr val="bg1"/>
                </a:solidFill>
              </a:rPr>
              <a:t>same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with </a:t>
            </a:r>
            <a:r>
              <a:rPr lang="en-GB" b="1" dirty="0" smtClean="0">
                <a:solidFill>
                  <a:schemeClr val="bg1"/>
                </a:solidFill>
              </a:rPr>
              <a:t>formatting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JavaScript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process.stdout.write</a:t>
            </a:r>
            <a:r>
              <a:rPr lang="en-US" sz="2400" b="1" noProof="1">
                <a:latin typeface="Consolas" pitchFamily="49" charset="0"/>
              </a:rPr>
              <a:t>("and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let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let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`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${name}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${age}</a:t>
            </a:r>
            <a:r>
              <a:rPr lang="en-US" sz="2400" b="1" noProof="1">
                <a:latin typeface="Consolas" pitchFamily="49" charset="0"/>
              </a:rPr>
              <a:t> years old.`);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D8E05E3D-4D4A-41C1-AB20-57585A783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4534" y="3351857"/>
            <a:ext cx="2762203" cy="974106"/>
          </a:xfrm>
          <a:prstGeom prst="wedgeRoundRectCallout">
            <a:avLst>
              <a:gd name="adj1" fmla="val -69398"/>
              <a:gd name="adj2" fmla="val -355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at the server-side</a:t>
            </a:r>
          </a:p>
        </p:txBody>
      </p:sp>
    </p:spTree>
    <p:extLst>
      <p:ext uri="{BB962C8B-B14F-4D97-AF65-F5344CB8AC3E}">
        <p14:creationId xmlns:p14="http://schemas.microsoft.com/office/powerpoint/2010/main" val="97934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then going to a </a:t>
            </a:r>
            <a:r>
              <a:rPr lang="en-GB" b="1" dirty="0">
                <a:solidFill>
                  <a:schemeClr val="bg1"/>
                </a:solidFill>
              </a:rPr>
              <a:t>new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staying on the </a:t>
            </a:r>
            <a:r>
              <a:rPr lang="en-GB" b="1" dirty="0">
                <a:solidFill>
                  <a:schemeClr val="bg1"/>
                </a:solidFill>
              </a:rPr>
              <a:t>same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with </a:t>
            </a:r>
            <a:r>
              <a:rPr lang="en-GB" b="1" dirty="0" smtClean="0">
                <a:solidFill>
                  <a:schemeClr val="bg1"/>
                </a:solidFill>
              </a:rPr>
              <a:t>formatting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Python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("and Maria",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end=''</a:t>
            </a:r>
            <a:r>
              <a:rPr lang="en-US" sz="2400" b="1" noProof="1">
                <a:latin typeface="Consolas" pitchFamily="49" charset="0"/>
              </a:rPr>
              <a:t>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f'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{name}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{age}</a:t>
            </a:r>
            <a:r>
              <a:rPr lang="en-US" sz="2400" b="1" noProof="1">
                <a:latin typeface="Consolas" pitchFamily="49" charset="0"/>
              </a:rPr>
              <a:t> years old.');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9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04800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Execution Model</a:t>
            </a:r>
            <a:endParaRPr lang="bg-BG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Variables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Data Types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Printing on the Console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Conditional Statements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Loops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Development Environments (IDE)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9A8BAD5-BC54-4D30-A6A6-3A6976C76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0" y="1539000"/>
            <a:ext cx="2917940" cy="1892493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7722A39F-5133-4F87-8396-A96B34DEB09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If-Else Statements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3454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6000" y="1195931"/>
            <a:ext cx="5635598" cy="4957073"/>
          </a:xfrm>
        </p:spPr>
        <p:txBody>
          <a:bodyPr/>
          <a:lstStyle/>
          <a:p>
            <a:r>
              <a:rPr lang="en-GB" dirty="0"/>
              <a:t>If-Else in </a:t>
            </a:r>
            <a:r>
              <a:rPr lang="en-GB" b="1" dirty="0">
                <a:solidFill>
                  <a:schemeClr val="bg1"/>
                </a:solidFill>
              </a:rPr>
              <a:t>Java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>
                <a:solidFill>
                  <a:schemeClr val="bg1"/>
                </a:solidFill>
              </a:rPr>
              <a:t>C#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If-Else Statements in C# and Java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204935C-ED27-4195-BD75-C24C02598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00" y="1899000"/>
            <a:ext cx="4823426" cy="327474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</a:t>
            </a:r>
            <a:r>
              <a:rPr lang="it-IT" sz="2200" b="1" noProof="1"/>
              <a:t>Passed!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Console.WriteLine("</a:t>
            </a:r>
            <a:r>
              <a:rPr lang="it-IT" sz="2200" b="1" noProof="1"/>
              <a:t>Failed!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6C81AA-9ADC-486A-893B-E023EA58F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956" y="1905001"/>
            <a:ext cx="5045073" cy="253300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</a:t>
            </a:r>
            <a:br>
              <a:rPr lang="it-IT" sz="2200" b="1" noProof="1">
                <a:latin typeface="Consolas" pitchFamily="49" charset="0"/>
              </a:rPr>
            </a:b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</a:t>
            </a:r>
            <a:r>
              <a:rPr lang="it-IT" sz="2200" b="1" noProof="1"/>
              <a:t>Passed!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</a:t>
            </a:r>
            <a:r>
              <a:rPr lang="it-IT" sz="2200" b="1" noProof="1"/>
              <a:t>Failed!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10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 smtClean="0">
                <a:solidFill>
                  <a:schemeClr val="bg1"/>
                </a:solidFill>
              </a:rPr>
              <a:t>JavaScript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If-Else in JavaScript and Python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9AE46D-F51A-4D3E-823E-FCC32411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05001"/>
            <a:ext cx="4545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let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400" b="1" noProof="1"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400" b="1" noProof="1"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5EC345-85FD-49C6-9061-194E2131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000" y="1905000"/>
            <a:ext cx="4460409" cy="20497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grade = 4.50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grade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3.00: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print("Passed!")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400" b="1" noProof="1">
                <a:latin typeface="Consolas" pitchFamily="49" charset="0"/>
              </a:rPr>
              <a:t>:</a:t>
            </a:r>
            <a:endParaRPr lang="it-IT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print("Failed!")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3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0C442D-4EB6-4682-9E33-E43AE0F22E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990600"/>
            <a:ext cx="3429000" cy="34290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11CCB1CD-34DD-444F-B8B6-B66C22A789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Loops in </a:t>
            </a:r>
            <a:r>
              <a:rPr lang="en-US" dirty="0"/>
              <a:t>C#, Java, JS </a:t>
            </a:r>
            <a:r>
              <a:rPr lang="en-US"/>
              <a:t>and Python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40276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0E37A6-CD52-488F-9E30-612B9F7376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5999" y="1195931"/>
            <a:ext cx="5545598" cy="4957073"/>
          </a:xfrm>
        </p:spPr>
        <p:txBody>
          <a:bodyPr/>
          <a:lstStyle/>
          <a:p>
            <a:r>
              <a:rPr lang="en-GB" dirty="0"/>
              <a:t>While loop in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02E05-1348-457B-A540-34CB81677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>
                <a:solidFill>
                  <a:schemeClr val="bg1"/>
                </a:solidFill>
              </a:rPr>
              <a:t>C#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A2DE1D-93F0-448E-8B70-87B50C41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C# and 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F7FA8-F618-45F6-A500-E9559A8ED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89" y="1919562"/>
            <a:ext cx="482143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Console.WriteLine(counter);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46868-5893-4B26-9B91-50E19A00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00" y="1907370"/>
            <a:ext cx="4934026" cy="3031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System.out.println(counter);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07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8955C-2C0C-4B81-8D3B-EF81DD9F4C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 smtClean="0">
                <a:solidFill>
                  <a:schemeClr val="bg1"/>
                </a:solidFill>
              </a:rPr>
              <a:t>Python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1ABEC9-0BB7-4680-B70E-0B7578F55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000" y="1963679"/>
            <a:ext cx="4411976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counter = 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while counter &lt;= 9: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print(counter)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counter += 1</a:t>
            </a:r>
            <a:endParaRPr lang="en-GB" sz="2400" b="1" noProof="1">
              <a:latin typeface="Consolas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7A080-0F9A-4BC8-97BE-C9BD1FD1D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>
                <a:solidFill>
                  <a:schemeClr val="bg1"/>
                </a:solidFill>
              </a:rPr>
              <a:t>JS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53966-676E-4BBF-89E4-35F0DAD5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JS and Python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D6D09-26DE-4542-BD59-8057E7D4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24" y="1963678"/>
            <a:ext cx="433056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let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console.log(counter);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0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C553EF-A102-43CA-BCB8-C98CA15C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C# and Java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E89E96-B06E-4447-B161-A4123C2627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999000"/>
            <a:ext cx="10236000" cy="554658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dirty="0"/>
              <a:t>For-loop in </a:t>
            </a:r>
            <a:r>
              <a:rPr lang="en-GB" b="1" dirty="0">
                <a:solidFill>
                  <a:schemeClr val="bg1"/>
                </a:solidFill>
              </a:rPr>
              <a:t>C#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GB" dirty="0"/>
              <a:t>For-loop in </a:t>
            </a:r>
            <a:r>
              <a:rPr lang="en-GB" b="1" dirty="0">
                <a:solidFill>
                  <a:schemeClr val="bg1"/>
                </a:solidFill>
              </a:rPr>
              <a:t>Java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C84F31-795C-4BBD-8B09-5497AE1B0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725963"/>
            <a:ext cx="6222600" cy="2172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(int i = 0; i &lt;= 9; i++)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  Console.WriteLine(i);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6B219F-E23C-4D85-B160-9FC7A9E04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779341"/>
            <a:ext cx="6222600" cy="1664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(int i = 0; i &lt;= 9; i++) </a:t>
            </a: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</a:rPr>
              <a:t>System.out.println</a:t>
            </a:r>
            <a:r>
              <a:rPr lang="nn-NO" sz="28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94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B1D3-9C15-4666-BF00-EB769322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JS and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92F7-41BD-420D-A861-F72F028DA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044000"/>
            <a:ext cx="10149992" cy="5546589"/>
          </a:xfrm>
        </p:spPr>
        <p:txBody>
          <a:bodyPr/>
          <a:lstStyle/>
          <a:p>
            <a:r>
              <a:rPr lang="en-GB" dirty="0"/>
              <a:t>For-loop in </a:t>
            </a:r>
            <a:r>
              <a:rPr lang="en-GB" b="1" dirty="0">
                <a:solidFill>
                  <a:schemeClr val="bg1"/>
                </a:solidFill>
              </a:rPr>
              <a:t>JS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>
              <a:lnSpc>
                <a:spcPct val="110000"/>
              </a:lnSpc>
            </a:pPr>
            <a:r>
              <a:rPr lang="en-GB" dirty="0"/>
              <a:t>For-loop in </a:t>
            </a:r>
            <a:r>
              <a:rPr lang="en-GB" b="1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B9E4E-17EE-4963-BC04-E092A62F2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815541"/>
            <a:ext cx="6281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(let i = 0; i &lt;= 9; i++) </a:t>
            </a: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latin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</a:rPr>
              <a:t>console.log</a:t>
            </a:r>
            <a:r>
              <a:rPr lang="nn-NO" sz="28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CC7CF-CDBB-471E-ABCC-A8023A1E0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99000"/>
            <a:ext cx="62814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in range(0, 10):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print(x)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06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&amp;Rcy;&amp;iecy;&amp;zcy;&amp;ucy;&amp;lcy;&amp;tcy;&amp;acy;&amp;tcy; &amp;scy; &amp;icy;&amp;zcy;&amp;ocy;&amp;bcy;&amp;rcy;&amp;acy;&amp;zhcy;&amp;iecy;&amp;ncy;&amp;icy;&amp;iecy; &amp;zcy;&amp;acy; intellij ide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22" y="1349923"/>
            <a:ext cx="1364253" cy="136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codeproject.com/KB/cross-platform/860150/vs20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2686719"/>
            <a:ext cx="1108127" cy="114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IDE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Integrated Development Environments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22" y="1479931"/>
            <a:ext cx="1268561" cy="1268561"/>
          </a:xfrm>
          <a:prstGeom prst="rect">
            <a:avLst/>
          </a:prstGeom>
        </p:spPr>
      </p:pic>
      <p:pic>
        <p:nvPicPr>
          <p:cNvPr id="10" name="Picture 9" descr="A close up of a card&#10;&#10;Description automatically generated">
            <a:extLst>
              <a:ext uri="{FF2B5EF4-FFF2-40B4-BE49-F238E27FC236}">
                <a16:creationId xmlns:a16="http://schemas.microsoft.com/office/drawing/2014/main" id="{9503AB4A-AAD4-488E-91C6-E2C5FB16AC1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27" y="2625537"/>
            <a:ext cx="1166469" cy="11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3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C#</a:t>
            </a:r>
            <a:endParaRPr lang="bg-BG" dirty="0"/>
          </a:p>
        </p:txBody>
      </p:sp>
      <p:pic>
        <p:nvPicPr>
          <p:cNvPr id="9" name="Picture 6" descr="http://www.codeproject.com/KB/cross-platform/860150/vs201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602" y="3048000"/>
            <a:ext cx="2640799" cy="27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59297" y="1850088"/>
            <a:ext cx="1007340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Visual Studio</a:t>
            </a:r>
            <a:endParaRPr lang="bg-BG" sz="5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491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Java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555627" y="1766502"/>
            <a:ext cx="110807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IntelliJ IDEA</a:t>
            </a:r>
            <a:endParaRPr lang="bg-BG" sz="5400" dirty="0"/>
          </a:p>
        </p:txBody>
      </p:sp>
      <p:pic>
        <p:nvPicPr>
          <p:cNvPr id="4102" name="Picture 6" descr="&amp;Rcy;&amp;iecy;&amp;zcy;&amp;ucy;&amp;lcy;&amp;tcy;&amp;acy;&amp;tcy; &amp;scy; &amp;icy;&amp;zcy;&amp;ocy;&amp;bcy;&amp;rcy;&amp;acy;&amp;zhcy;&amp;iecy;&amp;ncy;&amp;icy;&amp;iecy; &amp;zcy;&amp;acy; intellij idea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7" y="3079651"/>
            <a:ext cx="2419349" cy="24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08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JavaScript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555626" y="1766502"/>
            <a:ext cx="110807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Visual Studio Code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3024000"/>
            <a:ext cx="2530071" cy="25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4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Python</a:t>
            </a:r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>
            <a:off x="555626" y="1720337"/>
            <a:ext cx="1108075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/>
              <a:t>PyCharm</a:t>
            </a:r>
            <a:endParaRPr lang="bg-BG" sz="5400" b="1" dirty="0"/>
          </a:p>
        </p:txBody>
      </p:sp>
      <p:pic>
        <p:nvPicPr>
          <p:cNvPr id="6" name="Picture 5" descr="A close up of a card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9503AB4A-AAD4-488E-91C6-E2C5FB16AC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971800"/>
            <a:ext cx="3200400" cy="32004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2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8018C-44FD-4C5F-BE6F-CF21C67C1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8B215C-66D9-4945-80CB-E264FBF5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Online 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66BC3-0D0E-4ECD-9270-A559E9A8E121}"/>
              </a:ext>
            </a:extLst>
          </p:cNvPr>
          <p:cNvSpPr txBox="1"/>
          <p:nvPr/>
        </p:nvSpPr>
        <p:spPr>
          <a:xfrm>
            <a:off x="246003" y="1528228"/>
            <a:ext cx="1169999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REPL.it</a:t>
            </a:r>
            <a:endParaRPr lang="en-US" sz="4400" b="1" dirty="0"/>
          </a:p>
          <a:p>
            <a:pPr algn="ctr"/>
            <a:r>
              <a:rPr lang="en-US" sz="3600" b="1" dirty="0"/>
              <a:t>Online IDE for C#, Java, JS, Python and many others</a:t>
            </a:r>
            <a:endParaRPr lang="bg-BG" sz="3600" b="1" dirty="0"/>
          </a:p>
        </p:txBody>
      </p:sp>
      <p:pic>
        <p:nvPicPr>
          <p:cNvPr id="1028" name="Picture 4" descr="Repl.it Case Study | Google Cloud">
            <a:hlinkClick r:id="rId2"/>
            <a:extLst>
              <a:ext uri="{FF2B5EF4-FFF2-40B4-BE49-F238E27FC236}">
                <a16:creationId xmlns:a16="http://schemas.microsoft.com/office/drawing/2014/main" id="{E01D6B48-7481-46F9-B07D-AA601D638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81" y="3474000"/>
            <a:ext cx="5522439" cy="21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48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0619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90799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>
            <a:extLst>
              <a:ext uri="{FF2B5EF4-FFF2-40B4-BE49-F238E27FC236}">
                <a16:creationId xmlns:a16="http://schemas.microsoft.com/office/drawing/2014/main" id="{94302D3F-4425-4CE1-AE8C-873108208F7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Compiler vs. Interpreter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624177"/>
            <a:ext cx="10961783" cy="929381"/>
          </a:xfrm>
        </p:spPr>
        <p:txBody>
          <a:bodyPr/>
          <a:lstStyle/>
          <a:p>
            <a:r>
              <a:rPr lang="en-GB" dirty="0"/>
              <a:t>Execution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C048B-550D-462E-AAB7-2B9173E2A0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1248" y="1584000"/>
            <a:ext cx="2389839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6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2B86D6-1F89-4589-828C-C8A60F4EDA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E473C-719E-40FB-9FE3-68F1BD6D12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Compiled</a:t>
            </a:r>
            <a:r>
              <a:rPr lang="en-US" b="1" dirty="0"/>
              <a:t> </a:t>
            </a:r>
            <a:r>
              <a:rPr lang="en-US" dirty="0"/>
              <a:t>languages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Source code is first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compiled</a:t>
            </a:r>
            <a:r>
              <a:rPr lang="en-US" b="1" dirty="0"/>
              <a:t> </a:t>
            </a:r>
            <a:r>
              <a:rPr lang="en-US" dirty="0"/>
              <a:t>to machine code</a:t>
            </a:r>
            <a:r>
              <a:rPr lang="bg-BG" dirty="0"/>
              <a:t>, </a:t>
            </a:r>
            <a:r>
              <a:rPr lang="en-US" dirty="0"/>
              <a:t>then executed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Syntax errors are found during the </a:t>
            </a:r>
            <a:r>
              <a:rPr lang="en-US" b="1" dirty="0">
                <a:solidFill>
                  <a:schemeClr val="bg1"/>
                </a:solidFill>
              </a:rPr>
              <a:t>compilation</a:t>
            </a:r>
            <a:r>
              <a:rPr lang="en-US" dirty="0"/>
              <a:t> (at compile time)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Examples of compiled languages: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C++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Swift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Go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Rust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Interpreted</a:t>
            </a:r>
            <a:r>
              <a:rPr lang="en-US" dirty="0"/>
              <a:t> languages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command is read, parsed and executed by an </a:t>
            </a:r>
            <a:r>
              <a:rPr lang="en-US" b="1" dirty="0">
                <a:solidFill>
                  <a:schemeClr val="bg1"/>
                </a:solidFill>
              </a:rPr>
              <a:t>interpreter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Syntax errors are found at </a:t>
            </a:r>
            <a:r>
              <a:rPr lang="en-US" b="1" dirty="0">
                <a:solidFill>
                  <a:schemeClr val="bg1"/>
                </a:solidFill>
              </a:rPr>
              <a:t>run-time</a:t>
            </a:r>
            <a:r>
              <a:rPr lang="en-US" dirty="0"/>
              <a:t>, during execution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PHP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Perl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5FADBF-6021-4B7C-8A28-D64FD8FA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Execution Model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F262CE-6D6D-45C6-8010-EB41645AB56A}"/>
              </a:ext>
            </a:extLst>
          </p:cNvPr>
          <p:cNvGrpSpPr/>
          <p:nvPr/>
        </p:nvGrpSpPr>
        <p:grpSpPr>
          <a:xfrm>
            <a:off x="4732008" y="1098832"/>
            <a:ext cx="6538992" cy="833663"/>
            <a:chOff x="5497008" y="1098832"/>
            <a:chExt cx="6538992" cy="833663"/>
          </a:xfrm>
        </p:grpSpPr>
        <p:pic>
          <p:nvPicPr>
            <p:cNvPr id="2050" name="Picture 2" descr="Code Line Icon | IconExperience - Professional Icons » O-Collection">
              <a:extLst>
                <a:ext uri="{FF2B5EF4-FFF2-40B4-BE49-F238E27FC236}">
                  <a16:creationId xmlns:a16="http://schemas.microsoft.com/office/drawing/2014/main" id="{FB757D53-374B-4939-9877-94B72D565A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176" y="1237995"/>
              <a:ext cx="621563" cy="62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F55EE1-7382-462E-9476-477388EBAC3A}"/>
                </a:ext>
              </a:extLst>
            </p:cNvPr>
            <p:cNvGrpSpPr/>
            <p:nvPr/>
          </p:nvGrpSpPr>
          <p:grpSpPr>
            <a:xfrm>
              <a:off x="7027515" y="1134000"/>
              <a:ext cx="1208821" cy="559664"/>
              <a:chOff x="6172515" y="1043441"/>
              <a:chExt cx="1208821" cy="559664"/>
            </a:xfrm>
          </p:grpSpPr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3DABD789-BB4A-4A74-B4BE-48DE2F296FC8}"/>
                  </a:ext>
                </a:extLst>
              </p:cNvPr>
              <p:cNvSpPr/>
              <p:nvPr/>
            </p:nvSpPr>
            <p:spPr bwMode="auto">
              <a:xfrm>
                <a:off x="6238067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2799F6-C3C3-40AA-8C71-B0C8F2CC4604}"/>
                  </a:ext>
                </a:extLst>
              </p:cNvPr>
              <p:cNvSpPr txBox="1"/>
              <p:nvPr/>
            </p:nvSpPr>
            <p:spPr>
              <a:xfrm>
                <a:off x="6172515" y="1043441"/>
                <a:ext cx="1208821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compiler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5C5DC4-9C8B-412B-AEFB-20DDB1F619A5}"/>
                </a:ext>
              </a:extLst>
            </p:cNvPr>
            <p:cNvSpPr txBox="1"/>
            <p:nvPr/>
          </p:nvSpPr>
          <p:spPr>
            <a:xfrm>
              <a:off x="5497008" y="1098832"/>
              <a:ext cx="984336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source</a:t>
              </a:r>
            </a:p>
            <a:p>
              <a:pPr algn="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F88423-F241-4BD5-A345-E1D8951B5377}"/>
                </a:ext>
              </a:extLst>
            </p:cNvPr>
            <p:cNvSpPr txBox="1"/>
            <p:nvPr/>
          </p:nvSpPr>
          <p:spPr>
            <a:xfrm>
              <a:off x="8825712" y="1098832"/>
              <a:ext cx="1185288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machine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6C820F5-71B9-47F2-A075-C7C28D55B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77615" y="1256845"/>
              <a:ext cx="658385" cy="59288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262FBA6-796F-4A7A-8BD2-ABD2A305B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13947" y="1237995"/>
              <a:ext cx="621846" cy="621846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6AEC5A1-9808-4572-98DE-8D87BEFAA058}"/>
                </a:ext>
              </a:extLst>
            </p:cNvPr>
            <p:cNvGrpSpPr/>
            <p:nvPr/>
          </p:nvGrpSpPr>
          <p:grpSpPr>
            <a:xfrm>
              <a:off x="9940664" y="1134000"/>
              <a:ext cx="1306090" cy="559664"/>
              <a:chOff x="6129798" y="1043441"/>
              <a:chExt cx="1306090" cy="559664"/>
            </a:xfrm>
          </p:grpSpPr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127FBF8C-E8A6-41C9-BFC0-D7B4F21EEC7F}"/>
                  </a:ext>
                </a:extLst>
              </p:cNvPr>
              <p:cNvSpPr/>
              <p:nvPr/>
            </p:nvSpPr>
            <p:spPr bwMode="auto">
              <a:xfrm>
                <a:off x="6257731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9DB922-9B0A-4BB3-934A-A3A78848018A}"/>
                  </a:ext>
                </a:extLst>
              </p:cNvPr>
              <p:cNvSpPr txBox="1"/>
              <p:nvPr/>
            </p:nvSpPr>
            <p:spPr>
              <a:xfrm>
                <a:off x="6129798" y="1043441"/>
                <a:ext cx="1306090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execution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59EB7F-21CC-4067-8743-CB2364C77BDB}"/>
              </a:ext>
            </a:extLst>
          </p:cNvPr>
          <p:cNvGrpSpPr/>
          <p:nvPr/>
        </p:nvGrpSpPr>
        <p:grpSpPr>
          <a:xfrm>
            <a:off x="4989269" y="3789000"/>
            <a:ext cx="3626731" cy="833663"/>
            <a:chOff x="8409269" y="1098832"/>
            <a:chExt cx="3626731" cy="833663"/>
          </a:xfrm>
        </p:grpSpPr>
        <p:pic>
          <p:nvPicPr>
            <p:cNvPr id="24" name="Picture 2" descr="Code Line Icon | IconExperience - Professional Icons » O-Collection">
              <a:extLst>
                <a:ext uri="{FF2B5EF4-FFF2-40B4-BE49-F238E27FC236}">
                  <a16:creationId xmlns:a16="http://schemas.microsoft.com/office/drawing/2014/main" id="{3F901A5A-8A23-4E19-B733-87FD60451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9437" y="1237995"/>
              <a:ext cx="621563" cy="62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093EB8-D925-4CA5-9BFB-308E8932883E}"/>
                </a:ext>
              </a:extLst>
            </p:cNvPr>
            <p:cNvSpPr txBox="1"/>
            <p:nvPr/>
          </p:nvSpPr>
          <p:spPr>
            <a:xfrm>
              <a:off x="8409269" y="1098832"/>
              <a:ext cx="984336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source</a:t>
              </a:r>
            </a:p>
            <a:p>
              <a:pPr algn="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D6798DF-D5D9-4F16-9637-8E58F2BD6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77615" y="1256845"/>
              <a:ext cx="658385" cy="592882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3D2433B-2F32-48C4-8457-F6C246800194}"/>
                </a:ext>
              </a:extLst>
            </p:cNvPr>
            <p:cNvGrpSpPr/>
            <p:nvPr/>
          </p:nvGrpSpPr>
          <p:grpSpPr>
            <a:xfrm>
              <a:off x="9940664" y="1134000"/>
              <a:ext cx="1306090" cy="559664"/>
              <a:chOff x="6129798" y="1043441"/>
              <a:chExt cx="1306090" cy="559664"/>
            </a:xfrm>
          </p:grpSpPr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4775FDF3-7570-4CFF-9F94-10536229E8EF}"/>
                  </a:ext>
                </a:extLst>
              </p:cNvPr>
              <p:cNvSpPr/>
              <p:nvPr/>
            </p:nvSpPr>
            <p:spPr bwMode="auto">
              <a:xfrm>
                <a:off x="6257731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AD7B42-1EDC-482A-8C05-CC4F855A6E1F}"/>
                  </a:ext>
                </a:extLst>
              </p:cNvPr>
              <p:cNvSpPr txBox="1"/>
              <p:nvPr/>
            </p:nvSpPr>
            <p:spPr>
              <a:xfrm>
                <a:off x="6129798" y="1043441"/>
                <a:ext cx="1306090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execution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530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3F1A4-F0A7-46F0-A9A1-B0319F7C5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4FEBDD-7B3B-4C5A-A70A-2D4A4D95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Statically-Typed vs. Dynamic Typed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1D96D5-7E03-4105-83FC-12D6997D588A}"/>
              </a:ext>
            </a:extLst>
          </p:cNvPr>
          <p:cNvGrpSpPr/>
          <p:nvPr/>
        </p:nvGrpSpPr>
        <p:grpSpPr>
          <a:xfrm>
            <a:off x="7356000" y="1924336"/>
            <a:ext cx="4140000" cy="1726215"/>
            <a:chOff x="6681000" y="2574000"/>
            <a:chExt cx="4140000" cy="17262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F874FF-8ACF-4AC9-A55B-B75CCF869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000" y="2574000"/>
              <a:ext cx="4140000" cy="17262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n =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5</a:t>
              </a:r>
              <a:r>
                <a:rPr lang="en-US" sz="2600" b="1" noProof="1">
                  <a:latin typeface="Consolas" pitchFamily="49" charset="0"/>
                </a:rPr>
                <a:t>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</a:rPr>
                <a:t>n =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"Hi"</a:t>
              </a:r>
              <a:r>
                <a:rPr lang="en-US" sz="2600" b="1" noProof="1">
                  <a:latin typeface="Consolas" pitchFamily="49" charset="0"/>
                </a:rPr>
                <a:t>; </a:t>
              </a:r>
              <a:r>
                <a:rPr lang="en-US" sz="2600" b="1" noProof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</a:rPr>
                <a:t>// error!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func(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n) { … }</a:t>
              </a:r>
              <a:endParaRPr lang="bg-BG" sz="26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BDCD94-2991-41A4-8D86-C1CFCDADA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12" y="2574000"/>
              <a:ext cx="672688" cy="5035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C#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932568-3E39-4B31-AAC8-17858E8EEA20}"/>
              </a:ext>
            </a:extLst>
          </p:cNvPr>
          <p:cNvGrpSpPr/>
          <p:nvPr/>
        </p:nvGrpSpPr>
        <p:grpSpPr>
          <a:xfrm>
            <a:off x="7356000" y="3969000"/>
            <a:ext cx="4140000" cy="1818548"/>
            <a:chOff x="6681000" y="4329000"/>
            <a:chExt cx="4140000" cy="18185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215C0F-6D35-4D57-A9BC-90EFDDBC5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000" y="4329000"/>
              <a:ext cx="4140000" cy="1818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let</a:t>
              </a:r>
              <a:r>
                <a:rPr lang="en-US" sz="2800" b="1" noProof="1">
                  <a:latin typeface="Consolas" pitchFamily="49" charset="0"/>
                </a:rPr>
                <a:t> n =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5</a:t>
              </a:r>
              <a:r>
                <a:rPr lang="en-US" sz="2800" b="1" noProof="1">
                  <a:latin typeface="Consolas" pitchFamily="49" charset="0"/>
                </a:rPr>
                <a:t>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n =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"Hi"</a:t>
              </a:r>
              <a:r>
                <a:rPr lang="en-US" sz="2800" b="1" noProof="1">
                  <a:latin typeface="Consolas" pitchFamily="49" charset="0"/>
                </a:rPr>
                <a:t>; </a:t>
              </a:r>
              <a:r>
                <a:rPr lang="en-US" sz="2800" b="1" noProof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</a:rPr>
                <a:t>// OK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function</a:t>
              </a:r>
              <a:r>
                <a:rPr lang="en-US" sz="2800" b="1" noProof="1">
                  <a:latin typeface="Consolas" pitchFamily="49" charset="0"/>
                </a:rPr>
                <a:t> f(n) { … }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B6FBA5-04F3-4BC1-9297-6637024DC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12" y="4329000"/>
              <a:ext cx="672688" cy="5035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JS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311F478-614B-4A0F-A77B-E8647C63119A}"/>
              </a:ext>
            </a:extLst>
          </p:cNvPr>
          <p:cNvSpPr txBox="1">
            <a:spLocks/>
          </p:cNvSpPr>
          <p:nvPr/>
        </p:nvSpPr>
        <p:spPr>
          <a:xfrm>
            <a:off x="190401" y="1196125"/>
            <a:ext cx="11811198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Type systems </a:t>
            </a:r>
            <a:r>
              <a:rPr lang="en-US" dirty="0"/>
              <a:t>in programming </a:t>
            </a:r>
            <a:r>
              <a:rPr lang="en-US" dirty="0" smtClean="0"/>
              <a:t>languages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Statically-typed</a:t>
            </a:r>
            <a:r>
              <a:rPr lang="en-US" b="1" dirty="0"/>
              <a:t> </a:t>
            </a:r>
            <a:r>
              <a:rPr lang="en-US" dirty="0"/>
              <a:t>languages perform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 </a:t>
            </a:r>
            <a:r>
              <a:rPr lang="en-US" dirty="0"/>
              <a:t>checking at compile time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Examples: C#, Java, Swift, C++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Dynamically-typed</a:t>
            </a:r>
            <a:r>
              <a:rPr lang="en-US" dirty="0"/>
              <a:t> languages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perform </a:t>
            </a:r>
            <a:r>
              <a:rPr lang="en-US" dirty="0"/>
              <a:t>type checking at runtime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Examples: Python, JS, </a:t>
            </a:r>
            <a:r>
              <a:rPr lang="en-US" dirty="0" smtClean="0"/>
              <a:t>PHP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Combined typing</a:t>
            </a:r>
            <a:r>
              <a:rPr lang="en-US" dirty="0"/>
              <a:t>: C#, </a:t>
            </a:r>
            <a:r>
              <a:rPr lang="en-US" dirty="0" err="1"/>
              <a:t>TypeScript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Objective-C</a:t>
            </a:r>
            <a:r>
              <a:rPr lang="en-US" dirty="0"/>
              <a:t>, Dart, 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8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>
            <a:extLst>
              <a:ext uri="{FF2B5EF4-FFF2-40B4-BE49-F238E27FC236}">
                <a16:creationId xmlns:a16="http://schemas.microsoft.com/office/drawing/2014/main" id="{6CD985EB-D515-481B-99B4-67B9ECFFE1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Declaring Variables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7C6CF-F99F-4FF4-B1F2-83C64E6FB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9698" y="1132569"/>
            <a:ext cx="3092603" cy="2671388"/>
          </a:xfrm>
          <a:prstGeom prst="rect">
            <a:avLst/>
          </a:prstGeom>
          <a:effectLst>
            <a:outerShdw blurRad="50800" algn="ctr" rotWithShape="0">
              <a:schemeClr val="bg1">
                <a:lumMod val="20000"/>
                <a:lumOff val="8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514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declare variable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you need to use the pattern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C# / Java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385" y="1909248"/>
            <a:ext cx="1090173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{data type}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40835" y="3405230"/>
            <a:ext cx="52212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311D01-A2CC-43D5-8DE4-7C27BFA35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85" y="3405230"/>
            <a:ext cx="49926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C5EE72-312A-4EA1-B860-75AE5351D183}"/>
              </a:ext>
            </a:extLst>
          </p:cNvPr>
          <p:cNvSpPr/>
          <p:nvPr/>
        </p:nvSpPr>
        <p:spPr>
          <a:xfrm>
            <a:off x="6440835" y="2702260"/>
            <a:ext cx="1368003" cy="5884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7B4EBB-6C2E-45FF-8AF7-611D72F7D107}"/>
              </a:ext>
            </a:extLst>
          </p:cNvPr>
          <p:cNvSpPr/>
          <p:nvPr/>
        </p:nvSpPr>
        <p:spPr>
          <a:xfrm>
            <a:off x="685800" y="2702260"/>
            <a:ext cx="1068882" cy="5884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94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declare variable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 you need to use the keyword </a:t>
            </a:r>
            <a:r>
              <a:rPr lang="en-US" b="1" dirty="0">
                <a:solidFill>
                  <a:schemeClr val="bg1"/>
                </a:solidFill>
              </a:rPr>
              <a:t>let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Examples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4712" y="1899000"/>
            <a:ext cx="62118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4712" y="3444504"/>
            <a:ext cx="6211888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829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4085</TotalTime>
  <Words>1483</Words>
  <Application>Microsoft Office PowerPoint</Application>
  <PresentationFormat>Widescreen</PresentationFormat>
  <Paragraphs>345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Language Comparison</vt:lpstr>
      <vt:lpstr>Table of Contents</vt:lpstr>
      <vt:lpstr>Have a Question?</vt:lpstr>
      <vt:lpstr>Execution Model</vt:lpstr>
      <vt:lpstr>Language Execution Model</vt:lpstr>
      <vt:lpstr>Statically-Typed vs. Dynamic Typed</vt:lpstr>
      <vt:lpstr>Variables</vt:lpstr>
      <vt:lpstr>Declaring Variables in C# / Java</vt:lpstr>
      <vt:lpstr>Declaring Variables in JavaScript</vt:lpstr>
      <vt:lpstr>Declaring Variables in Python</vt:lpstr>
      <vt:lpstr>Data Types</vt:lpstr>
      <vt:lpstr>Primitive Data Types in C# and Java</vt:lpstr>
      <vt:lpstr>Data Types in JavaScript</vt:lpstr>
      <vt:lpstr>Data Types in Python</vt:lpstr>
      <vt:lpstr>Printing on the Console</vt:lpstr>
      <vt:lpstr>Printing on the Console in C#</vt:lpstr>
      <vt:lpstr>Printing on the Console in Java</vt:lpstr>
      <vt:lpstr>Printing on the Console in JavaScript</vt:lpstr>
      <vt:lpstr>Printing on the Console in Python</vt:lpstr>
      <vt:lpstr>Conditional Statements</vt:lpstr>
      <vt:lpstr>If-Else Statements in C# and Java</vt:lpstr>
      <vt:lpstr>If-Else in JavaScript and Python</vt:lpstr>
      <vt:lpstr>Loops</vt:lpstr>
      <vt:lpstr>While Loop in C# and Java</vt:lpstr>
      <vt:lpstr>While Loop in JS and Python </vt:lpstr>
      <vt:lpstr>For Loop in C# and Java</vt:lpstr>
      <vt:lpstr>For Loop in JS and Python</vt:lpstr>
      <vt:lpstr>IDE</vt:lpstr>
      <vt:lpstr>Most Popular IDE for C#</vt:lpstr>
      <vt:lpstr>Most Popular IDE for Java</vt:lpstr>
      <vt:lpstr>Most Popular IDE for JavaScript</vt:lpstr>
      <vt:lpstr>Most Popular IDE for Python</vt:lpstr>
      <vt:lpstr>Universal Online IDEs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Comparison: C#, Java, JavaScript, Python</dc:title>
  <dc:subject>Code - Career Orientation Days Event @SoftUni</dc:subject>
  <dc:creator>Software University</dc:creator>
  <cp:keywords>Code; Technology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112</cp:revision>
  <dcterms:created xsi:type="dcterms:W3CDTF">2018-05-23T13:08:44Z</dcterms:created>
  <dcterms:modified xsi:type="dcterms:W3CDTF">2021-08-31T11:18:58Z</dcterms:modified>
  <cp:category>programming; education; software engineering; software development </cp:category>
</cp:coreProperties>
</file>