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305" r:id="rId5"/>
    <p:sldId id="259" r:id="rId6"/>
    <p:sldId id="260" r:id="rId7"/>
    <p:sldId id="56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401" r:id="rId45"/>
    <p:sldId id="563" r:id="rId46"/>
    <p:sldId id="564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3BD861-00AB-408F-97EF-5228738C39D6}">
          <p14:sldIdLst>
            <p14:sldId id="256"/>
            <p14:sldId id="257"/>
            <p14:sldId id="258"/>
          </p14:sldIdLst>
        </p14:section>
        <p14:section name="Algorithmic Complexity" id="{1D05D33B-A1C6-4EE4-952E-77D1943DDEB3}">
          <p14:sldIdLst>
            <p14:sldId id="305"/>
            <p14:sldId id="259"/>
            <p14:sldId id="260"/>
            <p14:sldId id="562"/>
            <p14:sldId id="261"/>
            <p14:sldId id="262"/>
            <p14:sldId id="263"/>
          </p14:sldIdLst>
        </p14:section>
        <p14:section name="Stack" id="{6407ABD8-4B3A-41C2-8B5D-96C2D2F83D0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Queues" id="{366DD000-F04D-4775-8F8B-D1F1FF3B41C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Priority Queue" id="{9F6C4189-55C0-46DE-BDAA-D74E1D6611D9}">
          <p14:sldIdLst>
            <p14:sldId id="295"/>
          </p14:sldIdLst>
        </p14:section>
        <p14:section name="Conclusion" id="{966CB1E4-AF86-4EF0-B06A-4820F2241AC4}">
          <p14:sldIdLst>
            <p14:sldId id="296"/>
            <p14:sldId id="401"/>
            <p14:sldId id="563"/>
            <p14:sldId id="56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697E4A-7348-4D4C-B080-57DC4D9E1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60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9EBF3F-2618-45E7-BA6D-11E24080B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23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CFDC5-1DA9-408D-9D17-8A2496BFC4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57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96A8CD-B338-41AB-AC73-8AEF27287E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3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6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3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www.youtube.com/c/CodeItUpwithIvo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Stack and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738140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don't use Stack and Queue?</a:t>
            </a:r>
          </a:p>
          <a:p>
            <a:pPr lvl="1"/>
            <a:r>
              <a:rPr lang="en-US" dirty="0"/>
              <a:t>Implementation details which make </a:t>
            </a:r>
            <a:r>
              <a:rPr lang="en-US" b="1" dirty="0">
                <a:solidFill>
                  <a:schemeClr val="bg1"/>
                </a:solidFill>
              </a:rPr>
              <a:t>unsecure usability</a:t>
            </a:r>
          </a:p>
          <a:p>
            <a:pPr lvl="1"/>
            <a:r>
              <a:rPr lang="en-US" dirty="0"/>
              <a:t>In many </a:t>
            </a:r>
            <a:r>
              <a:rPr lang="en-US" dirty="0" smtClean="0"/>
              <a:t>cases, </a:t>
            </a:r>
            <a:r>
              <a:rPr lang="en-US" dirty="0"/>
              <a:t>those structures will </a:t>
            </a:r>
            <a:r>
              <a:rPr lang="en-US" b="1" dirty="0">
                <a:solidFill>
                  <a:schemeClr val="bg1"/>
                </a:solidFill>
              </a:rPr>
              <a:t>decrease the performance</a:t>
            </a:r>
          </a:p>
          <a:p>
            <a:r>
              <a:rPr lang="en-US" dirty="0"/>
              <a:t>Why </a:t>
            </a:r>
            <a:r>
              <a:rPr lang="en-US" dirty="0" smtClean="0"/>
              <a:t>use </a:t>
            </a:r>
            <a:r>
              <a:rPr lang="en-US" dirty="0"/>
              <a:t>ArrayDeque?</a:t>
            </a:r>
          </a:p>
          <a:p>
            <a:pPr lvl="1"/>
            <a:r>
              <a:rPr lang="en-US" dirty="0" smtClean="0"/>
              <a:t>An implementation that </a:t>
            </a:r>
            <a:r>
              <a:rPr lang="en-US" dirty="0"/>
              <a:t>makes the structure </a:t>
            </a:r>
            <a:r>
              <a:rPr lang="en-US" b="1" dirty="0">
                <a:solidFill>
                  <a:schemeClr val="bg1"/>
                </a:solidFill>
              </a:rPr>
              <a:t>more secure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Better performance </a:t>
            </a:r>
            <a:r>
              <a:rPr lang="en-US" dirty="0"/>
              <a:t>and usability</a:t>
            </a:r>
          </a:p>
          <a:p>
            <a:pPr lvl="1"/>
            <a:r>
              <a:rPr lang="en-US" dirty="0"/>
              <a:t>Methods </a:t>
            </a:r>
            <a:r>
              <a:rPr lang="en-US" dirty="0" smtClean="0"/>
              <a:t>that </a:t>
            </a:r>
            <a:r>
              <a:rPr lang="en-US" dirty="0"/>
              <a:t>operate as those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structures suggest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and Queue vs. </a:t>
            </a:r>
            <a:r>
              <a:rPr lang="en-US" dirty="0" err="1"/>
              <a:t>ArrayDeque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36C312-8D1F-48FA-B767-F657D7447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7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2" y="1404326"/>
            <a:ext cx="2633508" cy="26335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20CB22-0761-4216-BE00-34F99B583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9823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of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Functionality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15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317173" y="4248441"/>
                <a:ext cx="1600200" cy="1903942"/>
                <a:chOff x="8685212" y="1066412"/>
                <a:chExt cx="1600200" cy="1903942"/>
              </a:xfrm>
            </p:grpSpPr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 flipH="1">
                  <a:off x="8814874" y="1066412"/>
                  <a:ext cx="1410569" cy="857034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3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25" name="Group 24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27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28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9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30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7F2D54DD-9F10-4B9F-9160-122E05A05A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r>
              <a:rPr lang="en-US" dirty="0"/>
              <a:t>Removing elements</a:t>
            </a:r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4116" y="3276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4116" y="1853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4116" y="46730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4116" y="604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A6B1FB-2AC6-492F-ABDE-4768E794D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75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221226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size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65F5AB-CF1E-40E2-BCC1-1AC3343C7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9200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584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2521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2401" y="297180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2401" y="389128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2400" y="4953001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3871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5180011" y="2496282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4E37C189-6A02-4377-91D8-C8A72D817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1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takes 2 types of </a:t>
            </a:r>
            <a:r>
              <a:rPr lang="en-US" b="1" dirty="0">
                <a:solidFill>
                  <a:schemeClr val="bg1"/>
                </a:solidFill>
              </a:rPr>
              <a:t>browser instructions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Normal navigation: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set, given by a string</a:t>
            </a:r>
          </a:p>
          <a:p>
            <a:pPr lvl="1"/>
            <a:r>
              <a:rPr lang="en-US" dirty="0"/>
              <a:t>The string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back"</a:t>
            </a:r>
            <a:r>
              <a:rPr lang="en-US" dirty="0"/>
              <a:t> that sets the current URL to the last set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Browser History</a:t>
            </a:r>
          </a:p>
        </p:txBody>
      </p:sp>
      <p:sp>
        <p:nvSpPr>
          <p:cNvPr id="4" name="Right Arrow 18"/>
          <p:cNvSpPr/>
          <p:nvPr/>
        </p:nvSpPr>
        <p:spPr>
          <a:xfrm>
            <a:off x="5781000" y="4599000"/>
            <a:ext cx="747251" cy="44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3606" y="3900105"/>
            <a:ext cx="5387544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https//softuni.bg/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https//softuni.bg/trainings/courses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https//softuni.bg/trainings/2056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https//softuni.bg/trainings/live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https//softuni.bg/trainings/live/details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Home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3606" y="3407388"/>
            <a:ext cx="5387544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Input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22327" y="3848407"/>
            <a:ext cx="531441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no previous URLs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https//softuni.bg/trainings/courses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https//softuni.bg/trainings/2056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https//softuni.bg/trainings/live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https//softuni.bg/trainings/live/details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2329" y="3353299"/>
            <a:ext cx="531440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Output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350DAC9-3A5B-4D48-9C59-05869A8BB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8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40972" y="1566000"/>
            <a:ext cx="8510056" cy="43777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Scanner scanner = new Scanner(System.in);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ArrayDeque</a:t>
            </a:r>
            <a:r>
              <a:rPr lang="en-US" dirty="0">
                <a:solidFill>
                  <a:schemeClr val="tx1"/>
                </a:solidFill>
              </a:rPr>
              <a:t>&lt;String&gt; browser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ArrayDeque&lt;&gt;()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current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96938-C55F-4465-BF4E-B81F400290D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0836FBB-AF72-4110-A6F9-4473A9DAA1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20591" y="1153051"/>
            <a:ext cx="7950817" cy="56041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while(!line.equals("Home"))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if(line.equals("back"))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isEmpty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) { current = </a:t>
            </a:r>
            <a:r>
              <a:rPr lang="en-US" sz="2000" dirty="0" err="1">
                <a:solidFill>
                  <a:schemeClr val="tx1"/>
                </a:solidFill>
              </a:rPr>
              <a:t>browser.pop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} </a:t>
            </a:r>
            <a:r>
              <a:rPr lang="en-US" sz="2000" dirty="0">
                <a:solidFill>
                  <a:schemeClr val="tx1"/>
                </a:solidFill>
              </a:rPr>
              <a:t>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("no previous URLs");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continue;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if(!current.equals("")) { 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push</a:t>
            </a:r>
            <a:r>
              <a:rPr lang="en-US" sz="2000" dirty="0">
                <a:solidFill>
                  <a:schemeClr val="bg1"/>
                </a:solidFill>
              </a:rPr>
              <a:t>(current)</a:t>
            </a:r>
            <a:r>
              <a:rPr lang="en-US" sz="20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current = line;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(current);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scanner.nextLine</a:t>
            </a:r>
            <a:r>
              <a:rPr lang="en-US" sz="2000" dirty="0">
                <a:solidFill>
                  <a:schemeClr val="tx1"/>
                </a:solidFill>
              </a:rPr>
              <a:t>();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DDC2B29-F1A8-48D0-9728-ECB6AD5E96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en-US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8507" y="3003063"/>
            <a:ext cx="6651810" cy="1519315"/>
            <a:chOff x="2130418" y="3003063"/>
            <a:chExt cx="6651810" cy="1519315"/>
          </a:xfrm>
        </p:grpSpPr>
        <p:sp>
          <p:nvSpPr>
            <p:cNvPr id="7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0418" y="3003063"/>
              <a:ext cx="3887794" cy="1505759"/>
              <a:chOff x="2580483" y="3826816"/>
              <a:chExt cx="1868432" cy="178831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580483" y="5026508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86828" y="3003064"/>
              <a:ext cx="1295400" cy="1519314"/>
              <a:chOff x="2580483" y="3826816"/>
              <a:chExt cx="1868432" cy="1804416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931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2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6044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8CE865-C549-4B8E-82B8-2CDFC5B36CB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FA25CB3-AD17-4AA8-9AD6-F85577F83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7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0406" y="1224025"/>
            <a:ext cx="9319234" cy="5580000"/>
          </a:xfrm>
        </p:spPr>
        <p:txBody>
          <a:bodyPr>
            <a:normAutofit fontScale="92500" lnSpcReduction="20000"/>
          </a:bodyPr>
          <a:lstStyle/>
          <a:p>
            <a:pPr marL="514350" indent="-514350"/>
            <a:r>
              <a:rPr lang="en-US" sz="3500" dirty="0"/>
              <a:t>Algorithmic Complexity</a:t>
            </a:r>
          </a:p>
          <a:p>
            <a:pPr marL="514350" indent="-514350"/>
            <a:r>
              <a:rPr lang="en-US" sz="3500" dirty="0"/>
              <a:t>Stack - Last In First Out (LIFO)</a:t>
            </a:r>
          </a:p>
          <a:p>
            <a:pPr marL="933139" lvl="1" indent="-457200"/>
            <a:r>
              <a:rPr lang="en-US" sz="3200" dirty="0"/>
              <a:t>Stack Functionality</a:t>
            </a:r>
          </a:p>
          <a:p>
            <a:pPr marL="933139" lvl="1" indent="-457200"/>
            <a:r>
              <a:rPr lang="en-US" sz="3200" dirty="0"/>
              <a:t>Java Stack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/>
            <a:r>
              <a:rPr lang="en-US" sz="3500" dirty="0"/>
              <a:t>Queue - First In First Out(FIFO)</a:t>
            </a:r>
          </a:p>
          <a:p>
            <a:pPr marL="933139" lvl="1" indent="-457200"/>
            <a:r>
              <a:rPr lang="en-US" sz="3200" dirty="0"/>
              <a:t>Queue Functionality</a:t>
            </a:r>
          </a:p>
          <a:p>
            <a:pPr marL="933139" lvl="1" indent="-457200"/>
            <a:r>
              <a:rPr lang="en-US" sz="3200" dirty="0"/>
              <a:t>Queue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/>
            <a:r>
              <a:rPr lang="en-US" sz="3500" dirty="0"/>
              <a:t>Priority </a:t>
            </a:r>
            <a:r>
              <a:rPr lang="en-US" sz="3500" dirty="0" smtClean="0"/>
              <a:t>Queue</a:t>
            </a: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683F36-ECC7-4362-9822-CEF6381B1A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2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032217" y="2931266"/>
            <a:ext cx="2280666" cy="581709"/>
          </a:xfrm>
          <a:prstGeom prst="wedgeRoundRectCallout">
            <a:avLst>
              <a:gd name="adj1" fmla="val -35573"/>
              <a:gd name="adj2" fmla="val -690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98672" y="4225212"/>
            <a:ext cx="3338837" cy="1074336"/>
          </a:xfrm>
          <a:prstGeom prst="wedgeRoundRectCallout">
            <a:avLst>
              <a:gd name="adj1" fmla="val -36190"/>
              <a:gd name="adj2" fmla="val -627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3E6A1-933F-4325-B932-31631924BE5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3EEB91-899B-46C7-B106-94DE7D5C8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1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44451" y="1253661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+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-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7E431-BFCC-4C60-887C-65503312930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FB33F8-B830-4522-B6AC-9B10414D3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b="1" dirty="0">
                <a:solidFill>
                  <a:schemeClr val="bg1"/>
                </a:solidFill>
              </a:rPr>
              <a:t>decimal number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converts it into a binary number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Decimal to Binary Converter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5860" y="3200401"/>
            <a:ext cx="9117100" cy="1505978"/>
            <a:chOff x="2768507" y="3003065"/>
            <a:chExt cx="9117100" cy="1505978"/>
          </a:xfrm>
        </p:grpSpPr>
        <p:sp>
          <p:nvSpPr>
            <p:cNvPr id="5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68507" y="3003065"/>
              <a:ext cx="3887794" cy="1505758"/>
              <a:chOff x="2580483" y="3826816"/>
              <a:chExt cx="1868432" cy="1788315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0483" y="5026506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24915" y="3003065"/>
              <a:ext cx="3760692" cy="1505978"/>
              <a:chOff x="2580483" y="3826815"/>
              <a:chExt cx="1868431" cy="1788577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8" y="4423932"/>
                <a:ext cx="1866906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04" y="3826815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8791C7-9F18-4C2D-AC3C-407D73876C7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80C2F-B9E0-472C-9237-2B9871A25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4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Decimal to Binary Converter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1083" y="1331904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System.out.print(stack.pop());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621D-2BE8-469C-8271-3B553AAD069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97D7DD-607C-4CD1-9D29-EA6DD783C9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We are given an arithmetical expression with brackets (with nesting)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extract all sub-expressions in brackets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5272" y="2935122"/>
            <a:ext cx="621007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1 + (2 - (2 + 3) * 4 / (3 + 1)) *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6941" y="4245296"/>
            <a:ext cx="4846732" cy="141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+ 3)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(3 + 1)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(2 - (2 + 3) * 4 / (3 + 1))</a:t>
            </a:r>
          </a:p>
        </p:txBody>
      </p:sp>
      <p:sp>
        <p:nvSpPr>
          <p:cNvPr id="9" name="Right Arrow 18"/>
          <p:cNvSpPr/>
          <p:nvPr/>
        </p:nvSpPr>
        <p:spPr>
          <a:xfrm rot="5400000">
            <a:off x="5791932" y="3620507"/>
            <a:ext cx="456751" cy="54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2E8C8-DD34-4F51-AA7D-E2228DC1E4C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11BE409-0A38-47F8-AD2D-714E1920F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9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(1)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04CFF-238C-4BBC-B002-B83CC5FAD2F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0F0936-5261-4E40-8E28-98F6269B4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2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(2)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290" y="124628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push(i)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(startIndex, i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E411-E6D0-4881-AD75-175FCBAE4CC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32EE3B6-2733-4680-B1FB-61A192ADD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381885"/>
            <a:ext cx="2741612" cy="2138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48C735-88C3-480B-8CE5-C13452C93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2080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CDAC-9A42-4425-9654-F1E121AA1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First In First 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Queue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6866" y="3505201"/>
            <a:ext cx="8140795" cy="781664"/>
            <a:chOff x="1865277" y="3505200"/>
            <a:chExt cx="8140795" cy="781664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46346" cy="781664"/>
              <a:chOff x="5186315" y="4733024"/>
              <a:chExt cx="5446346" cy="781664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46346" cy="7816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BCC3067D-3FFB-4893-8869-754018744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1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Queues provide the following functionality:</a:t>
            </a:r>
          </a:p>
          <a:p>
            <a:pPr lvl="1"/>
            <a:r>
              <a:rPr lang="en-US" dirty="0"/>
              <a:t>Adding an element at the end of the queue</a:t>
            </a:r>
          </a:p>
          <a:p>
            <a:endParaRPr lang="en-US" sz="3198" dirty="0"/>
          </a:p>
          <a:p>
            <a:pPr lvl="1"/>
            <a:r>
              <a:rPr lang="en-US" noProof="1"/>
              <a:t>Removing</a:t>
            </a:r>
            <a:r>
              <a:rPr lang="en-US" dirty="0"/>
              <a:t> the first element from the queue</a:t>
            </a:r>
          </a:p>
          <a:p>
            <a:endParaRPr lang="en-US" sz="3198" dirty="0"/>
          </a:p>
          <a:p>
            <a:pPr lvl="1"/>
            <a:r>
              <a:rPr lang="en-US" noProof="1"/>
              <a:t>Getting the first element of the queue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534419" y="241136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3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2534419" y="3577186"/>
            <a:ext cx="7119987" cy="1217019"/>
            <a:chOff x="2022426" y="3418574"/>
            <a:chExt cx="8140795" cy="1432859"/>
          </a:xfrm>
        </p:grpSpPr>
        <p:grpSp>
          <p:nvGrpSpPr>
            <p:cNvPr id="15" name="Group 14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7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2534419" y="5134896"/>
            <a:ext cx="7119987" cy="910293"/>
            <a:chOff x="2022426" y="4961634"/>
            <a:chExt cx="8140795" cy="961076"/>
          </a:xfrm>
        </p:grpSpPr>
        <p:grpSp>
          <p:nvGrpSpPr>
            <p:cNvPr id="26" name="Group 25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3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3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3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3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E78C3675-29CA-4132-B217-5B4FA8D9C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7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8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– throws exception if queue is full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offer()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false if </a:t>
            </a:r>
            <a:r>
              <a:rPr lang="en-US" dirty="0" smtClean="0"/>
              <a:t>a queue </a:t>
            </a:r>
            <a:r>
              <a:rPr lang="en-US" dirty="0"/>
              <a:t>is full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</a:t>
            </a:r>
            <a:r>
              <a:rPr lang="en-US" dirty="0" smtClean="0"/>
              <a:t>Implementation 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3300752"/>
            <a:ext cx="506488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04200-906C-45BC-8AE1-78BC66F3B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9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throws exception if queue is empty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/>
              <a:t>returns null if queue is empty</a:t>
            </a:r>
          </a:p>
          <a:p>
            <a:r>
              <a:rPr lang="en-US" dirty="0"/>
              <a:t>Check first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71350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903993"/>
            <a:ext cx="68097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116" y="5221069"/>
            <a:ext cx="680970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75266C-934F-4E51-9804-7305BED70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2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Adds an element to the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33452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021128" y="331982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010652" y="331347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24252" y="4047670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33452" y="4230609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7126604" y="3405546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5019" y="3405546"/>
            <a:ext cx="271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6052" y="5980471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7F3838A4-DA55-4BC6-BA87-A6079EBB8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0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50625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2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1875 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3125 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20" grpId="0" animBg="1"/>
      <p:bldP spid="2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Returns and removes first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8653" y="3559314"/>
            <a:ext cx="25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EA98A274-A8F7-488E-A131-4DAE8824E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Children form a circle and pass a hot potato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a child is removed until only one remains</a:t>
            </a:r>
          </a:p>
          <a:p>
            <a:r>
              <a:rPr lang="en-US" dirty="0"/>
              <a:t>Upon removal the potato is passed 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4064860"/>
            <a:ext cx="8853926" cy="1937411"/>
            <a:chOff x="1736286" y="4105472"/>
            <a:chExt cx="8853926" cy="1937411"/>
          </a:xfrm>
        </p:grpSpPr>
        <p:sp>
          <p:nvSpPr>
            <p:cNvPr id="5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2"/>
              <a:ext cx="3884621" cy="1937411"/>
              <a:chOff x="2582008" y="3826816"/>
              <a:chExt cx="1866907" cy="230097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000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Sam John Sara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4"/>
              <a:ext cx="3853296" cy="1937190"/>
              <a:chOff x="2582007" y="3826816"/>
              <a:chExt cx="1866908" cy="230070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19999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John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Sam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Last is Sara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</a:rPr>
                  <a:t>Output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472B9D-DB40-435F-A7CD-63C46547E019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49FEC-F2A6-4B2B-A583-C920B59F9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6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r>
              <a:rPr lang="bg-BG" dirty="0"/>
              <a:t> </a:t>
            </a:r>
            <a:r>
              <a:rPr lang="en-GB" dirty="0"/>
              <a:t>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406012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9F3C9-CEB5-4710-9830-FFEE03477BEA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6E4BEC-ADAD-4B96-ADC3-534F2CA55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6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700976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F6B5D-4296-4CC6-AD6B-D0F57A2B716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81A285-10AB-4C57-9E24-7FDDA5C31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3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9140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checks the value of the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returns queue size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checks if element is in the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0252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79202" y="1898592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3D44F02-F28F-4FE2-A2BF-2EDDD8D5D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9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Gets the first element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9282" y="3559314"/>
            <a:ext cx="25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0CEFB11-315C-480F-A173-9C88293E5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5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Rework the previous problem so that a child is removed only on a prime cycle (cycles start from 1)</a:t>
            </a:r>
          </a:p>
          <a:p>
            <a:r>
              <a:rPr lang="en-US" dirty="0"/>
              <a:t>If a cycle is not prime, just print the child's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3276600"/>
            <a:ext cx="8853926" cy="2643063"/>
            <a:chOff x="1736286" y="4105471"/>
            <a:chExt cx="8853926" cy="2643063"/>
          </a:xfrm>
        </p:grpSpPr>
        <p:sp>
          <p:nvSpPr>
            <p:cNvPr id="5" name="Right Arrow 18"/>
            <p:cNvSpPr/>
            <p:nvPr/>
          </p:nvSpPr>
          <p:spPr>
            <a:xfrm>
              <a:off x="5939905" y="539981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1"/>
              <a:ext cx="3884621" cy="2643063"/>
              <a:chOff x="2582008" y="3826816"/>
              <a:chExt cx="1866907" cy="3139039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449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Maria Peter George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3"/>
              <a:ext cx="3853296" cy="2642843"/>
              <a:chOff x="2582007" y="3826816"/>
              <a:chExt cx="1866908" cy="313877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24489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Peter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Maria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George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Maria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Last is George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A23970-75C4-434F-913E-1DB2521CD61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13F6086-6B29-437B-B194-830C4EC20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2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210D29-9C86-4971-8D0D-925ABDA4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45" y="1385091"/>
            <a:ext cx="2358909" cy="23589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B27FF5-91B4-4D4C-A78E-150DEA8E56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</p:spTree>
    <p:extLst>
      <p:ext uri="{BB962C8B-B14F-4D97-AF65-F5344CB8AC3E}">
        <p14:creationId xmlns:p14="http://schemas.microsoft.com/office/powerpoint/2010/main" val="34964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613" y="128315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63AB-9697-47FF-87B7-ADC50ECCA89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025E84-D4EE-41F5-9736-BE17C573F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0661" y="2627661"/>
            <a:ext cx="257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000" kern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BC6B1B6B-7331-45B9-BA9C-1A7B93CEA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9" grpId="0"/>
      <p:bldP spid="19" grpId="1"/>
      <p:bldP spid="20" grpId="0"/>
      <p:bldP spid="20" grpId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Retains a specific order to the elements</a:t>
            </a:r>
          </a:p>
          <a:p>
            <a:r>
              <a:rPr lang="en-US" dirty="0"/>
              <a:t>Higher priority elements are pushed to the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beginning of the queue</a:t>
            </a:r>
          </a:p>
          <a:p>
            <a:r>
              <a:rPr lang="en-US" dirty="0"/>
              <a:t>Lower priority elements are pushed to the end of the queue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5" name="Group 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F031055E-7EC5-44B9-90BF-7D496BF21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7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Algorithmic 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Stack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Last In First Out (LIFO)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push(), pop(),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Queue</a:t>
            </a:r>
            <a:r>
              <a:rPr lang="en-US" sz="3600" dirty="0">
                <a:solidFill>
                  <a:schemeClr val="bg2"/>
                </a:solidFill>
              </a:rPr>
              <a:t> - First In First Out (FIFO)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add(), poll(),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Priority </a:t>
            </a:r>
            <a:r>
              <a:rPr lang="en-US" sz="3600" b="1" dirty="0" smtClean="0">
                <a:solidFill>
                  <a:schemeClr val="bg1"/>
                </a:solidFill>
              </a:rPr>
              <a:t>Queue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E44DE09-C465-41BA-BD77-C46FBA694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384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322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2432A80-93DD-444D-B8B6-0385D17CA4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BC954D-D64E-43A2-BB9D-06E629810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4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Describes performance of </a:t>
            </a:r>
            <a:r>
              <a:rPr lang="en-US" dirty="0" smtClean="0"/>
              <a:t>the particular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Runtime and memory consumption based on the input size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</a:p>
          <a:p>
            <a:pPr lvl="1"/>
            <a:r>
              <a:rPr lang="en-US" dirty="0"/>
              <a:t>We usually care about the </a:t>
            </a:r>
            <a:r>
              <a:rPr lang="en-US" b="1" dirty="0">
                <a:solidFill>
                  <a:schemeClr val="bg1"/>
                </a:solidFill>
              </a:rPr>
              <a:t>worst-case</a:t>
            </a:r>
            <a:r>
              <a:rPr lang="en-US" dirty="0"/>
              <a:t> performance</a:t>
            </a:r>
          </a:p>
          <a:p>
            <a:r>
              <a:rPr lang="en-US" dirty="0"/>
              <a:t>We measure the complexity as the </a:t>
            </a:r>
            <a:r>
              <a:rPr lang="en-US" b="1" dirty="0">
                <a:solidFill>
                  <a:schemeClr val="bg1"/>
                </a:solidFill>
              </a:rPr>
              <a:t>Big O notation</a:t>
            </a:r>
          </a:p>
          <a:p>
            <a:pPr lvl="1"/>
            <a:r>
              <a:rPr lang="en-US" dirty="0"/>
              <a:t>Numerical function depending on the input size </a:t>
            </a:r>
            <a:r>
              <a:rPr lang="en-US" b="1" dirty="0">
                <a:solidFill>
                  <a:schemeClr val="bg1"/>
                </a:solidFill>
              </a:rPr>
              <a:t>O(N) </a:t>
            </a:r>
          </a:p>
          <a:p>
            <a:pPr lvl="1"/>
            <a:r>
              <a:rPr lang="en-US" dirty="0"/>
              <a:t>We measure time as the number of </a:t>
            </a:r>
            <a:r>
              <a:rPr lang="en-US" b="1" dirty="0">
                <a:solidFill>
                  <a:schemeClr val="bg1"/>
                </a:solidFill>
              </a:rPr>
              <a:t>simple steps </a:t>
            </a:r>
          </a:p>
          <a:p>
            <a:pPr lvl="1"/>
            <a:r>
              <a:rPr lang="en-US" dirty="0"/>
              <a:t>We measure memory as input data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 </a:t>
            </a:r>
            <a:r>
              <a:rPr lang="en-US" dirty="0" smtClean="0"/>
              <a:t>its </a:t>
            </a:r>
            <a:r>
              <a:rPr lang="en-US" b="1" dirty="0">
                <a:solidFill>
                  <a:schemeClr val="bg1"/>
                </a:solidFill>
              </a:rPr>
              <a:t>type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D40EA0-2062-4C94-A145-7619C3549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33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562628" cy="5450481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O(1) – Constant time – time does not depend on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3500" dirty="0"/>
              <a:t>O(log(N)) – Logarithmic time – grows with rate as </a:t>
            </a:r>
            <a:r>
              <a:rPr lang="en-US" sz="3500" b="1" dirty="0">
                <a:solidFill>
                  <a:schemeClr val="bg1"/>
                </a:solidFill>
              </a:rPr>
              <a:t>log(N)</a:t>
            </a:r>
          </a:p>
          <a:p>
            <a:r>
              <a:rPr lang="en-US" sz="3500" dirty="0"/>
              <a:t>O(N) – Linear time grows at the same rate as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3500" dirty="0"/>
              <a:t>O(N^2</a:t>
            </a:r>
            <a:r>
              <a:rPr lang="en-US" sz="3500" dirty="0" smtClean="0"/>
              <a:t>), O(N^3</a:t>
            </a:r>
            <a:r>
              <a:rPr lang="en-US" sz="3500" dirty="0"/>
              <a:t>) – Quadratic, Cubic grows as square or cube of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  <a:r>
              <a:rPr lang="en-US" sz="3500" dirty="0"/>
              <a:t> </a:t>
            </a:r>
          </a:p>
          <a:p>
            <a:r>
              <a:rPr lang="en-US" sz="3500" dirty="0"/>
              <a:t>O(2^N) – Exponential grows as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  <a:r>
              <a:rPr lang="en-US" sz="3500" b="1" dirty="0"/>
              <a:t> </a:t>
            </a:r>
            <a:r>
              <a:rPr lang="en-US" sz="3500" dirty="0"/>
              <a:t>becomes the exponent worst algorithmic complexity</a:t>
            </a:r>
          </a:p>
          <a:p>
            <a:pPr lvl="1"/>
            <a:r>
              <a:rPr lang="en-US" sz="3200" dirty="0"/>
              <a:t>For input size of 10  - 1024 steps</a:t>
            </a:r>
          </a:p>
          <a:p>
            <a:pPr lvl="1"/>
            <a:r>
              <a:rPr lang="en-US" sz="3200" dirty="0"/>
              <a:t>For input size of 100 – 1267650600228229401496703205376 steps</a:t>
            </a:r>
          </a:p>
          <a:p>
            <a:r>
              <a:rPr lang="en-US" sz="3500" dirty="0">
                <a:hlinkClick r:id="rId2"/>
              </a:rPr>
              <a:t>http://bigocheatsheet.com/</a:t>
            </a:r>
            <a:endParaRPr lang="en-US" sz="3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E2AAFA-2657-4A8D-9FBB-9569B515D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9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</a:t>
            </a:r>
            <a:r>
              <a:rPr lang="en-US" sz="3400" dirty="0" smtClean="0"/>
              <a:t>growth: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1115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sz="3500" dirty="0">
                <a:ea typeface="굴림" pitchFamily="50" charset="-127"/>
              </a:rPr>
              <a:t>Calculate maximum steps to find </a:t>
            </a:r>
            <a:r>
              <a:rPr lang="en-US" altLang="ko-KR" sz="3500" dirty="0" smtClean="0">
                <a:ea typeface="굴림" pitchFamily="50" charset="-127"/>
              </a:rPr>
              <a:t>sum </a:t>
            </a:r>
            <a:r>
              <a:rPr lang="en-US" altLang="ko-KR" sz="3500" dirty="0">
                <a:ea typeface="굴림" pitchFamily="50" charset="-127"/>
              </a:rPr>
              <a:t>of even elements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500" dirty="0">
                <a:ea typeface="굴림" pitchFamily="50" charset="-127"/>
              </a:rPr>
              <a:t>Assume that a </a:t>
            </a:r>
            <a:r>
              <a:rPr lang="en-US" sz="3500" b="1" dirty="0">
                <a:solidFill>
                  <a:schemeClr val="bg1"/>
                </a:solidFill>
                <a:ea typeface="굴림" pitchFamily="50" charset="-127"/>
              </a:rPr>
              <a:t>single step</a:t>
            </a:r>
            <a:r>
              <a:rPr lang="en-US" sz="3500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sz="3500" dirty="0">
                <a:ea typeface="굴림" pitchFamily="50" charset="-127"/>
              </a:rPr>
              <a:t>is a single CPU instruction: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Get Sum Number of Steps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getSumEven(int[] array)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(array[i] % 2 == 0) sum +=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41672" y="1837392"/>
            <a:ext cx="3352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T(n) = 9n + 3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4343400"/>
            <a:ext cx="4495800" cy="838200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Counting maximum steps is called </a:t>
            </a:r>
            <a:r>
              <a:rPr lang="en-US" sz="2800" b="1" dirty="0">
                <a:solidFill>
                  <a:schemeClr val="bg1"/>
                </a:solidFill>
              </a:rPr>
              <a:t>worst-case</a:t>
            </a:r>
            <a:r>
              <a:rPr lang="en-US" sz="2800" dirty="0">
                <a:solidFill>
                  <a:srgbClr val="FFFFFF"/>
                </a:solidFill>
              </a:rPr>
              <a:t> analysis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172747-CDEE-4F25-BBB7-7CDDEC54C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6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An upper </a:t>
            </a:r>
            <a:r>
              <a:rPr lang="en-US" altLang="ko-KR" dirty="0">
                <a:solidFill>
                  <a:srgbClr val="234465"/>
                </a:solidFill>
                <a:ea typeface="굴림" pitchFamily="50" charset="-127"/>
              </a:rPr>
              <a:t>bound</a:t>
            </a:r>
            <a:r>
              <a:rPr lang="en-US" altLang="ko-KR" dirty="0">
                <a:ea typeface="굴림" pitchFamily="50" charset="-127"/>
              </a:rPr>
              <a:t>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Average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59" y="1196125"/>
            <a:ext cx="4403839" cy="513243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281A583-5687-4A9A-BC78-D4F759BEA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3802</TotalTime>
  <Words>2061</Words>
  <Application>Microsoft Office PowerPoint</Application>
  <PresentationFormat>Widescreen</PresentationFormat>
  <Paragraphs>531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굴림</vt:lpstr>
      <vt:lpstr>Wingdings</vt:lpstr>
      <vt:lpstr>Wingdings 2</vt:lpstr>
      <vt:lpstr>SoftUni</vt:lpstr>
      <vt:lpstr>Stack and Queue</vt:lpstr>
      <vt:lpstr>Table of Contents</vt:lpstr>
      <vt:lpstr>Have a Question?</vt:lpstr>
      <vt:lpstr>Algorithmic Complexity </vt:lpstr>
      <vt:lpstr>Algorithmic Complexity </vt:lpstr>
      <vt:lpstr>Algorithmic Complexity </vt:lpstr>
      <vt:lpstr>Asymptotic Functions</vt:lpstr>
      <vt:lpstr>Get Sum Number of Steps</vt:lpstr>
      <vt:lpstr>Time Complexity</vt:lpstr>
      <vt:lpstr>Stacks and Queue vs. ArrayDeque</vt:lpstr>
      <vt:lpstr>Stack</vt:lpstr>
      <vt:lpstr>Stack Functionality</vt:lpstr>
      <vt:lpstr>ArrayDeque&lt;E&gt; – Java Stack Implementation</vt:lpstr>
      <vt:lpstr>Stack – Utility Methods</vt:lpstr>
      <vt:lpstr>Stack – Overview of All Operations  </vt:lpstr>
      <vt:lpstr>Problem: Browser History</vt:lpstr>
      <vt:lpstr>Solution: Browser History (1)</vt:lpstr>
      <vt:lpstr>Solution: Browser History (2)</vt:lpstr>
      <vt:lpstr>Problem: Simple Calculator</vt:lpstr>
      <vt:lpstr>Solution: Simple Calculator (1)</vt:lpstr>
      <vt:lpstr>Solution: Simple Calculator (2)</vt:lpstr>
      <vt:lpstr>Problem: Decimal to Binary Converter</vt:lpstr>
      <vt:lpstr>Solution: Decimal to Binary Converter</vt:lpstr>
      <vt:lpstr>Problem: Matching Brackets</vt:lpstr>
      <vt:lpstr>Solution: Matching Brackets (1)</vt:lpstr>
      <vt:lpstr>Solution: Matching Brackets (2)</vt:lpstr>
      <vt:lpstr>Queues</vt:lpstr>
      <vt:lpstr>Queue</vt:lpstr>
      <vt:lpstr>Queue – Abstract Data Type</vt:lpstr>
      <vt:lpstr>ArrayDeque&lt;E&gt; – Java Queue Implementation (1)</vt:lpstr>
      <vt:lpstr>ArrayDeque&lt;E&gt; – Java Queue Implementation (2)</vt:lpstr>
      <vt:lpstr>Add() / Offer()</vt:lpstr>
      <vt:lpstr>Remove() / Poll()</vt:lpstr>
      <vt:lpstr>Problem: Hot Potato</vt:lpstr>
      <vt:lpstr>Solution: Hot Potato (1)</vt:lpstr>
      <vt:lpstr>Solution: Hot Potato (2)</vt:lpstr>
      <vt:lpstr>ArrayDeque&lt;E&gt; – Java Queue Implementation (3)</vt:lpstr>
      <vt:lpstr>Peek()</vt:lpstr>
      <vt:lpstr>Problem: Math Potato</vt:lpstr>
      <vt:lpstr>Solution: Math Potato</vt:lpstr>
      <vt:lpstr>Queue – Overview of All Operations </vt:lpstr>
      <vt:lpstr>Priority Queue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37</cp:revision>
  <dcterms:created xsi:type="dcterms:W3CDTF">2018-05-23T13:08:44Z</dcterms:created>
  <dcterms:modified xsi:type="dcterms:W3CDTF">2021-12-22T09:56:56Z</dcterms:modified>
  <cp:category>programming;computer programming;software development;web development</cp:category>
</cp:coreProperties>
</file>