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401" r:id="rId36"/>
    <p:sldId id="494" r:id="rId37"/>
    <p:sldId id="495" r:id="rId38"/>
    <p:sldId id="405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ACB15C-5A14-4B72-9185-041C66540F88}">
          <p14:sldIdLst>
            <p14:sldId id="256"/>
            <p14:sldId id="257"/>
            <p14:sldId id="258"/>
          </p14:sldIdLst>
        </p14:section>
        <p14:section name="Lambda Expressions" id="{4DAFB5CE-F50C-475C-AA30-C97310FAA403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Functions" id="{EE211D41-15E6-4050-9C5A-1BD950FE4121}">
          <p14:sldIdLst>
            <p14:sldId id="266"/>
            <p14:sldId id="267"/>
            <p14:sldId id="268"/>
            <p14:sldId id="269"/>
            <p14:sldId id="270"/>
          </p14:sldIdLst>
        </p14:section>
        <p14:section name="Other Function Types" id="{78DB6B29-ADA0-4781-9C7B-FCE09CB58C19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Bi Functions" id="{983FDAB7-97F8-4FC5-99DB-E5AE6AE85B6E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381F53B2-41C0-47C5-A5E9-B7EC2D186245}">
          <p14:sldIdLst>
            <p14:sldId id="289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C7902B-80A8-44E9-B989-C2D9259AF5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293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5CAF0B-9AD8-4E21-AC86-270FC552B9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83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C0F3C60-6486-4409-A2BF-B81A9245FB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62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57D2C4E-0B79-4BF6-9A15-43C4A1F905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581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3/Functional-Programming-La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3/Functional-Programming-La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2.jp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www.youtube.com/c/CodeItUpwithIvo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13/Functional-Programming-La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and Lambda Expressions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6D8E9-20A6-494B-8D4C-26E5AC7D8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3" y="2628116"/>
            <a:ext cx="1900532" cy="1900532"/>
          </a:xfrm>
          <a:prstGeom prst="rect">
            <a:avLst/>
          </a:prstGeom>
        </p:spPr>
      </p:pic>
      <p:sp>
        <p:nvSpPr>
          <p:cNvPr id="2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5441" y="5909744"/>
            <a:ext cx="2951518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5441" y="6334540"/>
            <a:ext cx="2951518" cy="363232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735" y="4867792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735" y="5361047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1435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F15C072-2623-4577-99E6-01C9F9DA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57F24D-D9A5-400E-8E45-8A09242BC6D6}"/>
              </a:ext>
            </a:extLst>
          </p:cNvPr>
          <p:cNvSpPr txBox="1">
            <a:spLocks/>
          </p:cNvSpPr>
          <p:nvPr/>
        </p:nvSpPr>
        <p:spPr>
          <a:xfrm>
            <a:off x="614393" y="1609337"/>
            <a:ext cx="11154736" cy="4031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//TODO: Read numbers and parse them to List Of Integers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numbers.removeIf(</a:t>
            </a:r>
            <a:r>
              <a:rPr lang="en-US" sz="2800" dirty="0">
                <a:solidFill>
                  <a:schemeClr val="bg1"/>
                </a:solidFill>
                <a:effectLst/>
              </a:rPr>
              <a:t>n -&gt; n % 2 != 0</a:t>
            </a:r>
            <a:r>
              <a:rPr lang="en-US" sz="2800" dirty="0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800" dirty="0">
              <a:effectLst/>
            </a:endParaRPr>
          </a:p>
          <a:p>
            <a:pPr lvl="0"/>
            <a:r>
              <a:rPr lang="en-US" sz="2800" i="1" noProof="0" dirty="0">
                <a:solidFill>
                  <a:schemeClr val="accent2"/>
                </a:solidFill>
                <a:effectLst/>
              </a:rPr>
              <a:t>// TODO: Print the even numbers</a:t>
            </a:r>
            <a:endParaRPr lang="en-US" sz="2800" i="1" dirty="0">
              <a:solidFill>
                <a:schemeClr val="accent2"/>
              </a:solidFill>
              <a:effectLst/>
            </a:endParaRP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numbers.sort(</a:t>
            </a:r>
            <a:r>
              <a:rPr lang="en-US" sz="2800" dirty="0">
                <a:solidFill>
                  <a:schemeClr val="bg1"/>
                </a:solidFill>
                <a:effectLst/>
              </a:rPr>
              <a:t>(a, b) -&gt; a.compareTo(b)</a:t>
            </a:r>
            <a:r>
              <a:rPr lang="en-US" sz="2800" dirty="0">
                <a:solidFill>
                  <a:srgbClr val="234465"/>
                </a:solidFill>
                <a:effectLst/>
              </a:rPr>
              <a:t>);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//TODO: Print the sorted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0764A-D51A-476C-A7EF-F2D4FACBC64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F67027-4EC7-4482-8D2B-E08D1DCCE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46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11E7B4-FFCA-463D-8C7C-870A5C173CFE}"/>
              </a:ext>
            </a:extLst>
          </p:cNvPr>
          <p:cNvSpPr txBox="1">
            <a:spLocks/>
          </p:cNvSpPr>
          <p:nvPr/>
        </p:nvSpPr>
        <p:spPr>
          <a:xfrm>
            <a:off x="1066800" y="4746008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1267810-F262-4678-BB20-4F7F91AA5658}"/>
              </a:ext>
            </a:extLst>
          </p:cNvPr>
          <p:cNvSpPr txBox="1">
            <a:spLocks/>
          </p:cNvSpPr>
          <p:nvPr/>
        </p:nvSpPr>
        <p:spPr>
          <a:xfrm>
            <a:off x="1166072" y="5624176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Mathematical and Java Functions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C36B2C-AA0B-4E4A-BEA6-BCCD1AF9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64" y="130155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E14BB53-EF28-403F-A4DB-0188F919EC61}"/>
              </a:ext>
            </a:extLst>
          </p:cNvPr>
          <p:cNvSpPr txBox="1">
            <a:spLocks noChangeArrowheads="1"/>
          </p:cNvSpPr>
          <p:nvPr/>
        </p:nvSpPr>
        <p:spPr>
          <a:xfrm>
            <a:off x="94432" y="1166472"/>
            <a:ext cx="11695199" cy="53258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Java, </a:t>
            </a:r>
            <a:r>
              <a:rPr lang="en-US" dirty="0"/>
              <a:t>we can create functions analogical to </a:t>
            </a:r>
            <a:br>
              <a:rPr lang="en-US" dirty="0"/>
            </a:br>
            <a:r>
              <a:rPr lang="en-US" dirty="0"/>
              <a:t>mathematical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6CAB6A-41CD-4A2A-8C49-5FE24C5C0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Java Functions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FCD556D-710F-453D-B445-00F68A91F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80" y="4760185"/>
            <a:ext cx="9998610" cy="554832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Function&lt;Integer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Integer&gt; 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func =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x -&gt; x * x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F4E74E8-F174-43F6-87B9-A42829C6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797" y="3897098"/>
            <a:ext cx="2414543" cy="666254"/>
          </a:xfrm>
          <a:prstGeom prst="wedgeRoundRectCallout">
            <a:avLst>
              <a:gd name="adj1" fmla="val 57732"/>
              <a:gd name="adj2" fmla="val 45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Output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94F03670-C604-41F9-8F7E-DAA6626E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91" y="5458333"/>
            <a:ext cx="2228850" cy="666254"/>
          </a:xfrm>
          <a:prstGeom prst="wedgeRoundRectCallout">
            <a:avLst>
              <a:gd name="adj1" fmla="val 60024"/>
              <a:gd name="adj2" fmla="val -4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E08FEB7-1826-4029-A788-6CF553ACA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61" y="5447976"/>
            <a:ext cx="1485900" cy="666254"/>
          </a:xfrm>
          <a:prstGeom prst="wedgeRoundRectCallout">
            <a:avLst>
              <a:gd name="adj1" fmla="val 62493"/>
              <a:gd name="adj2" fmla="val -432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ABAFA30-AAEB-4CD8-BBD8-327291D7B58B}"/>
              </a:ext>
            </a:extLst>
          </p:cNvPr>
          <p:cNvSpPr/>
          <p:nvPr/>
        </p:nvSpPr>
        <p:spPr>
          <a:xfrm rot="5400000" flipV="1">
            <a:off x="8844425" y="4623827"/>
            <a:ext cx="465640" cy="1996596"/>
          </a:xfrm>
          <a:prstGeom prst="rightBrace">
            <a:avLst>
              <a:gd name="adj1" fmla="val 62577"/>
              <a:gd name="adj2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27E91ADB-9FC2-4A64-AACE-5DD784E1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363" y="5978691"/>
            <a:ext cx="3811623" cy="666254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Lambda Expression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F47E6D23-2227-4465-A1EC-2EB05EFAB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01" y="3868419"/>
            <a:ext cx="3089307" cy="684510"/>
          </a:xfrm>
          <a:prstGeom prst="wedgeRoundRectCallout">
            <a:avLst>
              <a:gd name="adj1" fmla="val 38539"/>
              <a:gd name="adj2" fmla="val 683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Parameter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F642955D-B08E-4171-B7BF-B8A2556E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413" y="3373466"/>
            <a:ext cx="2986019" cy="989906"/>
          </a:xfrm>
          <a:prstGeom prst="wedgeRoundRectCallout">
            <a:avLst>
              <a:gd name="adj1" fmla="val -40534"/>
              <a:gd name="adj2" fmla="val 68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Return Expression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690F21-61A4-46E4-B333-5573E1D678EE}"/>
              </a:ext>
            </a:extLst>
          </p:cNvPr>
          <p:cNvSpPr/>
          <p:nvPr/>
        </p:nvSpPr>
        <p:spPr>
          <a:xfrm>
            <a:off x="4291779" y="2048499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6" name="Left Arrow 16">
            <a:extLst>
              <a:ext uri="{FF2B5EF4-FFF2-40B4-BE49-F238E27FC236}">
                <a16:creationId xmlns:a16="http://schemas.microsoft.com/office/drawing/2014/main" id="{37650463-BAE5-4AA5-AB0F-8D8687D4B388}"/>
              </a:ext>
            </a:extLst>
          </p:cNvPr>
          <p:cNvSpPr/>
          <p:nvPr/>
        </p:nvSpPr>
        <p:spPr>
          <a:xfrm rot="16200000">
            <a:off x="5772901" y="3185463"/>
            <a:ext cx="533398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DAEF329-DFDC-42CA-B9DA-BBEE17D24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48293B-54BE-4065-9199-078CD06719FD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</a:t>
            </a:r>
            <a:r>
              <a:rPr lang="en-US"/>
              <a:t>Java </a:t>
            </a:r>
            <a:r>
              <a:rPr lang="en-US" b="1" smtClean="0">
                <a:solidFill>
                  <a:schemeClr val="bg1"/>
                </a:solidFill>
                <a:latin typeface="Consolas" panose="020B0609020204030204" pitchFamily="49" charset="0"/>
              </a:rPr>
              <a:t>Function&lt;T,R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is an interface that accepts a                parameter of type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/>
              <a:t>and </a:t>
            </a:r>
            <a:r>
              <a:rPr lang="en-US" smtClean="0"/>
              <a:t>returns a </a:t>
            </a:r>
            <a:r>
              <a:rPr lang="en-US" dirty="0"/>
              <a:t>variable of type </a:t>
            </a:r>
            <a:r>
              <a:rPr lang="en-US" b="1" dirty="0">
                <a:solidFill>
                  <a:schemeClr val="bg1"/>
                </a:solidFill>
              </a:rPr>
              <a:t>R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We use function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.apply()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E9A9992-2B37-4FCB-AF5A-DA54AB27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Function&lt;T, R&gt;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667B45-F7FB-478E-B9A7-A6863109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07445"/>
            <a:ext cx="5562600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increment(int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number + 1;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85CF2-C7D0-4FA1-A28B-AAAB12D4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4725211"/>
            <a:ext cx="9577597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Function&lt;Integer, Integer&gt; increment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number -&gt; number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a = increment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.apply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 = increment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.apply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7B73D33-0283-4A5F-97C7-A597530A1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7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525706-15A3-48E5-ABB9-AB75057C8D2D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numbers from the console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their count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b="1" dirty="0"/>
              <a:t> </a:t>
            </a:r>
            <a:r>
              <a:rPr lang="en-US" dirty="0"/>
              <a:t>their sum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EA5BE3F-C59B-400D-B6BE-B62BD811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7" name="Bent-Up Arrow 12">
            <a:extLst>
              <a:ext uri="{FF2B5EF4-FFF2-40B4-BE49-F238E27FC236}">
                <a16:creationId xmlns:a16="http://schemas.microsoft.com/office/drawing/2014/main" id="{1974D476-657D-4E55-A08D-A17A3C705933}"/>
              </a:ext>
            </a:extLst>
          </p:cNvPr>
          <p:cNvSpPr/>
          <p:nvPr/>
        </p:nvSpPr>
        <p:spPr>
          <a:xfrm rot="5400000">
            <a:off x="5387027" y="4715788"/>
            <a:ext cx="1203011" cy="130906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7958E-1477-46A2-B51D-8B6D434AC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08315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349426-939A-4406-8BA6-DE6D14E97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80" y="1537145"/>
            <a:ext cx="1846358" cy="18723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924596-9365-46DD-BAF8-EC7133F4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322" y="5088400"/>
            <a:ext cx="237975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D204E-11D5-48FE-AB6D-43294C23BBA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12ED856-C1AB-4A3C-8DE0-BD704C7B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91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6BCDA3-1EAE-4285-AC14-A4B2588B4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1610242"/>
            <a:ext cx="10961435" cy="46039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 TODO: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input.length</a:t>
            </a:r>
            <a:r>
              <a:rPr lang="en-US" sz="2400" dirty="0">
                <a:solidFill>
                  <a:schemeClr val="tx1"/>
                </a:solidFill>
              </a:rPr>
              <a:t> &lt; 2)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("Count = " + </a:t>
            </a:r>
            <a:r>
              <a:rPr lang="en-US" sz="2400" dirty="0" err="1">
                <a:solidFill>
                  <a:schemeClr val="tx1"/>
                </a:solidFill>
              </a:rPr>
              <a:t>input.length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("Sum = " + input[0]);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Function&lt;String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chemeClr val="bg1"/>
                </a:solidFill>
              </a:rPr>
              <a:t> Integer&gt; </a:t>
            </a:r>
            <a:r>
              <a:rPr lang="en-US" sz="2400" dirty="0">
                <a:solidFill>
                  <a:schemeClr val="tx1"/>
                </a:solidFill>
              </a:rPr>
              <a:t>parser =</a:t>
            </a:r>
            <a:r>
              <a:rPr lang="en-US" sz="2400" dirty="0">
                <a:solidFill>
                  <a:schemeClr val="bg1"/>
                </a:solidFill>
              </a:rPr>
              <a:t> x -&gt; </a:t>
            </a:r>
            <a:r>
              <a:rPr lang="en-US" sz="2400" dirty="0" err="1">
                <a:solidFill>
                  <a:schemeClr val="bg1"/>
                </a:solidFill>
              </a:rPr>
              <a:t>Integer.parseInt</a:t>
            </a:r>
            <a:r>
              <a:rPr lang="en-US" sz="2400" dirty="0">
                <a:solidFill>
                  <a:schemeClr val="bg1"/>
                </a:solidFill>
              </a:rPr>
              <a:t>(x)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int sum = 0;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for (String s : input) sum += </a:t>
            </a:r>
            <a:r>
              <a:rPr lang="en-US" sz="2400" dirty="0" err="1">
                <a:solidFill>
                  <a:schemeClr val="bg1"/>
                </a:solidFill>
              </a:rPr>
              <a:t>parser.apply</a:t>
            </a:r>
            <a:r>
              <a:rPr lang="en-US" sz="2400" dirty="0">
                <a:solidFill>
                  <a:schemeClr val="tx1"/>
                </a:solidFill>
              </a:rPr>
              <a:t>(s);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   // TODO: Print output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1B46085-695F-4C98-B38B-6F05AE3E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848AC-850D-4E78-BA34-3C911F4940A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CAC78DC-871E-4654-9FFE-023C1D0F3C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3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998570-E414-48D4-936F-BE52F7494E0C}"/>
              </a:ext>
            </a:extLst>
          </p:cNvPr>
          <p:cNvSpPr txBox="1">
            <a:spLocks/>
          </p:cNvSpPr>
          <p:nvPr/>
        </p:nvSpPr>
        <p:spPr>
          <a:xfrm>
            <a:off x="1281000" y="4644000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Other Function Types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37BF017-8303-4E62-9787-DEA9A5A110A8}"/>
              </a:ext>
            </a:extLst>
          </p:cNvPr>
          <p:cNvSpPr txBox="1">
            <a:spLocks/>
          </p:cNvSpPr>
          <p:nvPr/>
        </p:nvSpPr>
        <p:spPr>
          <a:xfrm>
            <a:off x="1176654" y="5599600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Special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FA17D-EB2C-4C1C-84D5-BFE508C5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71601"/>
            <a:ext cx="2558836" cy="25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717B7CE-15FE-4F19-A1E8-8B64DDD9D1F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  <a:r>
              <a:rPr lang="en-US" dirty="0"/>
              <a:t> is a void interface</a:t>
            </a:r>
            <a:r>
              <a:rPr lang="en-US" dirty="0" smtClean="0"/>
              <a:t>: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bg-BG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use a Consumer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.accept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/>
              <a:t>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CA9DF4-8255-40C6-A871-75ABAD3E5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Consumer&lt;T&gt;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101D159-1526-4693-BB9A-15BA1933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54000"/>
            <a:ext cx="6553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print(String message)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System.out.println(message);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BB0F7-3F53-4071-A5C6-914884DF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19000"/>
            <a:ext cx="8915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Consumer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 -&gt; System.out.print(message)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.accept(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Peter"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5ED6209-C09D-4EAA-80D2-2597D585E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3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E470C8E-600F-4A7E-B2CB-4345CC39548F}"/>
              </a:ext>
            </a:extLst>
          </p:cNvPr>
          <p:cNvSpPr txBox="1">
            <a:spLocks noChangeArrowheads="1"/>
          </p:cNvSpPr>
          <p:nvPr/>
        </p:nvSpPr>
        <p:spPr>
          <a:xfrm>
            <a:off x="192002" y="1151122"/>
            <a:ext cx="11789577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r>
              <a:rPr lang="en-US" dirty="0"/>
              <a:t> takes no parameters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/>
              <a:t>We use a Supplier with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D3BDE1-18A6-4BF8-9BF2-066F793D9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65229" cy="1110780"/>
          </a:xfrm>
        </p:spPr>
        <p:txBody>
          <a:bodyPr/>
          <a:lstStyle/>
          <a:p>
            <a:r>
              <a:rPr lang="en-US" dirty="0"/>
              <a:t>Supplier&lt;T&gt;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27EFB5D-09E9-4643-8E76-C61969F0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1854000"/>
            <a:ext cx="6798595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genRandomInt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Random rnd = new Random();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rnd.nextInt(51);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FFBFC-4388-4A6C-93D9-24A0489D1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41" y="4779000"/>
            <a:ext cx="9592253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Supplier&lt;Integer&gt;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genRandomInt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   () -&gt; new Random().nextInt(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51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rnd = genRandomInt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E7345AB-B9D9-46E4-B92D-C84538EFA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4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1316A3C-C376-472B-A990-9C1BAD85C9F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  <a:r>
              <a:rPr lang="en-US" b="1" dirty="0"/>
              <a:t> </a:t>
            </a:r>
            <a:r>
              <a:rPr lang="en-US" dirty="0"/>
              <a:t>evaluates a </a:t>
            </a:r>
            <a:r>
              <a:rPr lang="en-US" dirty="0" smtClean="0"/>
              <a:t>condition: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 smtClean="0"/>
              <a:t>We </a:t>
            </a:r>
            <a:r>
              <a:rPr lang="en-US" dirty="0"/>
              <a:t>use the Predicate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.test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1990CA-3982-4BC9-9DC6-014A0CB6F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Predicate&lt;T&gt;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2F30E5-6EF4-43A3-9786-5179178F4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86232"/>
            <a:ext cx="5867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isEven(int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number % 2 ==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53E5F0-604D-478E-BC82-F41936B8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36804"/>
            <a:ext cx="8915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Predicate&lt;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isEven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% 2 == 0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System.out.println(isEven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.test(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E061D3C-F157-43B2-8D98-819B98F508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3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6766" y="1371603"/>
            <a:ext cx="9049234" cy="5432421"/>
          </a:xfrm>
        </p:spPr>
        <p:txBody>
          <a:bodyPr>
            <a:normAutofit lnSpcReduction="10000"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Lambda Expressions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Is a </a:t>
            </a:r>
            <a:r>
              <a:rPr lang="en-US" sz="3200" dirty="0" smtClean="0">
                <a:solidFill>
                  <a:srgbClr val="234465"/>
                </a:solidFill>
              </a:rPr>
              <a:t>Function</a:t>
            </a: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?</a:t>
            </a:r>
            <a:endParaRPr lang="bg-BG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746433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Function&lt;T,R</a:t>
            </a:r>
            <a:r>
              <a:rPr lang="en-US" sz="3000" b="1" dirty="0">
                <a:solidFill>
                  <a:schemeClr val="bg1"/>
                </a:solidFill>
              </a:rPr>
              <a:t>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Other Function </a:t>
            </a:r>
            <a:r>
              <a:rPr lang="en-US" sz="3200" dirty="0" smtClean="0"/>
              <a:t>Types</a:t>
            </a:r>
            <a:endParaRPr lang="bg-BG" sz="3200" dirty="0" smtClean="0"/>
          </a:p>
          <a:p>
            <a:pPr marL="746433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Consumer&lt;T&gt;</a:t>
            </a:r>
            <a:endParaRPr lang="bg-BG" sz="3000" b="1" dirty="0" smtClean="0">
              <a:solidFill>
                <a:schemeClr val="bg1"/>
              </a:solidFill>
            </a:endParaRPr>
          </a:p>
          <a:p>
            <a:pPr marL="746433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Supplier&lt;T&gt;</a:t>
            </a:r>
            <a:endParaRPr lang="bg-BG" sz="3000" b="1" dirty="0" smtClean="0">
              <a:solidFill>
                <a:schemeClr val="bg1"/>
              </a:solidFill>
            </a:endParaRPr>
          </a:p>
          <a:p>
            <a:pPr marL="746433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Predicate&lt;T</a:t>
            </a:r>
            <a:r>
              <a:rPr lang="en-US" sz="3000" b="1" dirty="0">
                <a:solidFill>
                  <a:schemeClr val="bg1"/>
                </a:solidFill>
              </a:rPr>
              <a:t>&gt;</a:t>
            </a:r>
          </a:p>
          <a:p>
            <a:pPr marL="343157" indent="-514350" defTabSz="895350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BiFunction&lt;T</a:t>
            </a:r>
            <a:r>
              <a:rPr lang="en-US" sz="3200" b="1" dirty="0">
                <a:solidFill>
                  <a:schemeClr val="bg1"/>
                </a:solidFill>
              </a:rPr>
              <a:t>, U, </a:t>
            </a:r>
            <a:r>
              <a:rPr lang="en-US" sz="3200" b="1" dirty="0" smtClean="0">
                <a:solidFill>
                  <a:schemeClr val="bg1"/>
                </a:solidFill>
              </a:rPr>
              <a:t>R&gt;</a:t>
            </a:r>
            <a:endParaRPr lang="bg-BG" sz="3200" b="1" dirty="0" smtClean="0">
              <a:solidFill>
                <a:schemeClr val="bg1"/>
              </a:solidFill>
            </a:endParaRPr>
          </a:p>
          <a:p>
            <a:pPr marL="632390" lvl="1" indent="-514350" defTabSz="895350">
              <a:lnSpc>
                <a:spcPct val="100000"/>
              </a:lnSpc>
              <a:buClr>
                <a:schemeClr val="tx1"/>
              </a:buClr>
            </a:pPr>
            <a:r>
              <a:rPr lang="en-US" sz="3000" dirty="0" smtClean="0"/>
              <a:t>Passing </a:t>
            </a:r>
            <a:r>
              <a:rPr lang="en-US" sz="3000" dirty="0"/>
              <a:t>Functions to </a:t>
            </a:r>
            <a:r>
              <a:rPr lang="en-US" sz="3000" dirty="0" smtClean="0"/>
              <a:t>Methods</a:t>
            </a:r>
            <a:endParaRPr lang="bg-BG" sz="3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AE7DD5-9AA1-47A1-B0E6-B541BE2CBF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5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2EB7F5-4F05-4BDB-AF03-A46D3F41248C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text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Find the words starting with </a:t>
            </a:r>
            <a:br>
              <a:rPr lang="en-US" dirty="0"/>
            </a:br>
            <a:r>
              <a:rPr lang="en-US" dirty="0"/>
              <a:t>an Uppercase letter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 count and the words</a:t>
            </a:r>
          </a:p>
          <a:p>
            <a:pPr>
              <a:lnSpc>
                <a:spcPct val="100000"/>
              </a:lnSpc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Predicate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2352D7-BBC7-4600-B1E3-1DD9676F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EB34B8-7226-4618-95BC-8FB23F910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69" y="4633704"/>
            <a:ext cx="4343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The following example shows how to use Predicate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CDC21-8A1A-4606-949D-A2B71E3E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623" y="4633704"/>
            <a:ext cx="198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Predicate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A7188C2-477B-4E39-B9D6-2627E57ADEC2}"/>
              </a:ext>
            </a:extLst>
          </p:cNvPr>
          <p:cNvSpPr/>
          <p:nvPr/>
        </p:nvSpPr>
        <p:spPr>
          <a:xfrm>
            <a:off x="5753907" y="5116202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88F884-67AA-44D7-99DD-10757C87C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294" y="1520152"/>
            <a:ext cx="4019523" cy="2100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47A110-E0DA-4109-BCA6-85E6DFDE1E7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CC846A-72AE-490C-A22B-2746A402C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1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F26C4-A9D4-408B-9FC4-B7D90A59F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212" y="1307961"/>
            <a:ext cx="10484540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text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Predicate&lt;String&gt; </a:t>
            </a:r>
            <a:r>
              <a:rPr lang="en-US" sz="2400" dirty="0" err="1">
                <a:solidFill>
                  <a:schemeClr val="tx1"/>
                </a:solidFill>
              </a:rPr>
              <a:t>checkerUpperCase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	</a:t>
            </a:r>
            <a:r>
              <a:rPr lang="en-US" sz="2400" dirty="0">
                <a:solidFill>
                  <a:schemeClr val="bg1"/>
                </a:solidFill>
              </a:rPr>
              <a:t>word -&gt; </a:t>
            </a:r>
            <a:r>
              <a:rPr lang="en-US" sz="2400" dirty="0" err="1">
                <a:solidFill>
                  <a:schemeClr val="bg1"/>
                </a:solidFill>
              </a:rPr>
              <a:t>Character.isUpperCase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word.charAt</a:t>
            </a:r>
            <a:r>
              <a:rPr lang="en-US" sz="2400" dirty="0">
                <a:solidFill>
                  <a:schemeClr val="bg1"/>
                </a:solidFill>
              </a:rPr>
              <a:t>(0));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&lt;String&gt; result = new </a:t>
            </a: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&lt; </a:t>
            </a:r>
            <a:r>
              <a:rPr lang="en-US" sz="2400" dirty="0" err="1">
                <a:solidFill>
                  <a:schemeClr val="tx1"/>
                </a:solidFill>
              </a:rPr>
              <a:t>textAsList.length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if (</a:t>
            </a:r>
            <a:r>
              <a:rPr lang="en-US" sz="2400" dirty="0" err="1">
                <a:solidFill>
                  <a:schemeClr val="tx1"/>
                </a:solidFill>
              </a:rPr>
              <a:t>checkerUpperCase</a:t>
            </a:r>
            <a:r>
              <a:rPr lang="en-US" sz="2400" dirty="0" err="1">
                <a:solidFill>
                  <a:schemeClr val="bg1"/>
                </a:solidFill>
              </a:rPr>
              <a:t>.test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textAsList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result.add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textAsList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Print results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B99E743-707F-4CEF-AB93-F75829AF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97841-79C3-4930-9057-935B59B17F7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3E58BF-CC28-4EAD-ACDB-9671AED3CE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7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811353-8505-4577-8649-6C558367DA58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some items' prices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20%</a:t>
            </a:r>
            <a:r>
              <a:rPr lang="en-US" dirty="0"/>
              <a:t> to all of them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3FFA58-4B87-4F75-8716-D8960FD7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79563-F7D2-49D3-BB98-B3D93D50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" y="2889316"/>
            <a:ext cx="3276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1.38, 2.56, 4.4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65DBD3-2FA8-4678-A30C-4AD87AC6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2" y="3781030"/>
            <a:ext cx="34290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Prices with VAT: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1,66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3,07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5,28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Bent-Up Arrow 12">
            <a:extLst>
              <a:ext uri="{FF2B5EF4-FFF2-40B4-BE49-F238E27FC236}">
                <a16:creationId xmlns:a16="http://schemas.microsoft.com/office/drawing/2014/main" id="{4AD5FFC1-2971-4617-8CC1-23A12B0B51CE}"/>
              </a:ext>
            </a:extLst>
          </p:cNvPr>
          <p:cNvSpPr/>
          <p:nvPr/>
        </p:nvSpPr>
        <p:spPr>
          <a:xfrm rot="5400000">
            <a:off x="3235603" y="3663972"/>
            <a:ext cx="870298" cy="915401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3E753-16A7-4A6B-83DC-DDFAA8F6D55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990401-2B79-46F8-8933-7F74E35D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304" y="1628605"/>
            <a:ext cx="2210108" cy="2133898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0FD1B28-EB94-4E4A-97F9-025A69929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15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F3993-482E-4D6F-971B-9A1444CFC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014" y="1378299"/>
            <a:ext cx="9950852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en-US" sz="2400" dirty="0">
                <a:solidFill>
                  <a:schemeClr val="accent2"/>
                </a:solidFill>
              </a:rPr>
              <a:t>TODO</a:t>
            </a:r>
            <a:r>
              <a:rPr lang="en-US" sz="2400" i="1" dirty="0">
                <a:solidFill>
                  <a:schemeClr val="accent2"/>
                </a:solidFill>
              </a:rPr>
              <a:t>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List&lt;Double&gt; numbers = new </a:t>
            </a: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(String s : input)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numbers.add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Double.parseDouble</a:t>
            </a:r>
            <a:r>
              <a:rPr lang="en-US" sz="2400" dirty="0">
                <a:solidFill>
                  <a:schemeClr val="tx1"/>
                </a:solidFill>
              </a:rPr>
              <a:t>(s));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UnaryOperator</a:t>
            </a:r>
            <a:r>
              <a:rPr lang="en-US" sz="2400" dirty="0">
                <a:solidFill>
                  <a:schemeClr val="bg1"/>
                </a:solidFill>
              </a:rPr>
              <a:t>&lt;Double&gt; </a:t>
            </a:r>
            <a:r>
              <a:rPr lang="en-US" sz="2400" dirty="0" err="1">
                <a:solidFill>
                  <a:schemeClr val="tx1"/>
                </a:solidFill>
              </a:rPr>
              <a:t>addVat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chemeClr val="bg1"/>
                </a:solidFill>
              </a:rPr>
              <a:t> x -&gt; x * 1.2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("Prices with VAT:");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(Double str : 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String.format</a:t>
            </a:r>
            <a:r>
              <a:rPr lang="en-US" sz="2400" dirty="0">
                <a:solidFill>
                  <a:schemeClr val="tx1"/>
                </a:solidFill>
              </a:rPr>
              <a:t>("%1$.2f",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           </a:t>
            </a:r>
            <a:r>
              <a:rPr lang="en-US" sz="2400" dirty="0" err="1">
                <a:solidFill>
                  <a:schemeClr val="bg1"/>
                </a:solidFill>
              </a:rPr>
              <a:t>addVat.apply</a:t>
            </a:r>
            <a:r>
              <a:rPr lang="en-US" sz="2400" dirty="0">
                <a:solidFill>
                  <a:schemeClr val="bg1"/>
                </a:solidFill>
              </a:rPr>
              <a:t>(str)</a:t>
            </a:r>
            <a:r>
              <a:rPr lang="en-US" sz="2400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EAA0F2-EA6C-428B-99A7-9B4D404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92898-3995-4145-9693-20AE2614685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0CD640-98D9-483E-9B96-FE6ABFE93C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3FFC79-3843-4C47-970E-80CDB7F6E1E1}"/>
              </a:ext>
            </a:extLst>
          </p:cNvPr>
          <p:cNvSpPr txBox="1">
            <a:spLocks/>
          </p:cNvSpPr>
          <p:nvPr/>
        </p:nvSpPr>
        <p:spPr>
          <a:xfrm>
            <a:off x="1166072" y="4746008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Bi 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D63A476-61C0-4A57-86CA-05D08F40B720}"/>
              </a:ext>
            </a:extLst>
          </p:cNvPr>
          <p:cNvSpPr txBox="1">
            <a:spLocks/>
          </p:cNvSpPr>
          <p:nvPr/>
        </p:nvSpPr>
        <p:spPr>
          <a:xfrm>
            <a:off x="1166072" y="5624176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       Using Functions With More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DCF81-82F9-4655-B109-D8AFA8CB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96" y="1337112"/>
            <a:ext cx="2460008" cy="24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0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799178D-70E6-4C06-8B2B-C185432794EE}"/>
              </a:ext>
            </a:extLst>
          </p:cNvPr>
          <p:cNvSpPr txBox="1">
            <a:spLocks noChangeArrowheads="1"/>
          </p:cNvSpPr>
          <p:nvPr/>
        </p:nvSpPr>
        <p:spPr>
          <a:xfrm>
            <a:off x="190403" y="113568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BiFunction &lt;T, U, 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Analogically you can use: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BiConsumer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&lt;T, U&gt;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BiPredicate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&lt;T,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8EBF38-7FE9-439F-A15A-06A2BEC3D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BiFunctions 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4AF042B-54BE-4A50-AA68-686E84598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05" y="2031602"/>
            <a:ext cx="10854995" cy="431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BiFunction &lt;Integer, Integer, String&gt; sum =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(x, y)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"Sum is" +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 + y);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34817703-C7A9-425B-9489-802CC733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00" y="2614848"/>
            <a:ext cx="4038600" cy="762000"/>
          </a:xfrm>
          <a:prstGeom prst="wedgeRoundRectCallout">
            <a:avLst>
              <a:gd name="adj1" fmla="val 56392"/>
              <a:gd name="adj2" fmla="val -55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Two input parameters</a:t>
            </a:r>
            <a:endParaRPr lang="bg-BG" sz="3200" dirty="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2D7DA0-72AA-4594-B3D1-F2591AB7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775777"/>
            <a:ext cx="2649956" cy="264995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B910A1-2D6E-40C0-A082-3A1C2C5A3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1C123-FA1C-4A51-A722-1998A648799D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numbers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their count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their sum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BiFunctions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9BEB2B-8CCD-495B-A622-E01F7369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7" name="Bent-Up Arrow 12">
            <a:extLst>
              <a:ext uri="{FF2B5EF4-FFF2-40B4-BE49-F238E27FC236}">
                <a16:creationId xmlns:a16="http://schemas.microsoft.com/office/drawing/2014/main" id="{7AC4F8AC-C54D-4163-AE70-92B0FD978E9D}"/>
              </a:ext>
            </a:extLst>
          </p:cNvPr>
          <p:cNvSpPr/>
          <p:nvPr/>
        </p:nvSpPr>
        <p:spPr>
          <a:xfrm rot="5400000">
            <a:off x="5394398" y="4812962"/>
            <a:ext cx="997198" cy="1083342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A267A-6E03-4079-B2A2-98980133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069" y="5241189"/>
            <a:ext cx="2348351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55464-DAAE-4361-ACB7-FDF959E12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04" y="4115389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46C60-70C3-435B-BAAB-F3463058647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85F18D-5329-49A5-8F95-3121F70F5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80" y="1537145"/>
            <a:ext cx="1846358" cy="1872363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2A47FE41-6C13-41CD-A668-7C08ECAEF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7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99DAD-A783-4EE1-9BD5-7DBEEE552E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314000"/>
            <a:ext cx="10591801" cy="49135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int length = 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int sum = </a:t>
            </a:r>
            <a:r>
              <a:rPr lang="en-US" sz="2200" dirty="0" err="1">
                <a:solidFill>
                  <a:schemeClr val="tx1"/>
                </a:solidFill>
              </a:rPr>
              <a:t>Integer.parseInt</a:t>
            </a:r>
            <a:r>
              <a:rPr lang="en-US" sz="2200" dirty="0">
                <a:solidFill>
                  <a:schemeClr val="tx1"/>
                </a:solidFill>
              </a:rPr>
              <a:t>(input[0]);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 &gt;= 2)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bg1"/>
                </a:solidFill>
              </a:rPr>
              <a:t>BiFunction</a:t>
            </a:r>
            <a:r>
              <a:rPr lang="en-US" sz="2200" dirty="0">
                <a:solidFill>
                  <a:schemeClr val="bg1"/>
                </a:solidFill>
              </a:rPr>
              <a:t>&lt;Integer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Integer&gt;</a:t>
            </a:r>
            <a:r>
              <a:rPr lang="en-US" sz="2200" dirty="0">
                <a:solidFill>
                  <a:schemeClr val="tx1"/>
                </a:solidFill>
              </a:rPr>
              <a:t> parser =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				</a:t>
            </a:r>
            <a:r>
              <a:rPr lang="en-US" sz="2200" dirty="0">
                <a:solidFill>
                  <a:schemeClr val="bg1"/>
                </a:solidFill>
              </a:rPr>
              <a:t>(x, y) -&gt; x </a:t>
            </a:r>
            <a:r>
              <a:rPr lang="en-US" sz="2200" dirty="0">
                <a:solidFill>
                  <a:schemeClr val="tx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Integer.parseInt</a:t>
            </a:r>
            <a:r>
              <a:rPr lang="en-US" sz="2200" dirty="0">
                <a:solidFill>
                  <a:schemeClr val="bg1"/>
                </a:solidFill>
              </a:rPr>
              <a:t>(y)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for (int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= 1;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&lt; 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;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sum = </a:t>
            </a:r>
            <a:r>
              <a:rPr lang="en-US" sz="2200" dirty="0" err="1">
                <a:solidFill>
                  <a:schemeClr val="tx1"/>
                </a:solidFill>
              </a:rPr>
              <a:t>parser.</a:t>
            </a:r>
            <a:r>
              <a:rPr lang="en-US" sz="2200" dirty="0" err="1">
                <a:solidFill>
                  <a:schemeClr val="bg1"/>
                </a:solidFill>
              </a:rPr>
              <a:t>apply</a:t>
            </a:r>
            <a:r>
              <a:rPr lang="en-US" sz="2200" dirty="0">
                <a:solidFill>
                  <a:schemeClr val="tx1"/>
                </a:solidFill>
              </a:rPr>
              <a:t>(sum, input[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2"/>
                </a:solidFill>
              </a:rPr>
              <a:t>// TODO:</a:t>
            </a:r>
            <a:r>
              <a:rPr lang="en-US" sz="2200" i="1" dirty="0">
                <a:solidFill>
                  <a:schemeClr val="accent2"/>
                </a:solidFill>
              </a:rPr>
              <a:t> Print output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6BD9D9F-649B-4F48-8D05-67FED057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063C8-67F6-49C2-BEF6-00AF91367A7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152830-FCE0-4A5A-B6D3-5A6283031F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7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5A59E0D-7AD4-4259-9312-9AD650DFD517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4800168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to methods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FD5DA9-BEE4-4917-9A43-BC5D00E7D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957198"/>
          </a:xfrm>
        </p:spPr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A0FDA67-1A96-4957-A36E-988907034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66" y="1944000"/>
            <a:ext cx="11226890" cy="1142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int operation(int number,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Function&lt;Integer, Integer&gt; function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function.apply(number);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ADDD02-F48B-44D9-B7E2-A91BADB2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11" y="4147673"/>
            <a:ext cx="8586327" cy="14979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* 5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b = 25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- 3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 =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% 2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 = 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7AA4DD-3A50-4B96-A3C5-1FCFF1A5B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32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3197F3-5C33-47E4-A18F-4FBB6864FE87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from console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people with their 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condition and an age so to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them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for the output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all people that fulfill the condition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DD2F089-AA39-4A5A-B932-77BAC9C9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Filter by Age</a:t>
            </a: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66B733CA-51CE-4E08-B491-5486A856D4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798192"/>
              </p:ext>
            </p:extLst>
          </p:nvPr>
        </p:nvGraphicFramePr>
        <p:xfrm>
          <a:off x="914401" y="3780560"/>
          <a:ext cx="2415455" cy="2914880"/>
        </p:xfrm>
        <a:graphic>
          <a:graphicData uri="http://schemas.openxmlformats.org/drawingml/2006/table">
            <a:tbl>
              <a:tblPr/>
              <a:tblGrid>
                <a:gridCol w="164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George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Raddy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Ivan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4D4688-6CFE-42B5-9FCA-F733AC518D43}"/>
              </a:ext>
            </a:extLst>
          </p:cNvPr>
          <p:cNvSpPr txBox="1">
            <a:spLocks/>
          </p:cNvSpPr>
          <p:nvPr/>
        </p:nvSpPr>
        <p:spPr>
          <a:xfrm>
            <a:off x="4328112" y="5369859"/>
            <a:ext cx="3532601" cy="1325581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Condition - "older"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Age - 20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Format - "name age"</a:t>
            </a: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BBF3E0D8-42E7-4D20-9F63-9A220BCFF9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884475"/>
              </p:ext>
            </p:extLst>
          </p:nvPr>
        </p:nvGraphicFramePr>
        <p:xfrm>
          <a:off x="8741730" y="4296219"/>
          <a:ext cx="2459670" cy="179754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Raddy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Left Arrow 2">
            <a:extLst>
              <a:ext uri="{FF2B5EF4-FFF2-40B4-BE49-F238E27FC236}">
                <a16:creationId xmlns:a16="http://schemas.microsoft.com/office/drawing/2014/main" id="{B2156E29-E3B2-4A8C-AC45-C42FA1587CB9}"/>
              </a:ext>
            </a:extLst>
          </p:cNvPr>
          <p:cNvSpPr/>
          <p:nvPr/>
        </p:nvSpPr>
        <p:spPr>
          <a:xfrm rot="10800000">
            <a:off x="3962401" y="4884787"/>
            <a:ext cx="4203606" cy="48463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8ACA19D-6B8B-4904-A7A9-C69F26616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2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6F8516-B981-4A7F-A080-9F81A7526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93A4F-16AE-4605-80EF-4A80397086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5" y="1609408"/>
            <a:ext cx="1096143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Read info from the console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Predicate&lt;Integer&gt; tester = </a:t>
            </a:r>
            <a:r>
              <a:rPr lang="en-US" dirty="0" err="1">
                <a:solidFill>
                  <a:schemeClr val="tx1"/>
                </a:solidFill>
              </a:rPr>
              <a:t>createTester</a:t>
            </a:r>
            <a:r>
              <a:rPr lang="en-US" dirty="0">
                <a:solidFill>
                  <a:schemeClr val="tx1"/>
                </a:solidFill>
              </a:rPr>
              <a:t>(condition, age);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Consumer&lt;</a:t>
            </a:r>
            <a:r>
              <a:rPr lang="en-US" dirty="0" err="1">
                <a:solidFill>
                  <a:schemeClr val="tx1"/>
                </a:solidFill>
              </a:rPr>
              <a:t>Map.Entry</a:t>
            </a:r>
            <a:r>
              <a:rPr lang="en-US" dirty="0">
                <a:solidFill>
                  <a:schemeClr val="tx1"/>
                </a:solidFill>
              </a:rPr>
              <a:t>&lt;String, Integer&gt;&gt; printer =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                            </a:t>
            </a:r>
            <a:r>
              <a:rPr lang="en-US" dirty="0" err="1">
                <a:solidFill>
                  <a:schemeClr val="tx1"/>
                </a:solidFill>
              </a:rPr>
              <a:t>createPrinter</a:t>
            </a:r>
            <a:r>
              <a:rPr lang="en-US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printFilteredStudent</a:t>
            </a:r>
            <a:r>
              <a:rPr lang="en-US" dirty="0">
                <a:solidFill>
                  <a:schemeClr val="tx1"/>
                </a:solidFill>
              </a:rPr>
              <a:t>(people, tester, printer);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5DECD91-13FC-4E17-95D5-77957913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0604F-F556-49AF-A2B5-BAA4BCC11B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C57A646-3A7F-4BD5-9F7E-B259E5E835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EF2-4F30-4DD3-AD99-8FB3497AD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6766" y="1291608"/>
            <a:ext cx="11807672" cy="514157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Consumer&lt;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Integer&gt;&gt; </a:t>
            </a:r>
            <a:r>
              <a:rPr lang="en-US" sz="2200" dirty="0" err="1">
                <a:solidFill>
                  <a:schemeClr val="tx1"/>
                </a:solidFill>
              </a:rPr>
              <a:t>createPrinter</a:t>
            </a:r>
            <a:r>
              <a:rPr lang="en-US" sz="2200" dirty="0">
                <a:solidFill>
                  <a:schemeClr val="tx1"/>
                </a:solidFill>
              </a:rPr>
              <a:t>(String format)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Consumer&lt;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Integer&gt;&gt; printer = null;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switch (format)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case "name age":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printer = </a:t>
            </a:r>
            <a:r>
              <a:rPr lang="en-US" sz="2200" dirty="0">
                <a:solidFill>
                  <a:schemeClr val="bg1"/>
                </a:solidFill>
              </a:rPr>
              <a:t>person -&gt; </a:t>
            </a:r>
            <a:r>
              <a:rPr lang="en-US" sz="2200" dirty="0" err="1">
                <a:solidFill>
                  <a:schemeClr val="bg1"/>
                </a:solidFill>
              </a:rPr>
              <a:t>System.out.printf</a:t>
            </a:r>
            <a:r>
              <a:rPr lang="en-US" sz="2200" dirty="0">
                <a:solidFill>
                  <a:schemeClr val="bg1"/>
                </a:solidFill>
              </a:rPr>
              <a:t>("%s - %</a:t>
            </a:r>
            <a:r>
              <a:rPr lang="en-US" sz="2200" dirty="0" err="1">
                <a:solidFill>
                  <a:schemeClr val="bg1"/>
                </a:solidFill>
              </a:rPr>
              <a:t>d%n</a:t>
            </a:r>
            <a:r>
              <a:rPr lang="en-US" sz="2200" dirty="0">
                <a:solidFill>
                  <a:schemeClr val="bg1"/>
                </a:solidFill>
              </a:rPr>
              <a:t>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				</a:t>
            </a:r>
            <a:r>
              <a:rPr lang="en-US" sz="2200" dirty="0" err="1">
                <a:solidFill>
                  <a:schemeClr val="bg1"/>
                </a:solidFill>
              </a:rPr>
              <a:t>person.getKey</a:t>
            </a:r>
            <a:r>
              <a:rPr lang="en-US" sz="2200" dirty="0">
                <a:solidFill>
                  <a:schemeClr val="bg1"/>
                </a:solidFill>
              </a:rPr>
              <a:t>(), </a:t>
            </a:r>
            <a:r>
              <a:rPr lang="en-US" sz="2200" dirty="0" err="1">
                <a:solidFill>
                  <a:schemeClr val="bg1"/>
                </a:solidFill>
              </a:rPr>
              <a:t>person.getValue</a:t>
            </a:r>
            <a:r>
              <a:rPr lang="en-US" sz="2200" dirty="0">
                <a:solidFill>
                  <a:schemeClr val="bg1"/>
                </a:solidFill>
              </a:rPr>
              <a:t>())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break;  </a:t>
            </a:r>
            <a:r>
              <a:rPr lang="en-US" sz="2200" dirty="0">
                <a:solidFill>
                  <a:schemeClr val="accent2"/>
                </a:solidFill>
              </a:rPr>
              <a:t>//TODO: </a:t>
            </a:r>
            <a:r>
              <a:rPr lang="en-US" sz="2200" i="1" dirty="0">
                <a:solidFill>
                  <a:schemeClr val="accent2"/>
                </a:solidFill>
              </a:rPr>
              <a:t>Add more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return printer;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B21E6D8-66BE-45E7-87DC-D2F253F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05F51-A061-423E-B5A3-40BD352C80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346612-B819-43FB-97F2-22C06AF1D9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EF2-4F30-4DD3-AD99-8FB3497AD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2544" y="1593057"/>
            <a:ext cx="11369646" cy="4632203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Predicate&lt;Integer&gt; </a:t>
            </a:r>
            <a:r>
              <a:rPr lang="en-US" sz="2200" dirty="0" err="1">
                <a:solidFill>
                  <a:schemeClr val="tx1"/>
                </a:solidFill>
              </a:rPr>
              <a:t>createTester</a:t>
            </a:r>
            <a:r>
              <a:rPr lang="en-US" sz="2200" dirty="0">
                <a:solidFill>
                  <a:schemeClr val="tx1"/>
                </a:solidFill>
              </a:rPr>
              <a:t>(String condition, Integer age)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Predicate&lt;Integer&gt; tester = null;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switch (condition)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case "younger":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tester = </a:t>
            </a:r>
            <a:r>
              <a:rPr lang="en-US" sz="2200" dirty="0">
                <a:solidFill>
                  <a:schemeClr val="bg1"/>
                </a:solidFill>
              </a:rPr>
              <a:t>x -&gt; x &lt;= age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break;  </a:t>
            </a:r>
            <a:r>
              <a:rPr lang="en-US" sz="2200" dirty="0">
                <a:solidFill>
                  <a:schemeClr val="accent2"/>
                </a:solidFill>
              </a:rPr>
              <a:t>//TODO: </a:t>
            </a:r>
            <a:r>
              <a:rPr lang="en-US" sz="2200" i="1" dirty="0">
                <a:solidFill>
                  <a:schemeClr val="accent2"/>
                </a:solidFill>
              </a:rPr>
              <a:t>Add more cases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return tester;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B21E6D8-66BE-45E7-87DC-D2F253F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05F51-A061-423E-B5A3-40BD352C80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C5DAD5-960C-4F61-92C0-4DB34B578F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7D686-83C2-4DBB-AE2C-1F59F3EC5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083" y="1629000"/>
            <a:ext cx="10591800" cy="463220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void </a:t>
            </a:r>
            <a:r>
              <a:rPr lang="en-US" sz="2200" dirty="0" err="1">
                <a:solidFill>
                  <a:schemeClr val="tx1"/>
                </a:solidFill>
              </a:rPr>
              <a:t>printFilteredStudent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		</a:t>
            </a:r>
            <a:r>
              <a:rPr lang="en-US" sz="2200" dirty="0" err="1">
                <a:solidFill>
                  <a:schemeClr val="bg1"/>
                </a:solidFill>
              </a:rPr>
              <a:t>LinkedHashMap</a:t>
            </a:r>
            <a:r>
              <a:rPr lang="en-US" sz="2200" dirty="0">
                <a:solidFill>
                  <a:schemeClr val="bg1"/>
                </a:solidFill>
              </a:rPr>
              <a:t>&lt;String, Integer&gt; people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		</a:t>
            </a:r>
            <a:r>
              <a:rPr lang="en-US" sz="2200" dirty="0">
                <a:solidFill>
                  <a:schemeClr val="bg1"/>
                </a:solidFill>
              </a:rPr>
              <a:t>Predicate&lt;Integer&gt; tester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 	 	</a:t>
            </a:r>
            <a:r>
              <a:rPr lang="en-US" sz="2200" dirty="0">
                <a:solidFill>
                  <a:schemeClr val="bg1"/>
                </a:solidFill>
              </a:rPr>
              <a:t>Consumer&lt;</a:t>
            </a:r>
            <a:r>
              <a:rPr lang="en-US" sz="2200" dirty="0" err="1">
                <a:solidFill>
                  <a:schemeClr val="bg1"/>
                </a:solidFill>
              </a:rPr>
              <a:t>Map.Entry</a:t>
            </a:r>
            <a:r>
              <a:rPr lang="en-US" sz="2200" dirty="0">
                <a:solidFill>
                  <a:schemeClr val="bg1"/>
                </a:solidFill>
              </a:rPr>
              <a:t>&lt;String, Integer&gt;&gt; printer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for (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 person : </a:t>
            </a:r>
            <a:r>
              <a:rPr lang="en-US" sz="2200" dirty="0" err="1">
                <a:solidFill>
                  <a:schemeClr val="tx1"/>
                </a:solidFill>
              </a:rPr>
              <a:t>people.entrySet</a:t>
            </a:r>
            <a:r>
              <a:rPr lang="en-US" sz="2200" dirty="0">
                <a:solidFill>
                  <a:schemeClr val="tx1"/>
                </a:solidFill>
              </a:rPr>
              <a:t>())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if (</a:t>
            </a:r>
            <a:r>
              <a:rPr lang="en-US" sz="2200" dirty="0" err="1">
                <a:solidFill>
                  <a:schemeClr val="tx1"/>
                </a:solidFill>
              </a:rPr>
              <a:t>tester.</a:t>
            </a:r>
            <a:r>
              <a:rPr lang="en-US" sz="2200" dirty="0" err="1">
                <a:solidFill>
                  <a:schemeClr val="bg1"/>
                </a:solidFill>
              </a:rPr>
              <a:t>test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people.get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person.getKey</a:t>
            </a:r>
            <a:r>
              <a:rPr lang="en-US" sz="2200" dirty="0">
                <a:solidFill>
                  <a:schemeClr val="tx1"/>
                </a:solidFill>
              </a:rPr>
              <a:t>())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dirty="0" err="1">
                <a:solidFill>
                  <a:schemeClr val="tx1"/>
                </a:solidFill>
              </a:rPr>
              <a:t>printer.</a:t>
            </a:r>
            <a:r>
              <a:rPr lang="en-US" sz="2200" dirty="0" err="1">
                <a:solidFill>
                  <a:schemeClr val="bg1"/>
                </a:solidFill>
              </a:rPr>
              <a:t>accept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person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18230B8-B156-47F7-91D9-DDBD6CA4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B189D-34A7-49DB-9305-ACB396832BB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99E00-D25B-4BD6-A201-CE1F80C178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9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56937" y="1764403"/>
            <a:ext cx="8483269" cy="4899824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Lambda expressions are anonymous methods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Function&lt;T,R&gt;</a:t>
            </a:r>
            <a:r>
              <a:rPr lang="en-US" sz="3000" dirty="0">
                <a:solidFill>
                  <a:schemeClr val="bg2"/>
                </a:solidFill>
              </a:rPr>
              <a:t> is a function that returns R type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Consumer&lt;T&gt;</a:t>
            </a:r>
            <a:r>
              <a:rPr lang="en-US" sz="30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Supplier&lt;T&gt;</a:t>
            </a:r>
            <a:r>
              <a:rPr lang="en-US" sz="3000" dirty="0">
                <a:solidFill>
                  <a:schemeClr val="bg2"/>
                </a:solidFill>
              </a:rPr>
              <a:t> gets no parameters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Predicate&lt;T&gt;</a:t>
            </a:r>
            <a:r>
              <a:rPr lang="en-US" sz="3000" dirty="0">
                <a:solidFill>
                  <a:schemeClr val="bg2"/>
                </a:solidFill>
              </a:rPr>
              <a:t> evaluates a condition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BiFunction</a:t>
            </a:r>
            <a:r>
              <a:rPr lang="en-US" sz="3000" b="1" dirty="0">
                <a:solidFill>
                  <a:schemeClr val="bg1"/>
                </a:solidFill>
              </a:rPr>
              <a:t>&lt;T, U, R&gt; </a:t>
            </a:r>
            <a:r>
              <a:rPr lang="en-US" sz="3000" dirty="0">
                <a:solidFill>
                  <a:schemeClr val="bg2"/>
                </a:solidFill>
              </a:rPr>
              <a:t>accepts two parameters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Functions can be passed like variables to methods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3179008-291F-4615-9C63-785DD70CF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166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938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9053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A18030-DC4E-4CF7-89FA-FA9AE554E1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2DA4742-C94A-4EC4-8D8E-9A8A53515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825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971C979-0993-4271-BB2D-1F99763CDB7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7200" y="867744"/>
            <a:ext cx="3657600" cy="35518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D302D4-6D06-43BB-911E-D2B92E8AED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11821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4838BA2-789F-4C65-94BF-22514926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E7A9B7-3358-4B2D-9728-932953738CF9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Mathematic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A7FE3-143E-40BE-96CC-F6E9C3F3037C}"/>
              </a:ext>
            </a:extLst>
          </p:cNvPr>
          <p:cNvSpPr/>
          <p:nvPr/>
        </p:nvSpPr>
        <p:spPr>
          <a:xfrm>
            <a:off x="2359877" y="1760187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5737FDF-AA5E-4028-88C2-97FCCDADF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73" y="2174271"/>
            <a:ext cx="1485900" cy="666254"/>
          </a:xfrm>
          <a:prstGeom prst="wedgeRoundRectCallout">
            <a:avLst>
              <a:gd name="adj1" fmla="val 65429"/>
              <a:gd name="adj2" fmla="val -225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E375A93C-37BC-4684-9157-F730DDA7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868"/>
            <a:ext cx="1363923" cy="666254"/>
          </a:xfrm>
          <a:prstGeom prst="wedgeRoundRectCallout">
            <a:avLst>
              <a:gd name="adj1" fmla="val 3747"/>
              <a:gd name="adj2" fmla="val -80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53BA2231-B58F-40FF-BFBA-A8B39011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425" y="3048868"/>
            <a:ext cx="1485900" cy="666254"/>
          </a:xfrm>
          <a:prstGeom prst="wedgeRoundRectCallout">
            <a:avLst>
              <a:gd name="adj1" fmla="val -7645"/>
              <a:gd name="adj2" fmla="val -92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52D51F24-7D9F-4F39-A08E-BF461D722EBE}"/>
              </a:ext>
            </a:extLst>
          </p:cNvPr>
          <p:cNvSpPr/>
          <p:nvPr/>
        </p:nvSpPr>
        <p:spPr>
          <a:xfrm>
            <a:off x="6704014" y="1676401"/>
            <a:ext cx="4878387" cy="40764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38100">
            <a:solidFill>
              <a:srgbClr val="234465">
                <a:alpha val="50000"/>
              </a:srgb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E3DBB3F2-36AE-4500-9DE4-F0C30087309D}"/>
              </a:ext>
            </a:extLst>
          </p:cNvPr>
          <p:cNvGraphicFramePr>
            <a:graphicFrameLocks/>
          </p:cNvGraphicFramePr>
          <p:nvPr/>
        </p:nvGraphicFramePr>
        <p:xfrm>
          <a:off x="7232512" y="2507401"/>
          <a:ext cx="3821388" cy="299590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85484ED-B768-4E22-814D-2BF3BF26A058}"/>
              </a:ext>
            </a:extLst>
          </p:cNvPr>
          <p:cNvSpPr txBox="1"/>
          <p:nvPr/>
        </p:nvSpPr>
        <p:spPr>
          <a:xfrm>
            <a:off x="7438284" y="1676402"/>
            <a:ext cx="136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  <a:endParaRPr 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863AF-9807-4728-9A48-07328276D8E5}"/>
              </a:ext>
            </a:extLst>
          </p:cNvPr>
          <p:cNvSpPr txBox="1"/>
          <p:nvPr/>
        </p:nvSpPr>
        <p:spPr>
          <a:xfrm>
            <a:off x="9294036" y="1676402"/>
            <a:ext cx="148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/>
              <a:t>f</a:t>
            </a:r>
            <a:r>
              <a:rPr lang="en-US" sz="4800" b="1" dirty="0"/>
              <a:t>(x)</a:t>
            </a:r>
            <a:endParaRPr lang="en-US" sz="28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5C349-D344-42D0-BEB7-10463B513C8B}"/>
              </a:ext>
            </a:extLst>
          </p:cNvPr>
          <p:cNvSpPr txBox="1"/>
          <p:nvPr/>
        </p:nvSpPr>
        <p:spPr>
          <a:xfrm>
            <a:off x="609599" y="4270512"/>
            <a:ext cx="5638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</a:t>
            </a:r>
            <a:r>
              <a:rPr lang="en-US" sz="4000" b="1" dirty="0">
                <a:solidFill>
                  <a:schemeClr val="bg1"/>
                </a:solidFill>
              </a:rPr>
              <a:t>function</a:t>
            </a:r>
            <a:r>
              <a:rPr lang="en-US" sz="4000" dirty="0"/>
              <a:t> is a special</a:t>
            </a:r>
            <a:br>
              <a:rPr lang="en-US" sz="4000" dirty="0"/>
            </a:br>
            <a:r>
              <a:rPr lang="en-US" sz="4000" dirty="0"/>
              <a:t>relationship where </a:t>
            </a:r>
            <a:r>
              <a:rPr lang="en-US" sz="4000" b="1" dirty="0">
                <a:solidFill>
                  <a:schemeClr val="bg1"/>
                </a:solidFill>
              </a:rPr>
              <a:t>each</a:t>
            </a:r>
            <a:r>
              <a:rPr lang="en-US" sz="4000" dirty="0"/>
              <a:t> input has a </a:t>
            </a:r>
            <a:r>
              <a:rPr lang="en-US" sz="4000" b="1" dirty="0">
                <a:solidFill>
                  <a:schemeClr val="bg1"/>
                </a:solidFill>
              </a:rPr>
              <a:t>single</a:t>
            </a:r>
            <a:r>
              <a:rPr lang="en-US" sz="4000" dirty="0"/>
              <a:t> output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C16F6D1-4094-4996-87AC-032087712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41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439BDE1-150F-474F-AB74-D1B9F53F5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r>
              <a:rPr lang="bg-BG" dirty="0"/>
              <a:t> (1)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EA94E8-5591-42B3-BBBA-03D5BB285273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371600"/>
            <a:ext cx="11771400" cy="534987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Lambda expression - </a:t>
            </a:r>
            <a:r>
              <a:rPr lang="en-US" sz="3600" b="1" dirty="0">
                <a:solidFill>
                  <a:schemeClr val="bg1"/>
                </a:solidFill>
              </a:rPr>
              <a:t>unnamed function 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Has parameters and a </a:t>
            </a:r>
            <a:r>
              <a:rPr lang="en-US" sz="3400" dirty="0" smtClean="0"/>
              <a:t>body</a:t>
            </a:r>
            <a:endParaRPr lang="bg-BG" sz="3400" dirty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Use the lambda operator </a:t>
            </a:r>
            <a:r>
              <a:rPr lang="en-US" sz="3600" b="1" dirty="0">
                <a:latin typeface="Consolas" pitchFamily="49" charset="0"/>
              </a:rPr>
              <a:t>-&gt;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</a:t>
            </a:r>
            <a:r>
              <a:rPr lang="en-US" sz="3600" dirty="0"/>
              <a:t>Read as "</a:t>
            </a:r>
            <a:r>
              <a:rPr lang="en-US" sz="3600" b="1" dirty="0">
                <a:solidFill>
                  <a:schemeClr val="bg1"/>
                </a:solidFill>
              </a:rPr>
              <a:t>goes to</a:t>
            </a:r>
            <a:r>
              <a:rPr lang="en-US" sz="3600" dirty="0"/>
              <a:t>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EB715-8AFE-468E-99B8-0F03F3860BDB}"/>
              </a:ext>
            </a:extLst>
          </p:cNvPr>
          <p:cNvSpPr/>
          <p:nvPr/>
        </p:nvSpPr>
        <p:spPr>
          <a:xfrm>
            <a:off x="831000" y="3070104"/>
            <a:ext cx="7848598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Consolas" panose="020B0609020204030204" pitchFamily="49" charset="0"/>
              </a:rPr>
              <a:t>(parameters) -&gt; {body}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984CD2D-19CA-43F4-9FBF-B86F80A2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413259"/>
            <a:ext cx="2895600" cy="656845"/>
          </a:xfrm>
          <a:prstGeom prst="wedgeRoundRectCallout">
            <a:avLst>
              <a:gd name="adj1" fmla="val -46595"/>
              <a:gd name="adj2" fmla="val 948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Lambda Syntax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3EC363-4CF3-4C59-BE49-442FBDFC0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53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AD18-315D-47DF-BC4F-98CEFD4AF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Lambda Expressions (2)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FD79FD-EDAE-48CA-88C6-C7F6ACB0B2F2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lambda expression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28EBDB4-A379-479B-8F99-B8838DD2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28" y="5635396"/>
            <a:ext cx="4800600" cy="800100"/>
          </a:xfrm>
          <a:prstGeom prst="wedgeRoundRectCallout">
            <a:avLst>
              <a:gd name="adj1" fmla="val -62017"/>
              <a:gd name="adj2" fmla="val -59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Declares parameters' type 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44ADF962-6053-47F2-BF11-20F7AA185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000" y="2900077"/>
            <a:ext cx="3810000" cy="1057846"/>
          </a:xfrm>
          <a:prstGeom prst="wedgeRoundRectCallout">
            <a:avLst>
              <a:gd name="adj1" fmla="val -41171"/>
              <a:gd name="adj2" fmla="val -65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The body can be enclosed in </a:t>
            </a:r>
            <a:r>
              <a:rPr lang="en-US" sz="3000" b="1" dirty="0">
                <a:solidFill>
                  <a:schemeClr val="bg1"/>
                </a:solidFill>
              </a:rPr>
              <a:t>braces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AFACAB37-3519-4E8A-9EE9-8397D778E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136" y="2867498"/>
            <a:ext cx="4624728" cy="944815"/>
          </a:xfrm>
          <a:prstGeom prst="wedgeRoundRectCallout">
            <a:avLst>
              <a:gd name="adj1" fmla="val -55213"/>
              <a:gd name="adj2" fmla="val -47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Parameters can be enclosed in </a:t>
            </a:r>
            <a:r>
              <a:rPr lang="en-US" sz="3000" b="1" dirty="0">
                <a:solidFill>
                  <a:schemeClr val="bg1"/>
                </a:solidFill>
              </a:rPr>
              <a:t>parentheses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AD2620B-C3B5-4EAE-8E2E-E0580695D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87" y="2047811"/>
            <a:ext cx="7464991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(msg) -&gt; { System.out.println(msg); }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7AB70C1-E6CD-4898-B57A-3ED01E7E5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87" y="4670100"/>
            <a:ext cx="9220414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 msg -&gt; System.out.println(msg);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F7C63CA-C718-4C8E-8512-BC713D89C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37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C6EEB3E-822F-4601-8619-D63262D0B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(3)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A9A05F7-D1D0-452B-9475-84580D88AA6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Can have 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a different 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number of parameters: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Zero</a:t>
            </a:r>
            <a:r>
              <a:rPr lang="en-US" sz="3400" dirty="0"/>
              <a:t> parameters 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parameters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31FC65-50C3-4433-8316-B73E4E9D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54" y="2530814"/>
            <a:ext cx="9756752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System.out.println("Hello!");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System.out.println("How are you?"); 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8CB4E6-A112-490E-AE98-B4A69767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42" y="4653049"/>
            <a:ext cx="9756752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(int x, int y)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return x + y;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(int x, int y, int z)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{ return (y - x) * z; 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A49131-9540-4360-A527-F485A9438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54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4BE7BEE-CDEC-4B1C-A9FB-719B4C0E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06651-25DD-47B3-9226-D931CD475C70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Integers from the console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even numbers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even numbers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sorted numbers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3011B-3661-44F6-8B62-80636F10C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298" y="2007650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A2BBB4-99A8-4A9F-88AA-1A05C5234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28" y="3674717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4, 2, 4, 2, 12</a:t>
            </a:r>
          </a:p>
        </p:txBody>
      </p:sp>
      <p:sp>
        <p:nvSpPr>
          <p:cNvPr id="9" name="Left Arrow 4">
            <a:extLst>
              <a:ext uri="{FF2B5EF4-FFF2-40B4-BE49-F238E27FC236}">
                <a16:creationId xmlns:a16="http://schemas.microsoft.com/office/drawing/2014/main" id="{7F6DD186-0118-4125-B86B-A112CC43B52A}"/>
              </a:ext>
            </a:extLst>
          </p:cNvPr>
          <p:cNvSpPr/>
          <p:nvPr/>
        </p:nvSpPr>
        <p:spPr>
          <a:xfrm rot="16200000">
            <a:off x="8502028" y="2835119"/>
            <a:ext cx="685800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29F7E-E133-4F95-AB0F-9ACF9A92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28" y="5334788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2, 2, 4, 4, 12</a:t>
            </a:r>
          </a:p>
        </p:txBody>
      </p:sp>
      <p:sp>
        <p:nvSpPr>
          <p:cNvPr id="11" name="Left Arrow 13">
            <a:extLst>
              <a:ext uri="{FF2B5EF4-FFF2-40B4-BE49-F238E27FC236}">
                <a16:creationId xmlns:a16="http://schemas.microsoft.com/office/drawing/2014/main" id="{A9F967D5-1739-40F9-9ADE-94C4D379CEE7}"/>
              </a:ext>
            </a:extLst>
          </p:cNvPr>
          <p:cNvSpPr/>
          <p:nvPr/>
        </p:nvSpPr>
        <p:spPr>
          <a:xfrm rot="16200000">
            <a:off x="8526597" y="4495866"/>
            <a:ext cx="685799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C84DA3-5552-44FD-85CB-16271A103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0" y="4770898"/>
            <a:ext cx="1378313" cy="13783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9D7A3D-7BFF-46CA-9A57-FC8F6DDE86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77" y="4474903"/>
            <a:ext cx="1674308" cy="16743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0C87A1-2421-436D-97F8-48B1FD4CFDF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120B1B0-3827-4DD7-AC56-24217882E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05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</TotalTime>
  <Words>1611</Words>
  <Application>Microsoft Office PowerPoint</Application>
  <PresentationFormat>Widescreen</PresentationFormat>
  <Paragraphs>390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Functional Programming </vt:lpstr>
      <vt:lpstr>Table of Contents</vt:lpstr>
      <vt:lpstr>Have a Question?</vt:lpstr>
      <vt:lpstr>Lambda Expressions</vt:lpstr>
      <vt:lpstr>What is a Function?</vt:lpstr>
      <vt:lpstr>Lambda Expressions (1)</vt:lpstr>
      <vt:lpstr>Lambda Expressions (2)</vt:lpstr>
      <vt:lpstr>Lambda Expressions (3)</vt:lpstr>
      <vt:lpstr>Problem: Sort Even Numbers </vt:lpstr>
      <vt:lpstr>Solution: Sort Even Numbers</vt:lpstr>
      <vt:lpstr>PowerPoint Presentation</vt:lpstr>
      <vt:lpstr>Java Functions</vt:lpstr>
      <vt:lpstr>Function&lt;T, R&gt;</vt:lpstr>
      <vt:lpstr>Problem: Sum Numbers </vt:lpstr>
      <vt:lpstr>Solution: Sum Numbers</vt:lpstr>
      <vt:lpstr>PowerPoint Presentation</vt:lpstr>
      <vt:lpstr>Consumer&lt;T&gt;</vt:lpstr>
      <vt:lpstr>Supplier&lt;T&gt;</vt:lpstr>
      <vt:lpstr>Predicate&lt;T&gt;</vt:lpstr>
      <vt:lpstr>Problem: Count Uppercase Words</vt:lpstr>
      <vt:lpstr>Solution: Count Uppercase Words</vt:lpstr>
      <vt:lpstr>Problem: Add VAT</vt:lpstr>
      <vt:lpstr>Solution: Add VAT</vt:lpstr>
      <vt:lpstr>PowerPoint Presentation</vt:lpstr>
      <vt:lpstr>BiFunctions </vt:lpstr>
      <vt:lpstr>Problem: Sum Numbers </vt:lpstr>
      <vt:lpstr>Solution: Sum Numbers</vt:lpstr>
      <vt:lpstr>Passing Functions to Method</vt:lpstr>
      <vt:lpstr>Problem: Filter by Age</vt:lpstr>
      <vt:lpstr>Solution: Filter by Age (1)</vt:lpstr>
      <vt:lpstr>Solution: Filter by Age (2)</vt:lpstr>
      <vt:lpstr>Solution: Filter by Age (3)</vt:lpstr>
      <vt:lpstr>Solution: Filter by Age (4)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Functional Programming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30</cp:revision>
  <dcterms:created xsi:type="dcterms:W3CDTF">2018-05-23T13:08:44Z</dcterms:created>
  <dcterms:modified xsi:type="dcterms:W3CDTF">2021-12-14T10:07:07Z</dcterms:modified>
  <cp:category>programming;computer programming;software development;web development</cp:category>
</cp:coreProperties>
</file>