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496" r:id="rId30"/>
    <p:sldId id="497" r:id="rId31"/>
    <p:sldId id="498" r:id="rId32"/>
    <p:sldId id="499" r:id="rId33"/>
    <p:sldId id="500" r:id="rId34"/>
    <p:sldId id="501" r:id="rId35"/>
    <p:sldId id="284" r:id="rId36"/>
    <p:sldId id="401" r:id="rId37"/>
    <p:sldId id="494" r:id="rId38"/>
    <p:sldId id="495" r:id="rId39"/>
    <p:sldId id="405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20BB541-9572-4F44-983E-FBDCA692FF2E}">
          <p14:sldIdLst>
            <p14:sldId id="256"/>
            <p14:sldId id="257"/>
            <p14:sldId id="258"/>
          </p14:sldIdLst>
        </p14:section>
        <p14:section name="Sets" id="{27DE1127-30EE-4AD8-94D5-50200C61420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ssociative Arrays" id="{0D76CF32-89CF-4B16-8D1E-23F23B609A63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496"/>
            <p14:sldId id="497"/>
            <p14:sldId id="498"/>
            <p14:sldId id="499"/>
            <p14:sldId id="500"/>
            <p14:sldId id="501"/>
          </p14:sldIdLst>
        </p14:section>
        <p14:section name="Conclusion" id="{4D3FE297-B16F-46FC-89A9-A3FDCC890E5C}">
          <p14:sldIdLst>
            <p14:sldId id="284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253D04-92F1-4D60-BDC5-86E944CD9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37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996DF1-F046-4BFB-B1BE-75C79E3A67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303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4162A9-9460-4086-9C28-40B469D1CA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655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EAE6C4D-B08F-44C2-B256-8ECDA39C12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056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62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462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462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4.jp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1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www.youtube.com/c/CodeItUpwithIvo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Java Collections API – Sets</a:t>
            </a:r>
            <a:r>
              <a:rPr lang="bg-BG" sz="3600" dirty="0"/>
              <a:t> </a:t>
            </a:r>
            <a:r>
              <a:rPr lang="en-US" sz="3600" dirty="0"/>
              <a:t>and Maps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r>
              <a:rPr lang="bg-BG" dirty="0"/>
              <a:t> </a:t>
            </a:r>
            <a:r>
              <a:rPr lang="en-US" dirty="0"/>
              <a:t>and Maps</a:t>
            </a:r>
            <a:endParaRPr lang="bg-BG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130FCD-B4FF-4F70-8C16-F2746FEC6E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07162" y="6178368"/>
            <a:ext cx="1830656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47AB09F-E335-4598-9383-A46FE3A26A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10518" y="5795836"/>
            <a:ext cx="2427300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6232E5-887F-4A22-8364-13A6B9240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826362"/>
            <a:ext cx="3471818" cy="2041429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E55F693-A1F6-4FC4-9CBB-47A49FA746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909" y="4867791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D91B4FE-416C-4D04-B5E2-F45612399B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909" y="5338843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263870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390FA9-B305-4FE5-AB62-A9035BBA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 – Add()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167F252-4737-4338-8738-C21419B4304E}"/>
              </a:ext>
            </a:extLst>
          </p:cNvPr>
          <p:cNvSpPr txBox="1">
            <a:spLocks/>
          </p:cNvSpPr>
          <p:nvPr/>
        </p:nvSpPr>
        <p:spPr>
          <a:xfrm>
            <a:off x="761998" y="239837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Ivan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61AF-559B-48B0-B493-216014E11B29}"/>
              </a:ext>
            </a:extLst>
          </p:cNvPr>
          <p:cNvSpPr txBox="1"/>
          <p:nvPr/>
        </p:nvSpPr>
        <p:spPr>
          <a:xfrm>
            <a:off x="7722894" y="1578114"/>
            <a:ext cx="3147015" cy="6316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LinkedHashSet&lt;String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43D5F9-5785-48F5-867A-B9B0FC804216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AAAEE-F094-4838-97A3-1F8D59A6343A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C4B2F4-99F1-4887-ABCF-0D439E805FF9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637F30-6FE8-4A12-888E-6F351E23739D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B239398-FD8C-4183-A9A5-87B61C2C01D1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CB2C1B-A866-4A58-B0E3-F7191449421E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73E4BE8-259C-4C0B-88CD-D1F5EAAC2F10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D4D9269-9189-449F-B14C-C7F28D4F06AA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7FB5CE6D-FBA0-4AA1-A5FB-4F9DD6DA073F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78DE8EF-115F-4576-A621-4C934371D67E}"/>
              </a:ext>
            </a:extLst>
          </p:cNvPr>
          <p:cNvSpPr txBox="1">
            <a:spLocks/>
          </p:cNvSpPr>
          <p:nvPr/>
        </p:nvSpPr>
        <p:spPr>
          <a:xfrm>
            <a:off x="762000" y="45204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C5690-CA5C-40AC-B5F7-5031E5D865CF}"/>
              </a:ext>
            </a:extLst>
          </p:cNvPr>
          <p:cNvSpPr txBox="1"/>
          <p:nvPr/>
        </p:nvSpPr>
        <p:spPr>
          <a:xfrm>
            <a:off x="4367212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FED788F-9499-4A13-B40E-A7F207E2C47A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652A620-9AC7-4633-AEEF-B4047B1D008D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252918C-4D82-4629-A491-9BE747E55EE3}"/>
              </a:ext>
            </a:extLst>
          </p:cNvPr>
          <p:cNvSpPr txBox="1">
            <a:spLocks/>
          </p:cNvSpPr>
          <p:nvPr/>
        </p:nvSpPr>
        <p:spPr>
          <a:xfrm>
            <a:off x="7924800" y="1578114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5AFDDE0-A8A9-450C-993C-99C1113E3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124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148 L 0.58765 -0.3372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77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547 L 0.58765 0.0398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226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73855C3-B418-4AF5-AEBC-20F89B3DCEE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program that: </a:t>
            </a:r>
          </a:p>
          <a:p>
            <a:pPr lvl="1"/>
            <a:r>
              <a:rPr lang="en-US" dirty="0"/>
              <a:t>Adds car number for every car that enters the parking lot</a:t>
            </a:r>
          </a:p>
          <a:p>
            <a:pPr lvl="1"/>
            <a:r>
              <a:rPr lang="en-US" dirty="0"/>
              <a:t>Removes car number when the car goes </a:t>
            </a:r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6856117-814F-43ED-B04B-3633AA733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Parking Lot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DA9800-246D-4337-B74B-31E45A6E638C}"/>
              </a:ext>
            </a:extLst>
          </p:cNvPr>
          <p:cNvGrpSpPr/>
          <p:nvPr/>
        </p:nvGrpSpPr>
        <p:grpSpPr>
          <a:xfrm>
            <a:off x="1371600" y="3276600"/>
            <a:ext cx="8686800" cy="3020122"/>
            <a:chOff x="1370012" y="3244157"/>
            <a:chExt cx="8686800" cy="3020122"/>
          </a:xfrm>
        </p:grpSpPr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E37CCBD1-D9CE-41E6-8B24-8F8066F6E829}"/>
                </a:ext>
              </a:extLst>
            </p:cNvPr>
            <p:cNvSpPr/>
            <p:nvPr/>
          </p:nvSpPr>
          <p:spPr>
            <a:xfrm>
              <a:off x="1370012" y="3796634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0618F4F9-5369-4C08-87D8-C8A863A29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3925937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3">
              <a:extLst>
                <a:ext uri="{FF2B5EF4-FFF2-40B4-BE49-F238E27FC236}">
                  <a16:creationId xmlns:a16="http://schemas.microsoft.com/office/drawing/2014/main" id="{C275859E-4601-4175-91AE-CDFB0CC5550D}"/>
                </a:ext>
              </a:extLst>
            </p:cNvPr>
            <p:cNvSpPr/>
            <p:nvPr/>
          </p:nvSpPr>
          <p:spPr>
            <a:xfrm>
              <a:off x="4646612" y="4013366"/>
              <a:ext cx="2057400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3" name="Rounded Rectangle 10">
              <a:extLst>
                <a:ext uri="{FF2B5EF4-FFF2-40B4-BE49-F238E27FC236}">
                  <a16:creationId xmlns:a16="http://schemas.microsoft.com/office/drawing/2014/main" id="{B6AFD85D-9B78-4A5E-A713-3A938E484476}"/>
                </a:ext>
              </a:extLst>
            </p:cNvPr>
            <p:cNvSpPr/>
            <p:nvPr/>
          </p:nvSpPr>
          <p:spPr>
            <a:xfrm>
              <a:off x="1370012" y="5349878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6BED1BE7-182F-4212-9EB6-42BA37353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5483912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eft Arrow 4">
              <a:extLst>
                <a:ext uri="{FF2B5EF4-FFF2-40B4-BE49-F238E27FC236}">
                  <a16:creationId xmlns:a16="http://schemas.microsoft.com/office/drawing/2014/main" id="{E83B36A4-F465-42B4-8DAC-681720692DDF}"/>
                </a:ext>
              </a:extLst>
            </p:cNvPr>
            <p:cNvSpPr/>
            <p:nvPr/>
          </p:nvSpPr>
          <p:spPr>
            <a:xfrm>
              <a:off x="4646612" y="5564762"/>
              <a:ext cx="2057400" cy="484632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6" name="Rounded Rectangle 14">
              <a:extLst>
                <a:ext uri="{FF2B5EF4-FFF2-40B4-BE49-F238E27FC236}">
                  <a16:creationId xmlns:a16="http://schemas.microsoft.com/office/drawing/2014/main" id="{99815EBD-3400-4B61-A93E-190C14C9E557}"/>
                </a:ext>
              </a:extLst>
            </p:cNvPr>
            <p:cNvSpPr/>
            <p:nvPr/>
          </p:nvSpPr>
          <p:spPr>
            <a:xfrm>
              <a:off x="7220583" y="3774097"/>
              <a:ext cx="2836229" cy="2490182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4B1696F9-7BB0-49F8-BDA9-7547436BF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3497" y="3244157"/>
              <a:ext cx="233589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Parking</a:t>
              </a:r>
              <a:r>
                <a:rPr lang="en-US" sz="2400" b="1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Lot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F3EC1C72-8E78-44C8-93D9-5F563CFED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87037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CA8686RA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98E66FD0-B22C-4C0E-9337-AE1CB8F18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33511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CA2384HT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3E9FD9C-32D6-4687-A386-A3491DFD4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5" y="377409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CA4466GA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23A3B4CA-E080-4A8C-B45A-212BCAC6B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543139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CA9999AT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EC276E5D-1859-4F2B-B6B0-22DB33EFF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212" y="3320357"/>
              <a:ext cx="77136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Car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3B0E5E-C72C-497B-925D-E859FD13F860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https://judge.softuni.bg/Contests/1462/</a:t>
            </a:r>
            <a:endParaRPr lang="en-US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F19D5B31-662E-438B-8E2E-FF042A62B7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60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78B29F5-2808-44E2-8A9B-98F84A687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Parking Lot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945650D-CC3B-4FCF-8B41-B6671127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39" y="1467354"/>
            <a:ext cx="1131472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parkingLot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LinkedHashSet&lt;&gt;()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r>
              <a:rPr lang="en-US" sz="2800" b="1" noProof="1">
                <a:latin typeface="Consolas" pitchFamily="49" charset="0"/>
              </a:rPr>
              <a:t>while(true)</a:t>
            </a:r>
          </a:p>
          <a:p>
            <a:r>
              <a:rPr lang="en-US" sz="2800" b="1" noProof="1">
                <a:latin typeface="Consolas" pitchFamily="49" charset="0"/>
              </a:rPr>
              <a:t>  String input = sc.nextLine();</a:t>
            </a:r>
          </a:p>
          <a:p>
            <a:r>
              <a:rPr lang="en-US" sz="2800" b="1" noProof="1">
                <a:latin typeface="Consolas" pitchFamily="49" charset="0"/>
              </a:rPr>
              <a:t>  if (input.equals("END"))</a:t>
            </a:r>
          </a:p>
          <a:p>
            <a:r>
              <a:rPr lang="en-US" sz="2800" b="1" noProof="1">
                <a:latin typeface="Consolas" pitchFamily="49" charset="0"/>
              </a:rPr>
              <a:t>    break;</a:t>
            </a:r>
          </a:p>
          <a:p>
            <a:r>
              <a:rPr lang="en-US" sz="2800" b="1" noProof="1">
                <a:latin typeface="Consolas" pitchFamily="49" charset="0"/>
              </a:rPr>
              <a:t>  else</a:t>
            </a:r>
          </a:p>
          <a:p>
            <a:r>
              <a:rPr lang="en-US" sz="2800" b="1" noProof="1">
                <a:latin typeface="Consolas" pitchFamily="49" charset="0"/>
              </a:rPr>
              <a:t>    String[] reminder = input.split(", ");</a:t>
            </a:r>
          </a:p>
          <a:p>
            <a:r>
              <a:rPr lang="en-US" sz="2800" b="1" noProof="1">
                <a:latin typeface="Consolas" pitchFamily="49" charset="0"/>
              </a:rPr>
              <a:t>    if (reminder[0].equals("IN"))</a:t>
            </a:r>
          </a:p>
          <a:p>
            <a:r>
              <a:rPr lang="en-US" sz="2800" b="1" noProof="1">
                <a:latin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800" b="1" noProof="1">
                <a:latin typeface="Consolas" pitchFamily="49" charset="0"/>
              </a:rPr>
              <a:t>(reminder[1]);</a:t>
            </a:r>
          </a:p>
          <a:p>
            <a:r>
              <a:rPr lang="en-US" sz="2800" b="1" noProof="1">
                <a:latin typeface="Consolas" pitchFamily="49" charset="0"/>
              </a:rPr>
              <a:t>    else </a:t>
            </a:r>
          </a:p>
          <a:p>
            <a:r>
              <a:rPr lang="en-US" sz="2800" b="1" noProof="1">
                <a:latin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800" b="1" noProof="1">
                <a:latin typeface="Consolas" pitchFamily="49" charset="0"/>
              </a:rPr>
              <a:t>(reminder[1]);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87E07-9468-4019-89B4-AF9DFB86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4761159"/>
            <a:ext cx="3161510" cy="1538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1FAD6-FF4B-44D5-AA96-E35BF7B04E6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https://judge.softuni.bg/Contests/1462/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D60870-12FC-4765-8D12-54E19C25F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07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914CF3-F527-4D06-9482-7BF842955DDA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Guests are two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Regular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VIPs</a:t>
            </a:r>
            <a:r>
              <a:rPr lang="en-US" dirty="0"/>
              <a:t> – their tickets start with digit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dirty="0"/>
              <a:t> command, you will receive </a:t>
            </a:r>
            <a:br>
              <a:rPr lang="en-US" dirty="0"/>
            </a:br>
            <a:r>
              <a:rPr lang="en-US" dirty="0"/>
              <a:t>guest invitations 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command, you will receive a second </a:t>
            </a:r>
            <a:br>
              <a:rPr lang="en-US" dirty="0"/>
            </a:br>
            <a:r>
              <a:rPr lang="en-US" dirty="0"/>
              <a:t>list with guests that actually c</a:t>
            </a:r>
            <a:r>
              <a:rPr lang="bg-BG" dirty="0"/>
              <a:t>а</a:t>
            </a:r>
            <a:r>
              <a:rPr lang="en-US" dirty="0"/>
              <a:t>me to the party</a:t>
            </a:r>
          </a:p>
          <a:p>
            <a:r>
              <a:rPr lang="en-US" dirty="0"/>
              <a:t>Find how many guests didn't c</a:t>
            </a:r>
            <a:r>
              <a:rPr lang="bg-BG" dirty="0"/>
              <a:t>о</a:t>
            </a:r>
            <a:r>
              <a:rPr lang="en-US" dirty="0"/>
              <a:t>me to the party </a:t>
            </a:r>
          </a:p>
          <a:p>
            <a:r>
              <a:rPr lang="en-US" dirty="0"/>
              <a:t>Print all guests that didn't c</a:t>
            </a:r>
            <a:r>
              <a:rPr lang="bg-BG" dirty="0"/>
              <a:t>о</a:t>
            </a:r>
            <a:r>
              <a:rPr lang="en-US" dirty="0"/>
              <a:t>me (VIPs first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C45964-592D-4FA9-8804-4DC0B8A27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 dirty="0" err="1"/>
              <a:t>SoftUni</a:t>
            </a:r>
            <a:r>
              <a:rPr lang="en-US" dirty="0"/>
              <a:t> Party </a:t>
            </a:r>
            <a:endParaRPr lang="bg-BG" dirty="0"/>
          </a:p>
        </p:txBody>
      </p:sp>
      <p:sp>
        <p:nvSpPr>
          <p:cNvPr id="7" name="Rounded Rectangle 14">
            <a:extLst>
              <a:ext uri="{FF2B5EF4-FFF2-40B4-BE49-F238E27FC236}">
                <a16:creationId xmlns:a16="http://schemas.microsoft.com/office/drawing/2014/main" id="{12E1D8F2-DB83-47B9-A222-5C8D15AB97D4}"/>
              </a:ext>
            </a:extLst>
          </p:cNvPr>
          <p:cNvSpPr/>
          <p:nvPr/>
        </p:nvSpPr>
        <p:spPr>
          <a:xfrm>
            <a:off x="8917031" y="2101381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alpha val="50000"/>
              </a:schemeClr>
            </a:solidFill>
            <a:prstDash val="solid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SVQXQCbc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8E2A32C9-7C1E-4FF7-B6EE-B0B04E701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787" y="1087642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2AD4F0B-A946-4194-8FA5-9C6D9AB713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0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68F23EF-51E0-4F8D-872E-DE6D84CB0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C3AE46-99E5-42AB-893E-E7FFE1171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098717" cy="1021828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SoftUni</a:t>
            </a:r>
            <a:r>
              <a:rPr lang="en-US" dirty="0"/>
              <a:t> Party 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93F9B9-1B92-4051-AE4F-A6942AE0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00" y="1308657"/>
            <a:ext cx="9402897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Set&lt;String&gt;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vip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new TreeSet&lt;&gt;()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Set&lt;String&gt;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regular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new TreeSet&lt;&gt;()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guestId = scanner.nextLine();</a:t>
            </a:r>
          </a:p>
          <a:p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(!guestId.equals("PARTY"))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(Character.isDigit(guestId.charAt(0)))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vip.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guestId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regular.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guestId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guestId = scanner.nextLine();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Remove the guests who came to the party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55CB6C7C-6B03-4979-9023-4AF9ED94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3699000"/>
            <a:ext cx="2057400" cy="990600"/>
          </a:xfrm>
          <a:prstGeom prst="wedgeRoundRectCallout">
            <a:avLst>
              <a:gd name="adj1" fmla="val -60766"/>
              <a:gd name="adj2" fmla="val -50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1598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D0909-3078-4D7D-9540-F443AE88DD0D}"/>
              </a:ext>
            </a:extLst>
          </p:cNvPr>
          <p:cNvSpPr txBox="1">
            <a:spLocks/>
          </p:cNvSpPr>
          <p:nvPr/>
        </p:nvSpPr>
        <p:spPr>
          <a:xfrm>
            <a:off x="192001" y="12114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 game that is played by two players:</a:t>
            </a:r>
          </a:p>
          <a:p>
            <a:pPr lvl="1"/>
            <a:r>
              <a:rPr lang="en-US" sz="3000" dirty="0"/>
              <a:t>Each one </a:t>
            </a:r>
            <a:r>
              <a:rPr lang="en-US" sz="3000" b="1" dirty="0">
                <a:solidFill>
                  <a:schemeClr val="bg1"/>
                </a:solidFill>
              </a:rPr>
              <a:t>has 20 unique numbers </a:t>
            </a:r>
            <a:r>
              <a:rPr lang="en-US" sz="3000" dirty="0"/>
              <a:t>(read from console, separated </a:t>
            </a:r>
            <a:br>
              <a:rPr lang="en-US" sz="3000" dirty="0"/>
            </a:br>
            <a:r>
              <a:rPr lang="en-US" sz="3000" dirty="0"/>
              <a:t>with space)</a:t>
            </a:r>
          </a:p>
          <a:p>
            <a:pPr lvl="1"/>
            <a:r>
              <a:rPr lang="en-US" sz="3000" dirty="0"/>
              <a:t>Every round each player </a:t>
            </a:r>
            <a:r>
              <a:rPr lang="en-US" sz="3000" b="1" dirty="0">
                <a:solidFill>
                  <a:schemeClr val="bg1"/>
                </a:solidFill>
              </a:rPr>
              <a:t>bets his first number</a:t>
            </a:r>
            <a:r>
              <a:rPr lang="en-US" sz="3000" dirty="0"/>
              <a:t> from deck</a:t>
            </a:r>
          </a:p>
          <a:p>
            <a:pPr lvl="1"/>
            <a:r>
              <a:rPr lang="en-US" sz="3000" dirty="0"/>
              <a:t>Player with bigger number wins and places both numbers </a:t>
            </a:r>
            <a:r>
              <a:rPr lang="en-US" sz="3000" b="1" dirty="0">
                <a:solidFill>
                  <a:schemeClr val="bg1"/>
                </a:solidFill>
              </a:rPr>
              <a:t>at the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bottom</a:t>
            </a:r>
            <a:r>
              <a:rPr lang="en-US" sz="3000" dirty="0"/>
              <a:t> of his deck</a:t>
            </a:r>
          </a:p>
          <a:p>
            <a:pPr lvl="1"/>
            <a:r>
              <a:rPr lang="en-US" sz="3000" dirty="0"/>
              <a:t>A game ends after </a:t>
            </a:r>
            <a:r>
              <a:rPr lang="en-US" sz="3000" b="1" dirty="0">
                <a:solidFill>
                  <a:schemeClr val="bg1"/>
                </a:solidFill>
              </a:rPr>
              <a:t>50 rounds </a:t>
            </a:r>
            <a:r>
              <a:rPr lang="en-US" sz="3000" dirty="0"/>
              <a:t>or when a player has </a:t>
            </a:r>
            <a:r>
              <a:rPr lang="en-US" sz="3000" b="1" dirty="0">
                <a:solidFill>
                  <a:schemeClr val="bg1"/>
                </a:solidFill>
              </a:rPr>
              <a:t>0 numbers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EACDC-3016-4B6C-9771-5AA0A5929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"Voina" – Number Game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1D7DA-D6FE-4F69-9611-6B749466509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https://judge.softuni.bg/Contests/1462/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9F48E3F-392D-40F4-8E71-9A53A6AD3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47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C1ABF8-F9C0-48C0-8D07-870028808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1361743"/>
            <a:ext cx="10614391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&lt;Integer&gt; firstPlayer = getPlayerNumbers();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inkedHashSet</a:t>
            </a: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secondPlayer = getPlayerNumbers();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50;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firstNumber =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.iterator().next();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get top number for second player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(firstNumber &gt; secondNumber)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(secondNumber);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if (secondNumber &gt; firstNumber) 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finish logic about second player win or draw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21B0115-8766-43D4-A711-7EB7CAF29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098717" cy="1021828"/>
          </a:xfrm>
        </p:spPr>
        <p:txBody>
          <a:bodyPr/>
          <a:lstStyle/>
          <a:p>
            <a:r>
              <a:rPr lang="en-US" dirty="0"/>
              <a:t>Solution: "Voina" – Number Game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74AEFB8-3EAA-4C5E-89FF-2DCD839D7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6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key value png">
            <a:extLst>
              <a:ext uri="{FF2B5EF4-FFF2-40B4-BE49-F238E27FC236}">
                <a16:creationId xmlns:a16="http://schemas.microsoft.com/office/drawing/2014/main" id="{E85B3C9D-2E8F-4A99-B5D8-265AAE70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60" y="1676401"/>
            <a:ext cx="2739341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46FAF1-4B78-44AF-A405-503075081D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F1EEFD5-D4B2-4E9F-BFCB-A248A81B3D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3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7C8893-73BC-4D06-9329-CABB9DD166F5}"/>
              </a:ext>
            </a:extLst>
          </p:cNvPr>
          <p:cNvSpPr txBox="1">
            <a:spLocks/>
          </p:cNvSpPr>
          <p:nvPr/>
        </p:nvSpPr>
        <p:spPr>
          <a:xfrm>
            <a:off x="192001" y="10668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Associative arrays </a:t>
            </a:r>
            <a:r>
              <a:rPr lang="en-US" dirty="0"/>
              <a:t>are arrays indexed by 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Not</a:t>
            </a:r>
            <a:r>
              <a:rPr lang="bg-BG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the numbers 0, 1, 2, …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Hold a set of pairs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5B99EBE-4C43-4850-9B64-52AC3949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6BE53-DF9D-40AF-B94E-7B7AE70D509A}"/>
              </a:ext>
            </a:extLst>
          </p:cNvPr>
          <p:cNvSpPr/>
          <p:nvPr/>
        </p:nvSpPr>
        <p:spPr>
          <a:xfrm>
            <a:off x="190403" y="3143376"/>
            <a:ext cx="2885855" cy="619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Traditional </a:t>
            </a:r>
            <a:r>
              <a:rPr lang="en-US" sz="3400" dirty="0">
                <a:solidFill>
                  <a:prstClr val="white"/>
                </a:solidFill>
              </a:rPr>
              <a:t>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F8C585-CD77-4989-8C8E-FC1880D5856F}"/>
              </a:ext>
            </a:extLst>
          </p:cNvPr>
          <p:cNvSpPr/>
          <p:nvPr/>
        </p:nvSpPr>
        <p:spPr>
          <a:xfrm>
            <a:off x="6324601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Associative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459D5C1C-082E-4345-9D4D-E93DA78B7AC9}"/>
              </a:ext>
            </a:extLst>
          </p:cNvPr>
          <p:cNvSpPr/>
          <p:nvPr/>
        </p:nvSpPr>
        <p:spPr>
          <a:xfrm>
            <a:off x="381000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7BFE8AA4-09BA-499E-BD10-0FB24EDC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477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2282903B-305E-4871-8F22-415CBAF418B7}"/>
              </a:ext>
            </a:extLst>
          </p:cNvPr>
          <p:cNvGraphicFramePr>
            <a:graphicFrameLocks/>
          </p:cNvGraphicFramePr>
          <p:nvPr/>
        </p:nvGraphicFramePr>
        <p:xfrm>
          <a:off x="1605888" y="5166241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7378ED18-6D62-4EBE-B45F-1D48E5AC5118}"/>
              </a:ext>
            </a:extLst>
          </p:cNvPr>
          <p:cNvSpPr/>
          <p:nvPr/>
        </p:nvSpPr>
        <p:spPr>
          <a:xfrm>
            <a:off x="6248400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DF325E04-39C2-4804-9640-C57CE80A8725}"/>
              </a:ext>
            </a:extLst>
          </p:cNvPr>
          <p:cNvGraphicFramePr>
            <a:graphicFrameLocks/>
          </p:cNvGraphicFramePr>
          <p:nvPr/>
        </p:nvGraphicFramePr>
        <p:xfrm>
          <a:off x="6574808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5A1EE0-2AAF-48D0-B6D9-9B5B736F6C39}"/>
              </a:ext>
            </a:extLst>
          </p:cNvPr>
          <p:cNvSpPr txBox="1"/>
          <p:nvPr/>
        </p:nvSpPr>
        <p:spPr>
          <a:xfrm>
            <a:off x="6583641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4C720-97A6-4D37-B07C-DC1FB1E3F0EC}"/>
              </a:ext>
            </a:extLst>
          </p:cNvPr>
          <p:cNvSpPr txBox="1"/>
          <p:nvPr/>
        </p:nvSpPr>
        <p:spPr>
          <a:xfrm>
            <a:off x="8910583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BFDED-2731-43B7-8039-35ED387BC4F9}"/>
              </a:ext>
            </a:extLst>
          </p:cNvPr>
          <p:cNvSpPr txBox="1"/>
          <p:nvPr/>
        </p:nvSpPr>
        <p:spPr>
          <a:xfrm>
            <a:off x="511792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159D5-C2FD-40ED-A928-2B1D1DAA6B50}"/>
              </a:ext>
            </a:extLst>
          </p:cNvPr>
          <p:cNvSpPr txBox="1"/>
          <p:nvPr/>
        </p:nvSpPr>
        <p:spPr>
          <a:xfrm>
            <a:off x="511793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8F48D95-CCD9-4EBD-ACC6-846265106F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66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D70C7-0772-4EF5-B49B-0DA065AFE494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 smtClean="0"/>
              <a:t>Initialization</a:t>
            </a:r>
            <a:endParaRPr lang="bg-BG" sz="3400" dirty="0" smtClean="0"/>
          </a:p>
          <a:p>
            <a:pPr>
              <a:lnSpc>
                <a:spcPct val="100000"/>
              </a:lnSpc>
            </a:pPr>
            <a:endParaRPr lang="bg-BG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400" b="1" dirty="0"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400" b="1" dirty="0">
                <a:latin typeface="Consolas" panose="020B0609020204030204" pitchFamily="49" charset="0"/>
              </a:rPr>
              <a:t>.isEmpty()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00ACB18-FEA1-4026-A083-35348BBD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37B1EE3-F62A-49C4-BDD7-2007C5B163DD}"/>
              </a:ext>
            </a:extLst>
          </p:cNvPr>
          <p:cNvSpPr txBox="1">
            <a:spLocks/>
          </p:cNvSpPr>
          <p:nvPr/>
        </p:nvSpPr>
        <p:spPr>
          <a:xfrm>
            <a:off x="762000" y="1894912"/>
            <a:ext cx="10239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FFA72A"/>
                </a:solidFill>
                <a:effectLst/>
              </a:rPr>
              <a:t>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400" dirty="0">
                <a:solidFill>
                  <a:srgbClr val="FFA72A"/>
                </a:solidFill>
                <a:effectLst/>
              </a:rPr>
              <a:t>,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Integer</a:t>
            </a:r>
            <a:r>
              <a:rPr lang="en-US" sz="2400" dirty="0">
                <a:solidFill>
                  <a:srgbClr val="FFA72A"/>
                </a:solidFill>
                <a:effectLst/>
              </a:rPr>
              <a:t>&gt;</a:t>
            </a:r>
            <a:r>
              <a:rPr lang="en-US" sz="2400" dirty="0">
                <a:solidFill>
                  <a:schemeClr val="tx1"/>
                </a:solidFill>
                <a:effectLst/>
              </a:rPr>
              <a:t> hash =</a:t>
            </a:r>
            <a:r>
              <a:rPr lang="en-US" sz="2400" dirty="0">
                <a:solidFill>
                  <a:srgbClr val="FFA72A"/>
                </a:solidFill>
                <a:effectLst/>
              </a:rPr>
              <a:t> new HashMap&lt;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bg-BG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Integer</a:t>
            </a:r>
            <a:r>
              <a:rPr lang="en-US" sz="2400" dirty="0">
                <a:solidFill>
                  <a:srgbClr val="FFA72A"/>
                </a:solidFill>
                <a:effectLst/>
              </a:rPr>
              <a:t>&gt;()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77374F1-359B-4AF8-9A13-02104E930EC3}"/>
              </a:ext>
            </a:extLst>
          </p:cNvPr>
          <p:cNvSpPr txBox="1">
            <a:spLocks/>
          </p:cNvSpPr>
          <p:nvPr/>
        </p:nvSpPr>
        <p:spPr>
          <a:xfrm>
            <a:off x="762000" y="4599000"/>
            <a:ext cx="9448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String, Integer</a:t>
            </a:r>
            <a:r>
              <a:rPr lang="en-US" sz="2400" dirty="0">
                <a:solidFill>
                  <a:schemeClr val="bg1"/>
                </a:solidFill>
                <a:effectLst/>
              </a:rPr>
              <a:t>&gt;</a:t>
            </a:r>
            <a:r>
              <a:rPr lang="en-US" sz="2400" dirty="0">
                <a:solidFill>
                  <a:schemeClr val="tx1"/>
                </a:solidFill>
                <a:effectLst/>
              </a:rPr>
              <a:t> hash =</a:t>
            </a:r>
            <a:r>
              <a:rPr lang="en-US" sz="2400" dirty="0">
                <a:solidFill>
                  <a:schemeClr val="bg1"/>
                </a:solidFill>
                <a:effectLst/>
              </a:rPr>
              <a:t> new HashMap&lt;&gt;()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System.out.println(hash.</a:t>
            </a:r>
            <a:r>
              <a:rPr lang="en-US" sz="2400" dirty="0">
                <a:solidFill>
                  <a:schemeClr val="bg1"/>
                </a:solidFill>
                <a:effectLst/>
              </a:rPr>
              <a:t>size()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  </a:t>
            </a:r>
            <a:r>
              <a:rPr lang="en-US" sz="2400" dirty="0">
                <a:effectLst/>
              </a:rPr>
              <a:t>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System.out.println(hash.</a:t>
            </a:r>
            <a:r>
              <a:rPr lang="en-US" sz="2400" dirty="0">
                <a:solidFill>
                  <a:schemeClr val="bg1"/>
                </a:solidFill>
                <a:effectLst/>
              </a:rPr>
              <a:t>isEmpty()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  <a:r>
              <a:rPr lang="en-US" sz="2400" dirty="0">
                <a:solidFill>
                  <a:schemeClr val="bg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True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773701CB-1CEC-4728-B7BD-7CD453F6F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8" y="2572828"/>
            <a:ext cx="2325688" cy="557499"/>
          </a:xfrm>
          <a:prstGeom prst="wedgeRoundRectCallout">
            <a:avLst>
              <a:gd name="adj1" fmla="val -36311"/>
              <a:gd name="adj2" fmla="val -78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values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ECCA8C5A-7101-4BFC-9507-40E81540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54" y="2572829"/>
            <a:ext cx="2023428" cy="557499"/>
          </a:xfrm>
          <a:prstGeom prst="wedgeRoundRectCallout">
            <a:avLst>
              <a:gd name="adj1" fmla="val 36069"/>
              <a:gd name="adj2" fmla="val -83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keys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9780320-7A9B-43F5-A5C7-0717726A2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923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uiExpand="1" animBg="1"/>
      <p:bldP spid="10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en-US" sz="3400" noProof="1"/>
              <a:t>Sets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cs typeface="Consolas" panose="020B0609020204030204" pitchFamily="49" charset="0"/>
              </a:rPr>
              <a:t>HashSet&lt;E&gt;</a:t>
            </a:r>
            <a:endParaRPr lang="en-US" sz="3200" noProof="1"/>
          </a:p>
          <a:p>
            <a:pPr lvl="1">
              <a:lnSpc>
                <a:spcPct val="100000"/>
              </a:lnSpc>
            </a:pPr>
            <a:r>
              <a:rPr lang="en-US" sz="3200" noProof="1">
                <a:cs typeface="Consolas" panose="020B0609020204030204" pitchFamily="49" charset="0"/>
              </a:rPr>
              <a:t>TreeSet&lt;E&gt; 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cs typeface="Consolas" panose="020B0609020204030204" pitchFamily="49" charset="0"/>
              </a:rPr>
              <a:t>LinkedHashSet&lt;E&gt;</a:t>
            </a:r>
          </a:p>
          <a:p>
            <a:pPr marL="514350" indent="-514350">
              <a:lnSpc>
                <a:spcPct val="100000"/>
              </a:lnSpc>
            </a:pPr>
            <a:r>
              <a:rPr lang="en-US" sz="3400" noProof="1"/>
              <a:t>Maps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cs typeface="Consolas" panose="020B0609020204030204" pitchFamily="49" charset="0"/>
              </a:rPr>
              <a:t>HashMap&lt;K, V&gt; 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cs typeface="Consolas" panose="020B0609020204030204" pitchFamily="49" charset="0"/>
              </a:rPr>
              <a:t>TreeMap&lt;K, V&gt; 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cs typeface="Consolas" panose="020B0609020204030204" pitchFamily="49" charset="0"/>
              </a:rPr>
              <a:t>LinkedHashMap&lt;K, V</a:t>
            </a:r>
            <a:r>
              <a:rPr lang="en-US" sz="3200" noProof="1" smtClean="0">
                <a:cs typeface="Consolas" panose="020B0609020204030204" pitchFamily="49" charset="0"/>
              </a:rPr>
              <a:t>&gt;</a:t>
            </a:r>
            <a:endParaRPr lang="en-US" sz="3200" noProof="1">
              <a:cs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BCA774-B928-41BD-83FA-1787BAE39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66AEE0-FF38-4870-B36F-39EEA4F3D9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0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A4BF83-14A5-4D17-B1F1-6B10E5D7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HashMap&lt;K, V&gt; – Put()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D7E74DC-8B01-4346-B349-774F91BF8286}"/>
              </a:ext>
            </a:extLst>
          </p:cNvPr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9C81B-3A83-473D-8652-5ED525E3DCE2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DCB4003-4ECC-4827-9D39-2DAE01F8237E}"/>
              </a:ext>
            </a:extLst>
          </p:cNvPr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0F90EC-C18D-4F68-91A2-649AAB048305}"/>
              </a:ext>
            </a:extLst>
          </p:cNvPr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F1D0426-2678-486B-AA45-ECE7EB2FF5F3}"/>
              </a:ext>
            </a:extLst>
          </p:cNvPr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D3347D1-479C-4F2C-B04D-BB8754D78CD0}"/>
              </a:ext>
            </a:extLst>
          </p:cNvPr>
          <p:cNvSpPr txBox="1">
            <a:spLocks/>
          </p:cNvSpPr>
          <p:nvPr/>
        </p:nvSpPr>
        <p:spPr>
          <a:xfrm>
            <a:off x="9601198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815706C-6AF9-459A-8C38-F478E9456398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7A73542-5896-4510-A664-88B62E891144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506B818-B3FA-4265-B3FF-AD8887E470C9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F2E3D2C-0DF5-4599-B02C-BFAA07B6E0ED}"/>
              </a:ext>
            </a:extLst>
          </p:cNvPr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4566DD7-3CA6-4634-9FC0-4D7FFA781765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FCFE553-09D4-42F7-B0E6-AEA6CCC657E9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B0F76EA-6F01-4521-9C8E-4FF35DF5B02E}"/>
              </a:ext>
            </a:extLst>
          </p:cNvPr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7AD662E-E2E7-448F-8E5D-77C3F8A9FEA2}"/>
              </a:ext>
            </a:extLst>
          </p:cNvPr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9D1D424-B638-4A1A-A72B-6B90C06D175A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2A8956E-D57A-438A-959C-B58BA9C7ECFA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85E5D9-B6CD-4F42-9046-1948073F3670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46BB018-510C-40C7-874C-51E4D9159D46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A942656-A879-4C0F-ACCA-5A7CAD5597EA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7F4BF45-933D-4CD8-8423-ABAB1FE6DC49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C656B-853D-4F8D-B81A-807C710B098F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5398AA-5AC1-47DE-8F33-4114575ABA71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4DB48E9-E55C-4880-A7E8-8004A91D7904}"/>
              </a:ext>
            </a:extLst>
          </p:cNvPr>
          <p:cNvSpPr txBox="1">
            <a:spLocks/>
          </p:cNvSpPr>
          <p:nvPr/>
        </p:nvSpPr>
        <p:spPr>
          <a:xfrm>
            <a:off x="304653" y="217123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519998A-4B20-4579-8C18-DF765900E19D}"/>
              </a:ext>
            </a:extLst>
          </p:cNvPr>
          <p:cNvSpPr txBox="1">
            <a:spLocks/>
          </p:cNvSpPr>
          <p:nvPr/>
        </p:nvSpPr>
        <p:spPr>
          <a:xfrm>
            <a:off x="2298700" y="2171234"/>
            <a:ext cx="1968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AB6F712-F39B-4017-AA3C-5AEB7A84F651}"/>
              </a:ext>
            </a:extLst>
          </p:cNvPr>
          <p:cNvSpPr txBox="1">
            <a:spLocks/>
          </p:cNvSpPr>
          <p:nvPr/>
        </p:nvSpPr>
        <p:spPr>
          <a:xfrm>
            <a:off x="318943" y="2183614"/>
            <a:ext cx="1966910" cy="47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C44AFB4-E184-4758-BD31-C446432FC27E}"/>
              </a:ext>
            </a:extLst>
          </p:cNvPr>
          <p:cNvSpPr txBox="1">
            <a:spLocks/>
          </p:cNvSpPr>
          <p:nvPr/>
        </p:nvSpPr>
        <p:spPr>
          <a:xfrm>
            <a:off x="2271566" y="2182818"/>
            <a:ext cx="198134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163B606-ACB2-4D05-998E-4A25530B72E0}"/>
              </a:ext>
            </a:extLst>
          </p:cNvPr>
          <p:cNvSpPr txBox="1">
            <a:spLocks/>
          </p:cNvSpPr>
          <p:nvPr/>
        </p:nvSpPr>
        <p:spPr>
          <a:xfrm>
            <a:off x="2286000" y="2192728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83663BCD-DAE5-460D-ADA0-468E138159C8}"/>
              </a:ext>
            </a:extLst>
          </p:cNvPr>
          <p:cNvSpPr txBox="1">
            <a:spLocks/>
          </p:cNvSpPr>
          <p:nvPr/>
        </p:nvSpPr>
        <p:spPr>
          <a:xfrm>
            <a:off x="290365" y="218281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EFC222ED-5D27-4CB3-802A-F90D0B885FD9}"/>
              </a:ext>
            </a:extLst>
          </p:cNvPr>
          <p:cNvSpPr txBox="1">
            <a:spLocks/>
          </p:cNvSpPr>
          <p:nvPr/>
        </p:nvSpPr>
        <p:spPr>
          <a:xfrm>
            <a:off x="3962402" y="2987036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76529442-F4B7-40CE-A715-4FE15D301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38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1961E-7 -1.48148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0.00023 L 0.3678 0.2361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9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331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1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1 L 0.60015 0.33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9677E-6 2.22222E-6 L 0.36884 0.2324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173E-6 -1.85185E-6 L 0.21255 0.006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8 0.23055 L 0.59911 0.06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73 0.0044 L 0.60133 0.0627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21256 0.006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603E-6 -1.85185E-6 L 0.36884 0.2324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1 0.00324 L 0.59911 0.1949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958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988 0.23056 L 0.60119 0.1960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7850B4A-0412-441C-AF52-E33A4EFFCDA7}"/>
              </a:ext>
            </a:extLst>
          </p:cNvPr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D6DD376-CEA1-44DA-86C8-EE740EF0357F}"/>
              </a:ext>
            </a:extLst>
          </p:cNvPr>
          <p:cNvSpPr txBox="1">
            <a:spLocks/>
          </p:cNvSpPr>
          <p:nvPr/>
        </p:nvSpPr>
        <p:spPr>
          <a:xfrm>
            <a:off x="7620000" y="214884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464730-6685-4C54-91D6-31B8A5E39818}"/>
              </a:ext>
            </a:extLst>
          </p:cNvPr>
          <p:cNvSpPr txBox="1">
            <a:spLocks/>
          </p:cNvSpPr>
          <p:nvPr/>
        </p:nvSpPr>
        <p:spPr>
          <a:xfrm>
            <a:off x="9601200" y="214884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AD4A9F-A27A-4194-B47B-0D1D4DD2F122}"/>
              </a:ext>
            </a:extLst>
          </p:cNvPr>
          <p:cNvSpPr txBox="1">
            <a:spLocks/>
          </p:cNvSpPr>
          <p:nvPr/>
        </p:nvSpPr>
        <p:spPr>
          <a:xfrm>
            <a:off x="7619999" y="261288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36CF19-E671-489B-89B0-242FD4FC472B}"/>
              </a:ext>
            </a:extLst>
          </p:cNvPr>
          <p:cNvSpPr txBox="1">
            <a:spLocks/>
          </p:cNvSpPr>
          <p:nvPr/>
        </p:nvSpPr>
        <p:spPr>
          <a:xfrm>
            <a:off x="9601200" y="261288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15BEDAA-E247-44B5-A39D-95B8BB879319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78682DE-E1DA-4C31-AE24-AAF71DFB8BFF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E353E1D-78AA-42DD-97C6-85DD80C4DFFA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>
                    <a:lumMod val="75000"/>
                  </a:schemeClr>
                </a:solidFill>
              </a:rPr>
              <a:t>Pesho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1732AD6-767D-43E1-BCEA-E638AB663702}"/>
              </a:ext>
            </a:extLst>
          </p:cNvPr>
          <p:cNvSpPr txBox="1">
            <a:spLocks/>
          </p:cNvSpPr>
          <p:nvPr/>
        </p:nvSpPr>
        <p:spPr>
          <a:xfrm>
            <a:off x="9596120" y="3542527"/>
            <a:ext cx="1981200" cy="441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800" noProof="1">
                <a:solidFill>
                  <a:schemeClr val="tx1">
                    <a:lumMod val="75000"/>
                  </a:schemeClr>
                </a:solidFill>
              </a:rPr>
              <a:t>0881-123-987</a:t>
            </a:r>
          </a:p>
          <a:p>
            <a:pPr algn="ctr"/>
            <a:endParaRPr lang="en-US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DD2E3A8-BF54-4BFF-B615-D67A15B38F00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8973F47-EBEE-4134-8A54-1BB77E2D9F65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BB83E36-4299-4A6A-A066-2E934F84034E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20DBAFB-DD6E-4012-ACB3-DE7B0ED6ECCB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3BA5726-9D74-40C5-873B-DA2F01B8E3BE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2A959E8-36B2-425C-9FAA-ED105BE920B6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41F8CF4-EABA-4825-B4CA-9D6E8F06BF63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B834499-A0F2-4719-85C4-EA5E052EF532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AC98A-CE93-4FFA-B9D1-6A5FFC17C85E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37C2C80-6A84-4668-9C65-1E815785B968}"/>
              </a:ext>
            </a:extLst>
          </p:cNvPr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B5C37777-F0A7-4E27-A76E-4CA11B917651}"/>
              </a:ext>
            </a:extLst>
          </p:cNvPr>
          <p:cNvSpPr txBox="1">
            <a:spLocks/>
          </p:cNvSpPr>
          <p:nvPr/>
        </p:nvSpPr>
        <p:spPr>
          <a:xfrm>
            <a:off x="7619998" y="444676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948C7E0-347D-4A80-9BDB-C1E248ACB31B}"/>
              </a:ext>
            </a:extLst>
          </p:cNvPr>
          <p:cNvSpPr txBox="1">
            <a:spLocks/>
          </p:cNvSpPr>
          <p:nvPr/>
        </p:nvSpPr>
        <p:spPr>
          <a:xfrm>
            <a:off x="9601199" y="444676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</a:t>
            </a:r>
            <a:r>
              <a:rPr lang="en-US" sz="1800" b="1" noProof="1"/>
              <a:t>359-899-55-592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0BADC-1273-4FB5-AAF6-D632BF0D18FB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BCC60909-D9AF-4AAA-9D32-E7FED504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HashMap&lt;K, V&gt; – Remove()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86F1CC-F5E2-4921-8515-AA51AC02F25D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D59895FF-DBD5-418C-92CB-3ACF6787B26E}"/>
              </a:ext>
            </a:extLst>
          </p:cNvPr>
          <p:cNvSpPr txBox="1">
            <a:spLocks/>
          </p:cNvSpPr>
          <p:nvPr/>
        </p:nvSpPr>
        <p:spPr>
          <a:xfrm>
            <a:off x="3962402" y="2987036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62216DCA-263A-41B4-A79A-7251304FFC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34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AE9B14B-A64D-40B5-8A3E-5A2F44F2C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Looping Through Maps – Example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BFA6F14-BD46-48B4-AF8E-03E6B7197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51121"/>
            <a:ext cx="11277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Integer&gt; vehicles = new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HashMap&lt;&gt;()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5);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("Mercedes", 3);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("Audi", 4);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10);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for(String key: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.keySet()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System.out.println(key + " - " +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.get(key)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AEB83-449D-46D2-8012-2A9FFBF2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484" y="5258955"/>
            <a:ext cx="246698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Audi - 4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Mercedes - 3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BMW - 10</a:t>
            </a:r>
          </a:p>
        </p:txBody>
      </p:sp>
      <p:sp>
        <p:nvSpPr>
          <p:cNvPr id="8" name="Down Arrow 2">
            <a:extLst>
              <a:ext uri="{FF2B5EF4-FFF2-40B4-BE49-F238E27FC236}">
                <a16:creationId xmlns:a16="http://schemas.microsoft.com/office/drawing/2014/main" id="{DCE30EF7-F9A6-44F7-802A-D8AACA7F7827}"/>
              </a:ext>
            </a:extLst>
          </p:cNvPr>
          <p:cNvSpPr/>
          <p:nvPr/>
        </p:nvSpPr>
        <p:spPr>
          <a:xfrm>
            <a:off x="5416662" y="4268535"/>
            <a:ext cx="484632" cy="694081"/>
          </a:xfrm>
          <a:prstGeom prst="downArrow">
            <a:avLst>
              <a:gd name="adj1" fmla="val 50000"/>
              <a:gd name="adj2" fmla="val 686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92F0EE4B-FDC4-4FC5-BB50-56609569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9813" y="4115783"/>
            <a:ext cx="2215454" cy="846833"/>
          </a:xfrm>
          <a:prstGeom prst="wedgeRoundRectCallout">
            <a:avLst>
              <a:gd name="adj1" fmla="val -59428"/>
              <a:gd name="adj2" fmla="val -561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 for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9C9C42DC-7E69-41D4-A79C-79397E4EE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577" y="2628786"/>
            <a:ext cx="3248011" cy="435941"/>
          </a:xfrm>
          <a:prstGeom prst="wedgeRoundRectCallout">
            <a:avLst>
              <a:gd name="adj1" fmla="val -56675"/>
              <a:gd name="adj2" fmla="val 355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189FF27E-4890-4068-964D-E004DE79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36289"/>
            <a:ext cx="3429000" cy="435940"/>
          </a:xfrm>
          <a:prstGeom prst="wedgeRoundRectCallout">
            <a:avLst>
              <a:gd name="adj1" fmla="val -55267"/>
              <a:gd name="adj2" fmla="val 1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set of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keys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8BE621A-ACBA-4597-9ACE-C9BBA4C20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6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3296DD-77A3-43C0-B088-B3D40F9E4A17}"/>
              </a:ext>
            </a:extLst>
          </p:cNvPr>
          <p:cNvSpPr txBox="1">
            <a:spLocks/>
          </p:cNvSpPr>
          <p:nvPr/>
        </p:nvSpPr>
        <p:spPr>
          <a:xfrm>
            <a:off x="190403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Write a program that </a:t>
            </a:r>
            <a:r>
              <a:rPr lang="en-US" sz="3400" b="1" dirty="0">
                <a:solidFill>
                  <a:schemeClr val="bg1"/>
                </a:solidFill>
              </a:rPr>
              <a:t>counts</a:t>
            </a:r>
            <a:r>
              <a:rPr lang="en-US" sz="3400" dirty="0"/>
              <a:t> in a given array of </a:t>
            </a:r>
            <a:r>
              <a:rPr lang="en-US" sz="3400" b="1" dirty="0">
                <a:solidFill>
                  <a:schemeClr val="bg1"/>
                </a:solidFill>
              </a:rPr>
              <a:t>double</a:t>
            </a:r>
            <a:r>
              <a:rPr lang="en-US" sz="3400" dirty="0"/>
              <a:t> values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the</a:t>
            </a:r>
            <a:r>
              <a:rPr lang="bg-BG" sz="3400" dirty="0" smtClean="0"/>
              <a:t> </a:t>
            </a:r>
            <a:r>
              <a:rPr lang="en-US" sz="3400" dirty="0" smtClean="0"/>
              <a:t>number </a:t>
            </a:r>
            <a:r>
              <a:rPr lang="en-US" sz="3400" dirty="0"/>
              <a:t>of occurrences of each value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24614B6A-7020-43D1-A8C6-99DF9DE00EFF}"/>
              </a:ext>
            </a:extLst>
          </p:cNvPr>
          <p:cNvSpPr/>
          <p:nvPr/>
        </p:nvSpPr>
        <p:spPr>
          <a:xfrm>
            <a:off x="1143000" y="2393917"/>
            <a:ext cx="9057443" cy="113751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1C1E618F-08FD-466F-A40F-A3FA9CB66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971741"/>
              </p:ext>
            </p:extLst>
          </p:nvPr>
        </p:nvGraphicFramePr>
        <p:xfrm>
          <a:off x="1342412" y="2623460"/>
          <a:ext cx="8640000" cy="68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-5.5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C42C8CFB-26DF-4C7D-93DC-60FC4DB25722}"/>
              </a:ext>
            </a:extLst>
          </p:cNvPr>
          <p:cNvSpPr/>
          <p:nvPr/>
        </p:nvSpPr>
        <p:spPr>
          <a:xfrm>
            <a:off x="7076243" y="3889471"/>
            <a:ext cx="3124200" cy="263982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Bent-Up Arrow 3">
            <a:extLst>
              <a:ext uri="{FF2B5EF4-FFF2-40B4-BE49-F238E27FC236}">
                <a16:creationId xmlns:a16="http://schemas.microsoft.com/office/drawing/2014/main" id="{5F3EA5AE-6CBF-4FE6-BAFA-6C339A8E904B}"/>
              </a:ext>
            </a:extLst>
          </p:cNvPr>
          <p:cNvSpPr/>
          <p:nvPr/>
        </p:nvSpPr>
        <p:spPr>
          <a:xfrm rot="5400000">
            <a:off x="5633800" y="3823093"/>
            <a:ext cx="995063" cy="1127820"/>
          </a:xfrm>
          <a:prstGeom prst="bentUpArrow">
            <a:avLst>
              <a:gd name="adj1" fmla="val 25000"/>
              <a:gd name="adj2" fmla="val 25000"/>
              <a:gd name="adj3" fmla="val 406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9913F2-A43F-428D-93A0-F46EDAE3E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/>
              <a:t>Count Real Numbers</a:t>
            </a:r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>
            <a:off x="7304843" y="4115443"/>
            <a:ext cx="2654912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-2.5 -&gt; 3</a:t>
            </a:r>
          </a:p>
          <a:p>
            <a:r>
              <a:rPr lang="en-US" sz="3200" b="1">
                <a:latin typeface="Consolas" panose="020B0609020204030204" pitchFamily="49" charset="0"/>
              </a:rPr>
              <a:t>4.0 -&gt; 2</a:t>
            </a:r>
          </a:p>
          <a:p>
            <a:r>
              <a:rPr lang="en-US" sz="3200" b="1">
                <a:latin typeface="Consolas" panose="020B0609020204030204" pitchFamily="49" charset="0"/>
              </a:rPr>
              <a:t>3.0 -&gt; 4</a:t>
            </a:r>
          </a:p>
          <a:p>
            <a:r>
              <a:rPr lang="en-US" sz="3200" b="1">
                <a:latin typeface="Consolas" panose="020B0609020204030204" pitchFamily="49" charset="0"/>
              </a:rPr>
              <a:t>-5.5 -&gt; 1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39A8B57-A4EF-40FC-994F-F10956CFA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9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AC6757-91C6-47B3-8D14-4387636CB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Count Real Numbers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B02E2B-F3B9-4F29-BA74-95E56CC08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26" y="1629000"/>
            <a:ext cx="11493111" cy="45078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LinkedHashMap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&lt;Double, Integer&gt; result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LinkedHashMap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(Double number : input)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(!result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.containsKey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1);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result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.get(number)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+ 1);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(Double key : result.keySet())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+ " -&gt; " +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result.get(key)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F0AF9-7217-49F4-A7EF-E1287E654B8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https://judge.softuni.bg/Contests/1462/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99FC39-1E14-4BCF-9393-321FEA9D7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4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8E088-9168-4A76-8F86-BBE4798B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TreeMap&lt;K, V&gt; – Put()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E92D0-8C6F-4413-A1EB-7234DAA12217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Tree Map&lt;String, 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851C116-2E9D-49C7-8272-68567E0D74A0}"/>
              </a:ext>
            </a:extLst>
          </p:cNvPr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7735AD3-E8F4-47CA-AEBD-65B459B7AFC0}"/>
              </a:ext>
            </a:extLst>
          </p:cNvPr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C648AB-9DED-4101-BEB5-BC4A4CE396C0}"/>
              </a:ext>
            </a:extLst>
          </p:cNvPr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1753988-DABC-4210-9BAF-5345C949B166}"/>
              </a:ext>
            </a:extLst>
          </p:cNvPr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3D206F3-2F4B-4D7D-804E-387D522B93BF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7FDB2E3-EA2C-4CD3-8EE9-994D8EFCEA3A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BD7D66-7890-407A-81E7-631369DD5468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3BF911-1F1E-4241-A6F2-672600F9DB6A}"/>
              </a:ext>
            </a:extLst>
          </p:cNvPr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C71B451-E32B-4E74-890A-25B53EB11312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B0AA639-DA07-4B46-A3AB-CE5437F31CDF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7B93890-BC53-462B-80F0-0BC9B89175E8}"/>
              </a:ext>
            </a:extLst>
          </p:cNvPr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A1FB74C-9E46-459E-BC50-8E7DA3AED71E}"/>
              </a:ext>
            </a:extLst>
          </p:cNvPr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BF905AF-1754-445B-AAC7-2549929EF994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09F5DB7-74BF-40D4-884A-B3CAF0DC4BCA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2B18F97-B5DE-4F84-A675-B74ACD170AEE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D9956340-A462-4614-83DE-8D56DD024455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812F2C7-A18E-4B2A-A8A8-2F658BDBBF5F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E72463-4E4E-4401-9357-9A303A801F46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4DE2A8-72A6-4D91-8505-0FB461A370A6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200F5AE-345F-4F9F-AF4B-9293E24EA91A}"/>
              </a:ext>
            </a:extLst>
          </p:cNvPr>
          <p:cNvSpPr txBox="1">
            <a:spLocks/>
          </p:cNvSpPr>
          <p:nvPr/>
        </p:nvSpPr>
        <p:spPr>
          <a:xfrm>
            <a:off x="304800" y="216408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FFE6E97-D480-49BA-82BA-B2ADFBEA4C36}"/>
              </a:ext>
            </a:extLst>
          </p:cNvPr>
          <p:cNvSpPr txBox="1">
            <a:spLocks/>
          </p:cNvSpPr>
          <p:nvPr/>
        </p:nvSpPr>
        <p:spPr>
          <a:xfrm>
            <a:off x="2286000" y="216408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5C20035-1E11-49E0-9F6E-D7240E07F4F8}"/>
              </a:ext>
            </a:extLst>
          </p:cNvPr>
          <p:cNvSpPr txBox="1">
            <a:spLocks/>
          </p:cNvSpPr>
          <p:nvPr/>
        </p:nvSpPr>
        <p:spPr>
          <a:xfrm>
            <a:off x="7604013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144614BC-E79C-43CC-8C53-6D68DF927C14}"/>
              </a:ext>
            </a:extLst>
          </p:cNvPr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D4507227-D3B3-47F6-AC90-0D55335647A9}"/>
              </a:ext>
            </a:extLst>
          </p:cNvPr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E7F22A-27D9-463D-BB42-313F99EF3442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0D78DBFF-6924-467C-8974-089640D20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85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4.44444E-6 L 0.60016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9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8" grpId="2" animBg="1"/>
      <p:bldP spid="30" grpId="0" animBg="1"/>
      <p:bldP spid="30" grpId="1" animBg="1"/>
      <p:bldP spid="30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4FC13-AF59-4CD9-87E3-25B769BB9B4A}"/>
              </a:ext>
            </a:extLst>
          </p:cNvPr>
          <p:cNvSpPr txBox="1">
            <a:spLocks/>
          </p:cNvSpPr>
          <p:nvPr/>
        </p:nvSpPr>
        <p:spPr>
          <a:xfrm>
            <a:off x="190403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program that:</a:t>
            </a:r>
          </a:p>
          <a:p>
            <a:pPr lvl="1"/>
            <a:r>
              <a:rPr lang="en-US" sz="3000" dirty="0"/>
              <a:t>Reads a list of students and their score for some courses</a:t>
            </a:r>
          </a:p>
          <a:p>
            <a:pPr lvl="1"/>
            <a:r>
              <a:rPr lang="en-US" sz="3000" dirty="0"/>
              <a:t>Prints on the console sorted list with average score for each student </a:t>
            </a:r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1995C020-BA4C-444A-8592-EF071B589917}"/>
              </a:ext>
            </a:extLst>
          </p:cNvPr>
          <p:cNvSpPr/>
          <p:nvPr/>
        </p:nvSpPr>
        <p:spPr>
          <a:xfrm>
            <a:off x="477524" y="3347795"/>
            <a:ext cx="6025279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38443622-0F54-4B5B-9BFB-83398AB62FE1}"/>
              </a:ext>
            </a:extLst>
          </p:cNvPr>
          <p:cNvGraphicFramePr>
            <a:graphicFrameLocks/>
          </p:cNvGraphicFramePr>
          <p:nvPr/>
        </p:nvGraphicFramePr>
        <p:xfrm>
          <a:off x="676243" y="3574180"/>
          <a:ext cx="5627843" cy="2153840"/>
        </p:xfrm>
        <a:graphic>
          <a:graphicData uri="http://schemas.openxmlformats.org/drawingml/2006/table">
            <a:tbl>
              <a:tblPr/>
              <a:tblGrid>
                <a:gridCol w="161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04AAD7D3-EFAD-4F46-9A63-B1F77D6D750F}"/>
              </a:ext>
            </a:extLst>
          </p:cNvPr>
          <p:cNvSpPr/>
          <p:nvPr/>
        </p:nvSpPr>
        <p:spPr>
          <a:xfrm>
            <a:off x="7451708" y="3347795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759042D6-E3AA-44B3-A2DF-80E4E632C759}"/>
              </a:ext>
            </a:extLst>
          </p:cNvPr>
          <p:cNvSpPr/>
          <p:nvPr/>
        </p:nvSpPr>
        <p:spPr>
          <a:xfrm>
            <a:off x="6634475" y="4343400"/>
            <a:ext cx="685561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A210B5-5FF0-4C51-AA82-9049336F4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Academy Graduation</a:t>
            </a:r>
            <a:endParaRPr lang="bg-BG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C36152A-3932-4632-9244-2D628156E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19551"/>
              </p:ext>
            </p:extLst>
          </p:nvPr>
        </p:nvGraphicFramePr>
        <p:xfrm>
          <a:off x="7657598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8FB7F6-39CD-460D-8545-BDFA0AF2829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https://judge.softuni.bg/Contests/1462/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FA6C452-62B7-4BDA-853E-A2E49E075C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495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18EB510-69F5-4979-AB3D-8F126F359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Academy Graduation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27439D-2C71-4A6C-B472-6D62CC0A6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60265"/>
            <a:ext cx="109728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 &lt;String,Double[]&gt;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graduationList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numberOfStudents;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scoresStrings = scanner.nextLine().split(" ");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Double[]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scores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Double[scoresStrings.length];</a:t>
            </a:r>
          </a:p>
          <a:p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j = 0; j &lt; scoresStrings.length; j++)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scores[j] = Double.parseDouble(scoresStrings[j]);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graduationList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.put(name, scores)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C85C7-9F0B-492B-8F61-C89D46CFFCF3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https://judge.softuni.bg/Contests/1462/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FF65ABE-B7CA-4022-B8E0-291A25929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020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890831-7008-4999-9600-AF15233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sz="3100" noProof="1"/>
              <a:t>HashMap&lt;K, V&gt;, TreeMap&lt;K, V&gt;, LinkedHashMap&lt;K, V&gt;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C8CF4-B9C0-46EC-BE83-DAC61892445D}"/>
              </a:ext>
            </a:extLst>
          </p:cNvPr>
          <p:cNvSpPr txBox="1">
            <a:spLocks/>
          </p:cNvSpPr>
          <p:nvPr/>
        </p:nvSpPr>
        <p:spPr>
          <a:xfrm>
            <a:off x="380999" y="1219200"/>
            <a:ext cx="11266504" cy="55022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ize()</a:t>
            </a:r>
            <a:r>
              <a:rPr lang="en-US" sz="3200" dirty="0"/>
              <a:t> - the number of key-value pairs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keySet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/>
              <a:t>- a set of unique keys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/>
              <a:t>- a collection of all values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Basic operations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lear() 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Boolean </a:t>
            </a:r>
            <a:r>
              <a:rPr lang="en-US" sz="3200" noProof="1"/>
              <a:t>methods: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- checks if a key is present in the Map</a:t>
            </a:r>
            <a:endParaRPr lang="en-US" sz="3000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sz="3000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/>
              <a:t>-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/>
              <a:t>checks if a value is present in the Map</a:t>
            </a:r>
            <a:endParaRPr lang="en-US" sz="3000" noProof="1"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C552F6-730D-4C1A-9C38-7FBF0266E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4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214090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42663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6EE55FB9-2BE5-4B1C-AA9B-B6B4E6AE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1831278"/>
            <a:ext cx="3230835" cy="892958"/>
          </a:xfrm>
          <a:prstGeom prst="wedgeRoundRectCallout">
            <a:avLst>
              <a:gd name="adj1" fmla="val -58858"/>
              <a:gd name="adj2" fmla="val 42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Ascending (Natural) Order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8AB7F8E5-FBED-4D40-BD37-8E285099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4114234"/>
            <a:ext cx="2044888" cy="892958"/>
          </a:xfrm>
          <a:prstGeom prst="wedgeRoundRectCallout">
            <a:avLst>
              <a:gd name="adj1" fmla="val -65885"/>
              <a:gd name="adj2" fmla="val 45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Order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688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1208055-FC37-4808-8893-E6BEA8EF42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5176" y="1821870"/>
            <a:ext cx="11541648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Map&lt;Integer, String&gt; products = new HashMap&lt;&gt;();</a:t>
            </a:r>
          </a:p>
          <a:p>
            <a:r>
              <a:rPr lang="it-IT" sz="2200" noProof="1"/>
              <a:t>products.entrySet()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stream</a:t>
            </a:r>
            <a:r>
              <a:rPr lang="it-IT" sz="2200" noProof="1"/>
              <a:t>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sorted</a:t>
            </a:r>
            <a:r>
              <a:rPr lang="it-IT" sz="2200" noProof="1"/>
              <a:t>(</a:t>
            </a:r>
            <a:r>
              <a:rPr lang="it-IT" sz="2200" noProof="1">
                <a:solidFill>
                  <a:schemeClr val="bg1"/>
                </a:solidFill>
              </a:rPr>
              <a:t>(e1, e2)</a:t>
            </a:r>
            <a:r>
              <a:rPr lang="it-IT" sz="2200" noProof="1"/>
              <a:t> -&gt; {</a:t>
            </a:r>
          </a:p>
          <a:p>
            <a:r>
              <a:rPr lang="it-IT" sz="2200" noProof="1"/>
              <a:t>        int res = e2.getValue().compareTo(e1.getValue());</a:t>
            </a:r>
          </a:p>
          <a:p>
            <a:r>
              <a:rPr lang="it-IT" sz="2200" noProof="1"/>
              <a:t>        if (res == 0)</a:t>
            </a:r>
          </a:p>
          <a:p>
            <a:r>
              <a:rPr lang="it-IT" sz="2200" noProof="1"/>
              <a:t>          res = e1.getKey().compareTo(e2.getKey());</a:t>
            </a:r>
          </a:p>
          <a:p>
            <a:r>
              <a:rPr lang="it-IT" sz="2200" noProof="1"/>
              <a:t>        return </a:t>
            </a:r>
            <a:r>
              <a:rPr lang="it-IT" sz="2200" noProof="1">
                <a:solidFill>
                  <a:schemeClr val="bg1"/>
                </a:solidFill>
              </a:rPr>
              <a:t>res</a:t>
            </a:r>
            <a:r>
              <a:rPr lang="it-IT" sz="2200" noProof="1"/>
              <a:t>; })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forEach</a:t>
            </a:r>
            <a:r>
              <a:rPr lang="it-IT" sz="2200" noProof="1"/>
              <a:t>(e -&gt; System.out.println(e.getKey() + " " + e.getValue()));</a:t>
            </a:r>
            <a:endParaRPr lang="en-US" sz="2200" noProof="1"/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710" y="4317385"/>
            <a:ext cx="2306340" cy="445298"/>
          </a:xfrm>
          <a:prstGeom prst="wedgeRoundRectCallout">
            <a:avLst>
              <a:gd name="adj1" fmla="val -67403"/>
              <a:gd name="adj2" fmla="val 467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FEB4DF6-2DB0-4757-80F0-21FC6E4D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467" y="5333937"/>
            <a:ext cx="3161904" cy="445298"/>
          </a:xfrm>
          <a:prstGeom prst="wedgeRoundRectCallout">
            <a:avLst>
              <a:gd name="adj1" fmla="val -35554"/>
              <a:gd name="adj2" fmla="val 8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Terminates the stream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112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Functional ForEach (1)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1084845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Map&lt;String, ArrayList&lt;Integer&gt;&gt; arr = new HashMap&lt;&gt;();</a:t>
            </a:r>
          </a:p>
          <a:p>
            <a:r>
              <a:rPr lang="en-US" sz="2200" noProof="1"/>
              <a:t>arr.entrySet().stream()</a:t>
            </a:r>
          </a:p>
          <a:p>
            <a:r>
              <a:rPr lang="en-US" sz="2200" noProof="1"/>
              <a:t>   .sorted((a, b) -&gt; {</a:t>
            </a:r>
          </a:p>
          <a:p>
            <a:r>
              <a:rPr lang="en-US" sz="2200" noProof="1"/>
              <a:t>     if (a.getKey().compareTo(b.getKey()) == 0) {</a:t>
            </a:r>
          </a:p>
          <a:p>
            <a:r>
              <a:rPr lang="en-US" sz="2200" noProof="1"/>
              <a:t>       int sumFirst = a.getValue().stream().mapToInt(x -&gt; x).sum();</a:t>
            </a:r>
          </a:p>
          <a:p>
            <a:r>
              <a:rPr lang="en-US" sz="2200" noProof="1"/>
              <a:t>       int sumSecond = b.getValue().stream().mapToInt(x -&gt; x).sum();</a:t>
            </a:r>
          </a:p>
          <a:p>
            <a:r>
              <a:rPr lang="en-US" sz="2200" noProof="1"/>
              <a:t>       return sumFirst - sumSecond;</a:t>
            </a:r>
          </a:p>
          <a:p>
            <a:r>
              <a:rPr lang="en-US" sz="2200" noProof="1"/>
              <a:t>     }</a:t>
            </a:r>
          </a:p>
          <a:p>
            <a:r>
              <a:rPr lang="en-US" sz="2200" noProof="1"/>
              <a:t>     return b.getKey().compareTo(a.getKey());</a:t>
            </a:r>
          </a:p>
          <a:p>
            <a:r>
              <a:rPr lang="en-US" sz="2200" noProof="1"/>
              <a:t>   })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799" y="4412298"/>
            <a:ext cx="1529983" cy="731705"/>
          </a:xfrm>
          <a:prstGeom prst="wedgeRoundRectCallout">
            <a:avLst>
              <a:gd name="adj1" fmla="val -61044"/>
              <a:gd name="adj2" fmla="val -20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782" y="5424304"/>
            <a:ext cx="1813802" cy="692590"/>
          </a:xfrm>
          <a:prstGeom prst="wedgeRoundRectCallout">
            <a:avLst>
              <a:gd name="adj1" fmla="val -58982"/>
              <a:gd name="adj2" fmla="val -16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sorting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530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Functional ForEach (2)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6000" y="1764000"/>
            <a:ext cx="9976416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  .</a:t>
            </a:r>
            <a:r>
              <a:rPr lang="en-US" sz="2200" noProof="1">
                <a:solidFill>
                  <a:schemeClr val="bg1"/>
                </a:solidFill>
              </a:rPr>
              <a:t>forEach(pair -&gt; {</a:t>
            </a:r>
          </a:p>
          <a:p>
            <a:r>
              <a:rPr lang="en-US" sz="2200" noProof="1"/>
              <a:t>    System.out.println("Key: " + pair.getKey());</a:t>
            </a:r>
          </a:p>
          <a:p>
            <a:r>
              <a:rPr lang="en-US" sz="2200" noProof="1"/>
              <a:t>    System.out.print("Value: ");</a:t>
            </a:r>
          </a:p>
          <a:p>
            <a:r>
              <a:rPr lang="en-US" sz="2200" noProof="1"/>
              <a:t>    </a:t>
            </a:r>
            <a:r>
              <a:rPr lang="en-US" sz="2200" noProof="1">
                <a:solidFill>
                  <a:schemeClr val="bg1"/>
                </a:solidFill>
              </a:rPr>
              <a:t>pair.getValue().sort((a, b) -&gt; a.compareTo(b))</a:t>
            </a:r>
            <a:r>
              <a:rPr lang="en-US" sz="2200" noProof="1"/>
              <a:t>;</a:t>
            </a:r>
          </a:p>
          <a:p>
            <a:r>
              <a:rPr lang="en-US" sz="2200" noProof="1"/>
              <a:t>    for (int num : pair.</a:t>
            </a:r>
            <a:r>
              <a:rPr lang="en-US" sz="2200" noProof="1">
                <a:solidFill>
                  <a:schemeClr val="bg1"/>
                </a:solidFill>
              </a:rPr>
              <a:t>getValue()</a:t>
            </a:r>
            <a:r>
              <a:rPr lang="en-US" sz="2200" noProof="1"/>
              <a:t>) {</a:t>
            </a:r>
          </a:p>
          <a:p>
            <a:r>
              <a:rPr lang="en-US" sz="2200" noProof="1"/>
              <a:t>      System.out.printf("%d ", num);</a:t>
            </a:r>
          </a:p>
          <a:p>
            <a:r>
              <a:rPr lang="en-US" sz="2200" noProof="1"/>
              <a:t>    }</a:t>
            </a:r>
          </a:p>
          <a:p>
            <a:r>
              <a:rPr lang="en-US" sz="2200" noProof="1"/>
              <a:t>    System.out.println();</a:t>
            </a:r>
          </a:p>
          <a:p>
            <a:r>
              <a:rPr lang="en-US" sz="2200" noProof="1"/>
              <a:t>  </a:t>
            </a:r>
            <a:r>
              <a:rPr lang="en-US" sz="2200" noProof="1">
                <a:solidFill>
                  <a:schemeClr val="bg1"/>
                </a:solidFill>
              </a:rPr>
              <a:t>})</a:t>
            </a:r>
            <a:r>
              <a:rPr lang="en-US" sz="2200" noProof="1"/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85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largest 3, if </a:t>
            </a:r>
            <a:r>
              <a:rPr lang="en-GB" dirty="0"/>
              <a:t>there are less than 3</a:t>
            </a:r>
            <a:r>
              <a:rPr lang="bg-BG" dirty="0"/>
              <a:t>, print all of them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295151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8111" y="4536377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677786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294937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535465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2949378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4" y="4535465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https://judge.softuni.org/Contests/1462/</a:t>
            </a:r>
            <a:endParaRPr lang="en-US" sz="2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262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32411" y="1509473"/>
            <a:ext cx="9254375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List&lt;Integer&gt; nums = Arrays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.stream(sc.nextLine().split(" "))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map</a:t>
            </a:r>
            <a:r>
              <a:rPr lang="en-GB" sz="2400" dirty="0"/>
              <a:t>(e -&gt; Integer.parseInt(e))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sorted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(n1, n2)</a:t>
            </a:r>
            <a:r>
              <a:rPr lang="en-GB" sz="2400" dirty="0"/>
              <a:t> -&gt; </a:t>
            </a:r>
            <a:r>
              <a:rPr lang="en-GB" sz="2400" dirty="0">
                <a:solidFill>
                  <a:schemeClr val="bg1"/>
                </a:solidFill>
              </a:rPr>
              <a:t>n2</a:t>
            </a:r>
            <a:r>
              <a:rPr lang="en-GB" sz="2400" dirty="0"/>
              <a:t>.compareTo(</a:t>
            </a:r>
            <a:r>
              <a:rPr lang="en-GB" sz="2400" dirty="0">
                <a:solidFill>
                  <a:schemeClr val="bg1"/>
                </a:solidFill>
              </a:rPr>
              <a:t>n1</a:t>
            </a:r>
            <a:r>
              <a:rPr lang="en-GB" sz="2400" dirty="0"/>
              <a:t>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limit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3</a:t>
            </a:r>
            <a:r>
              <a:rPr lang="en-GB" sz="24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collect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Collectors</a:t>
            </a:r>
            <a:r>
              <a:rPr lang="en-GB" sz="2400" dirty="0"/>
              <a:t>.</a:t>
            </a:r>
            <a:r>
              <a:rPr lang="en-GB" sz="2400" dirty="0">
                <a:solidFill>
                  <a:schemeClr val="bg1"/>
                </a:solidFill>
              </a:rPr>
              <a:t>toList</a:t>
            </a:r>
            <a:r>
              <a:rPr lang="en-GB" sz="2400" dirty="0"/>
              <a:t>());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for (int </a:t>
            </a:r>
            <a:r>
              <a:rPr lang="en-GB" sz="2400" dirty="0" err="1"/>
              <a:t>num</a:t>
            </a:r>
            <a:r>
              <a:rPr lang="en-GB" sz="2400" dirty="0"/>
              <a:t> : </a:t>
            </a:r>
            <a:r>
              <a:rPr lang="en-GB" sz="2400" dirty="0" err="1"/>
              <a:t>nums</a:t>
            </a:r>
            <a:r>
              <a:rPr lang="en-GB" sz="2400" dirty="0"/>
              <a:t>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</a:t>
            </a:r>
            <a:r>
              <a:rPr lang="en-GB" sz="2400" dirty="0" err="1"/>
              <a:t>System.out.print</a:t>
            </a:r>
            <a:r>
              <a:rPr lang="en-GB" sz="2400" dirty="0"/>
              <a:t>(</a:t>
            </a:r>
            <a:r>
              <a:rPr lang="en-GB" sz="2400" dirty="0" err="1"/>
              <a:t>num</a:t>
            </a:r>
            <a:r>
              <a:rPr lang="en-GB" sz="2400" dirty="0"/>
              <a:t> + 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https://judge.softuni.org/Contests/1462/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53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1"/>
            <a:ext cx="8061292" cy="4671440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HashSet&lt;E&gt;, </a:t>
            </a:r>
            <a:r>
              <a:rPr lang="en-US" sz="3400" b="1" dirty="0" err="1">
                <a:solidFill>
                  <a:schemeClr val="bg1"/>
                </a:solidFill>
              </a:rPr>
              <a:t>TreeSet</a:t>
            </a:r>
            <a:r>
              <a:rPr lang="en-US" sz="3400" b="1" dirty="0">
                <a:solidFill>
                  <a:schemeClr val="bg1"/>
                </a:solidFill>
              </a:rPr>
              <a:t>&lt;E&gt; </a:t>
            </a:r>
            <a:r>
              <a:rPr lang="en-US" sz="3400" dirty="0">
                <a:solidFill>
                  <a:srgbClr val="FFFFFF"/>
                </a:solidFill>
              </a:rPr>
              <a:t>and 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b="1" dirty="0" err="1">
                <a:solidFill>
                  <a:schemeClr val="bg1"/>
                </a:solidFill>
              </a:rPr>
              <a:t>LinkedHashSet</a:t>
            </a:r>
            <a:r>
              <a:rPr lang="en-US" sz="3400" b="1" dirty="0">
                <a:solidFill>
                  <a:schemeClr val="bg1"/>
                </a:solidFill>
              </a:rPr>
              <a:t>&lt;E&gt;</a:t>
            </a:r>
            <a:r>
              <a:rPr lang="en-US" sz="3400" dirty="0">
                <a:solidFill>
                  <a:srgbClr val="FFFFFF"/>
                </a:solidFill>
              </a:rPr>
              <a:t> hold unique 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elements and are very fast</a:t>
            </a:r>
          </a:p>
          <a:p>
            <a:pPr marL="456778" indent="-456778" defTabSz="1218072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HashMap&lt;K, V&gt;, </a:t>
            </a:r>
            <a:r>
              <a:rPr lang="en-US" sz="3400" b="1" dirty="0" err="1">
                <a:solidFill>
                  <a:schemeClr val="bg1"/>
                </a:solidFill>
              </a:rPr>
              <a:t>TreeMap</a:t>
            </a:r>
            <a:r>
              <a:rPr lang="en-US" sz="3400" b="1" dirty="0">
                <a:solidFill>
                  <a:schemeClr val="bg1"/>
                </a:solidFill>
              </a:rPr>
              <a:t>&lt;K, V&gt; </a:t>
            </a:r>
            <a:r>
              <a:rPr lang="en-US" sz="3400" dirty="0">
                <a:solidFill>
                  <a:srgbClr val="FFFFFF"/>
                </a:solidFill>
              </a:rPr>
              <a:t>and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b="1" dirty="0" err="1">
                <a:solidFill>
                  <a:schemeClr val="bg1"/>
                </a:solidFill>
              </a:rPr>
              <a:t>LinkedHashMap</a:t>
            </a:r>
            <a:r>
              <a:rPr lang="en-US" sz="3400" b="1" dirty="0">
                <a:solidFill>
                  <a:schemeClr val="bg1"/>
                </a:solidFill>
              </a:rPr>
              <a:t>&lt;K, V&gt;</a:t>
            </a:r>
            <a:r>
              <a:rPr lang="en-US" sz="3400" dirty="0">
                <a:solidFill>
                  <a:srgbClr val="FFFFFF"/>
                </a:solidFill>
              </a:rPr>
              <a:t> are 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associative arrays where a value is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accessed by its </a:t>
            </a:r>
            <a:r>
              <a:rPr lang="en-US" sz="3400" dirty="0" smtClean="0">
                <a:solidFill>
                  <a:srgbClr val="FFFFFF"/>
                </a:solidFill>
              </a:rPr>
              <a:t>key</a:t>
            </a: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F0328AE-F85B-4DDA-8826-686405D07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45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6096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2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6006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7C1219-FEA4-459A-86A9-CEE6A8EDA2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5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F1B6C0-79BD-4DC9-9A85-7AF4C294D897}"/>
              </a:ext>
            </a:extLst>
          </p:cNvPr>
          <p:cNvSpPr txBox="1">
            <a:spLocks/>
          </p:cNvSpPr>
          <p:nvPr/>
        </p:nvSpPr>
        <p:spPr>
          <a:xfrm>
            <a:off x="1524000" y="500108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r>
              <a:rPr lang="en-US" sz="6600" dirty="0"/>
              <a:t>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500DF-B43B-4CD1-B552-D89ED36CF667}"/>
              </a:ext>
            </a:extLst>
          </p:cNvPr>
          <p:cNvSpPr/>
          <p:nvPr/>
        </p:nvSpPr>
        <p:spPr>
          <a:xfrm>
            <a:off x="1066801" y="5821681"/>
            <a:ext cx="10791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600" b="1" noProof="1">
                <a:cs typeface="Consolas" panose="020B0609020204030204" pitchFamily="49" charset="0"/>
              </a:rPr>
              <a:t>,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603A2B-54A9-454A-AB9C-AC19E3A27287}"/>
              </a:ext>
            </a:extLst>
          </p:cNvPr>
          <p:cNvGrpSpPr/>
          <p:nvPr/>
        </p:nvGrpSpPr>
        <p:grpSpPr>
          <a:xfrm>
            <a:off x="4495800" y="1600200"/>
            <a:ext cx="3200400" cy="1905000"/>
            <a:chOff x="3351212" y="1981200"/>
            <a:chExt cx="5486400" cy="2895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E33EAA-5FB4-4BE9-A9ED-8D6600D1CB8B}"/>
                </a:ext>
              </a:extLst>
            </p:cNvPr>
            <p:cNvSpPr/>
            <p:nvPr/>
          </p:nvSpPr>
          <p:spPr>
            <a:xfrm>
              <a:off x="3351212" y="19988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3</a:t>
              </a:r>
              <a:r>
                <a:rPr lang="bg-BG" sz="2800" dirty="0"/>
                <a:t> </a:t>
              </a:r>
              <a:endParaRPr lang="en-US" sz="2800" dirty="0"/>
            </a:p>
            <a:p>
              <a:pPr algn="r"/>
              <a:r>
                <a:rPr lang="bg-BG" sz="2800" dirty="0"/>
                <a:t>  </a:t>
              </a:r>
              <a:endParaRPr lang="en-US" sz="2800" dirty="0"/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7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32958D-2E9A-4DD3-9872-552382D826CB}"/>
                </a:ext>
              </a:extLst>
            </p:cNvPr>
            <p:cNvSpPr/>
            <p:nvPr/>
          </p:nvSpPr>
          <p:spPr>
            <a:xfrm>
              <a:off x="5561012" y="19812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-3 </a:t>
              </a:r>
              <a:endParaRPr lang="en-US" sz="2800" dirty="0">
                <a:solidFill>
                  <a:schemeClr val="bg2"/>
                </a:solidFill>
              </a:endParaRPr>
            </a:p>
            <a:p>
              <a:r>
                <a:rPr lang="bg-BG" sz="2800" dirty="0">
                  <a:solidFill>
                    <a:schemeClr val="bg2"/>
                  </a:solidFill>
                </a:rPr>
                <a:t>5</a:t>
              </a:r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46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59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C0953B-39FA-4960-B2B1-7CA21512B8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1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A set keeps unique elements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Provides methods for </a:t>
            </a:r>
            <a:r>
              <a:rPr lang="en-US" sz="3500" b="1" dirty="0">
                <a:solidFill>
                  <a:schemeClr val="bg1"/>
                </a:solidFill>
              </a:rPr>
              <a:t>adding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removing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searching</a:t>
            </a:r>
            <a:r>
              <a:rPr lang="en-US" sz="3500" dirty="0"/>
              <a:t> elements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Offers very fast performance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Types:</a:t>
            </a:r>
          </a:p>
          <a:p>
            <a:pPr marL="1371029" lvl="2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marL="1980248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Does not guarantee the constant order of elements over time</a:t>
            </a:r>
          </a:p>
          <a:p>
            <a:pPr marL="1371029" lvl="2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1980248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elements are ordered incrementally</a:t>
            </a:r>
          </a:p>
          <a:p>
            <a:pPr marL="1371029" lvl="2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marL="1980248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order of appearance is </a:t>
            </a:r>
            <a:r>
              <a:rPr lang="en-US" sz="3000" dirty="0" smtClean="0"/>
              <a:t>preserved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D58E5A-EE42-49A6-B320-0ED5680BAE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0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BF7E13-3793-4941-9A53-9E845447F5D5}"/>
              </a:ext>
            </a:extLst>
          </p:cNvPr>
          <p:cNvSpPr txBox="1">
            <a:spLocks/>
          </p:cNvSpPr>
          <p:nvPr/>
        </p:nvSpPr>
        <p:spPr>
          <a:xfrm>
            <a:off x="190406" y="125219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Initialization: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For easy reading you can use diamond inference syntax:</a:t>
            </a:r>
          </a:p>
          <a:p>
            <a:pPr marL="609219" lvl="1" indent="0"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latin typeface="Consolas" panose="020B0609020204030204" pitchFamily="49" charset="0"/>
              </a:rPr>
              <a:t>isEmpty</a:t>
            </a:r>
            <a:r>
              <a:rPr lang="en-US" sz="3200" b="1" dirty="0" smtClean="0">
                <a:latin typeface="Consolas" panose="020B0609020204030204" pitchFamily="49" charset="0"/>
              </a:rPr>
              <a:t>()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CA2E8DD-8FB4-4CE6-846F-A968ADDF43D3}"/>
              </a:ext>
            </a:extLst>
          </p:cNvPr>
          <p:cNvSpPr txBox="1">
            <a:spLocks/>
          </p:cNvSpPr>
          <p:nvPr/>
        </p:nvSpPr>
        <p:spPr>
          <a:xfrm>
            <a:off x="761999" y="1837114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AC36CDE-C718-47BB-9C37-CA397A0D184A}"/>
              </a:ext>
            </a:extLst>
          </p:cNvPr>
          <p:cNvSpPr txBox="1">
            <a:spLocks/>
          </p:cNvSpPr>
          <p:nvPr/>
        </p:nvSpPr>
        <p:spPr>
          <a:xfrm>
            <a:off x="761290" y="3196921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tree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TreeSet&lt;&gt;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35B09E5-F1DE-4AF1-8225-7B5AC0E610B3}"/>
              </a:ext>
            </a:extLst>
          </p:cNvPr>
          <p:cNvSpPr txBox="1">
            <a:spLocks/>
          </p:cNvSpPr>
          <p:nvPr/>
        </p:nvSpPr>
        <p:spPr>
          <a:xfrm>
            <a:off x="761290" y="5180895"/>
            <a:ext cx="79247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HashSet</a:t>
            </a:r>
            <a:r>
              <a:rPr lang="en-US" sz="2400" dirty="0">
                <a:solidFill>
                  <a:schemeClr val="bg1"/>
                </a:solidFill>
                <a:effectLst/>
              </a:rPr>
              <a:t>&lt;&gt;();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System.out.println(hash</a:t>
            </a:r>
            <a:r>
              <a:rPr lang="en-US" sz="2400" dirty="0">
                <a:solidFill>
                  <a:schemeClr val="tx1"/>
                </a:solidFill>
                <a:effectLst/>
              </a:rPr>
              <a:t>.size()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effectLst/>
              </a:rPr>
              <a:t>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hash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.isEmpty</a:t>
            </a:r>
            <a:r>
              <a:rPr lang="en-US" sz="2400" dirty="0">
                <a:solidFill>
                  <a:schemeClr val="tx1"/>
                </a:solidFill>
                <a:effectLst/>
              </a:rPr>
              <a:t>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solidFill>
                  <a:srgbClr val="F3BE60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17B78CE-02D6-4F2A-A81F-79A0C1C3AD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9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8D6BFC-99DB-4B2E-887A-030F0062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 – Add()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50EDB-845C-414F-832C-95EEDB82B48C}"/>
              </a:ext>
            </a:extLst>
          </p:cNvPr>
          <p:cNvSpPr txBox="1"/>
          <p:nvPr/>
        </p:nvSpPr>
        <p:spPr>
          <a:xfrm>
            <a:off x="7924802" y="173927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4E33DBA-082C-42B7-94F1-50B85F210F17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028D96B-1B3C-47AE-AF5B-81FD79B42DB3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AD7F2C-31E7-418F-AD43-A8ACA647E28E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B35F58A-9F48-4DB7-97E0-6B94A5E03A7E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E42DCD-7FC0-49EB-8168-4823A15C2A10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8A09EED-A5FE-4390-8BFB-F9E6F302FDF3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70613A5-A67D-4F73-B20A-FFBE1BC23577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F1B5C91-7D54-4B78-9EE1-D22B47DF3E0F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96E6A37-957B-4D0F-AC3A-ECD7E5F31E58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52B8C6C-51A1-4743-89B1-2964B337E33E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6616031-2446-4ED8-88D4-7EF8604A2B61}"/>
              </a:ext>
            </a:extLst>
          </p:cNvPr>
          <p:cNvSpPr txBox="1">
            <a:spLocks/>
          </p:cNvSpPr>
          <p:nvPr/>
        </p:nvSpPr>
        <p:spPr>
          <a:xfrm>
            <a:off x="770570" y="239470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152713F-1EA1-4080-9C81-3137FC02F0E3}"/>
              </a:ext>
            </a:extLst>
          </p:cNvPr>
          <p:cNvSpPr txBox="1">
            <a:spLocks/>
          </p:cNvSpPr>
          <p:nvPr/>
        </p:nvSpPr>
        <p:spPr>
          <a:xfrm>
            <a:off x="770572" y="451673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FBBD118-8E1A-4B06-B7BF-894EB3A89A2D}"/>
              </a:ext>
            </a:extLst>
          </p:cNvPr>
          <p:cNvSpPr txBox="1">
            <a:spLocks/>
          </p:cNvSpPr>
          <p:nvPr/>
        </p:nvSpPr>
        <p:spPr>
          <a:xfrm>
            <a:off x="770570" y="345864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878A8D-B1A2-48E5-815A-BF6AA736FA0B}"/>
              </a:ext>
            </a:extLst>
          </p:cNvPr>
          <p:cNvSpPr txBox="1"/>
          <p:nvPr/>
        </p:nvSpPr>
        <p:spPr>
          <a:xfrm>
            <a:off x="4367212" y="2995913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C3C0AD0-D85E-4C75-B65F-2BD3F5741F75}"/>
              </a:ext>
            </a:extLst>
          </p:cNvPr>
          <p:cNvSpPr txBox="1">
            <a:spLocks/>
          </p:cNvSpPr>
          <p:nvPr/>
        </p:nvSpPr>
        <p:spPr>
          <a:xfrm>
            <a:off x="7924801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0428A2C6-2D6F-4DE3-AFAD-24CAFF859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4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17 -0.13657 L 0.587 0.130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384 L 0.587 0.106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2" y="-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783EE8-BC41-4359-9668-E0BA6583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 – Remove()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F1F56CA-D84C-4E01-BE7C-98BD70439AA1}"/>
              </a:ext>
            </a:extLst>
          </p:cNvPr>
          <p:cNvSpPr txBox="1">
            <a:spLocks/>
          </p:cNvSpPr>
          <p:nvPr/>
        </p:nvSpPr>
        <p:spPr>
          <a:xfrm>
            <a:off x="7924801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F4F122-FDF7-4140-8D29-347DC54F0664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B5BF194-EA69-4B70-A8AE-9A3D3922B929}"/>
              </a:ext>
            </a:extLst>
          </p:cNvPr>
          <p:cNvSpPr txBox="1">
            <a:spLocks/>
          </p:cNvSpPr>
          <p:nvPr/>
        </p:nvSpPr>
        <p:spPr>
          <a:xfrm>
            <a:off x="7924801" y="2209801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519A8-4CEB-4515-B974-91064AB9D894}"/>
              </a:ext>
            </a:extLst>
          </p:cNvPr>
          <p:cNvSpPr txBox="1"/>
          <p:nvPr/>
        </p:nvSpPr>
        <p:spPr>
          <a:xfrm>
            <a:off x="7924802" y="157811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DDAC1AA-A6F4-468B-BBDA-C233E19D260D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EE28D5C-A642-4CF9-99B9-05301259DD77}"/>
              </a:ext>
            </a:extLst>
          </p:cNvPr>
          <p:cNvSpPr txBox="1">
            <a:spLocks/>
          </p:cNvSpPr>
          <p:nvPr/>
        </p:nvSpPr>
        <p:spPr>
          <a:xfrm>
            <a:off x="7924802" y="3124201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  <a:endParaRPr lang="en-US" b="1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FE04334-65E3-4E06-B1F3-871B3D44B03B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B7C39F1-B8CC-4258-8DCE-A31A0CAF0901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56143C3-7AE7-4783-95F2-AC81BAD3DF4E}"/>
              </a:ext>
            </a:extLst>
          </p:cNvPr>
          <p:cNvSpPr txBox="1">
            <a:spLocks/>
          </p:cNvSpPr>
          <p:nvPr/>
        </p:nvSpPr>
        <p:spPr>
          <a:xfrm>
            <a:off x="7924801" y="541874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81EC8-64E4-40D0-BED6-243340C577F9}"/>
              </a:ext>
            </a:extLst>
          </p:cNvPr>
          <p:cNvSpPr txBox="1"/>
          <p:nvPr/>
        </p:nvSpPr>
        <p:spPr>
          <a:xfrm>
            <a:off x="4267201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2053ADD-1E88-47C8-9643-D4F52385C8E7}"/>
              </a:ext>
            </a:extLst>
          </p:cNvPr>
          <p:cNvSpPr txBox="1">
            <a:spLocks/>
          </p:cNvSpPr>
          <p:nvPr/>
        </p:nvSpPr>
        <p:spPr>
          <a:xfrm>
            <a:off x="7924801" y="403032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C81B4D9-01EB-4F26-A5C1-79D2768410BC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AEF9EEC-27EC-4DEF-9B09-519C135BFD21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F300FE55-5826-4929-AD47-132EE02C14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7" grpId="2" animBg="1"/>
      <p:bldP spid="17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4AE0D-D0D1-440B-B5CF-75C464D1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– Add()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C0ED493-3B4D-4165-944B-95664B28D9E0}"/>
              </a:ext>
            </a:extLst>
          </p:cNvPr>
          <p:cNvSpPr txBox="1">
            <a:spLocks/>
          </p:cNvSpPr>
          <p:nvPr/>
        </p:nvSpPr>
        <p:spPr>
          <a:xfrm>
            <a:off x="761998" y="239837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F0F02-9A2A-4572-9245-94B3DD528F9A}"/>
              </a:ext>
            </a:extLst>
          </p:cNvPr>
          <p:cNvSpPr txBox="1"/>
          <p:nvPr/>
        </p:nvSpPr>
        <p:spPr>
          <a:xfrm>
            <a:off x="7924802" y="157811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TreeSet&lt;String&gt;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3538BF2E-8AEE-4AA3-9C15-626EB15917B5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3BDAD3-AAAA-41E8-A35A-2475E05FF03B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305FC35-4042-41A2-A0AD-200EAB771FAC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C891419-0058-4BFB-B7DC-A614EB764E8E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41A854E-D88E-47B2-BA1E-D3F6C8B7C1E7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186CB6F-36DF-4260-8FFC-DD86CEFE968E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89F959E-F635-49A7-8AA5-5C32B3F04933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A2881E-306A-466D-9F54-B0FB17945B5D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D40F596-32EF-4A63-8E03-CE3F4DE7EE95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95043AE-1701-4C2F-97CB-861C7EAC68C2}"/>
              </a:ext>
            </a:extLst>
          </p:cNvPr>
          <p:cNvSpPr txBox="1">
            <a:spLocks/>
          </p:cNvSpPr>
          <p:nvPr/>
        </p:nvSpPr>
        <p:spPr>
          <a:xfrm>
            <a:off x="762000" y="45204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2123468-5C07-41EA-BC86-24B78E0A616D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FE3B2-2B60-4478-A316-04CB20AD0197}"/>
              </a:ext>
            </a:extLst>
          </p:cNvPr>
          <p:cNvSpPr txBox="1"/>
          <p:nvPr/>
        </p:nvSpPr>
        <p:spPr>
          <a:xfrm>
            <a:off x="4419601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r>
              <a:rPr lang="en-US" sz="2000" b="1" dirty="0"/>
              <a:t>Add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9C41947-F9AB-4E07-AFE3-C6278AD3462A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88155C7-A886-4EE1-9B27-6DE3B661EEA9}"/>
              </a:ext>
            </a:extLst>
          </p:cNvPr>
          <p:cNvSpPr txBox="1">
            <a:spLocks/>
          </p:cNvSpPr>
          <p:nvPr/>
        </p:nvSpPr>
        <p:spPr>
          <a:xfrm>
            <a:off x="7924802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7E6BC4C-1655-445C-BFF0-EED5B2923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58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30007 0.033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03379 L 0.58765 -0.1828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30007 0.1888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1875 L 0.58765 0.10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30007 -0.120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-0.12222 L 0.58765 -0.269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3744</TotalTime>
  <Words>1777</Words>
  <Application>Microsoft Office PowerPoint</Application>
  <PresentationFormat>Widescreen</PresentationFormat>
  <Paragraphs>442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SoftUni</vt:lpstr>
      <vt:lpstr>Sets and Maps</vt:lpstr>
      <vt:lpstr>Table of Contents</vt:lpstr>
      <vt:lpstr>Have a Question?</vt:lpstr>
      <vt:lpstr>PowerPoint Presentation</vt:lpstr>
      <vt:lpstr>Sets in Java</vt:lpstr>
      <vt:lpstr>Methods</vt:lpstr>
      <vt:lpstr>HashSet&lt;E&gt; – Add()</vt:lpstr>
      <vt:lpstr>HashSet&lt;E&gt; – Remove()</vt:lpstr>
      <vt:lpstr>TreeSet&lt;E&gt; – Add()</vt:lpstr>
      <vt:lpstr>LinkedHashSet&lt;E&gt; – Add()</vt:lpstr>
      <vt:lpstr>Problem: Parking Lot</vt:lpstr>
      <vt:lpstr>Solution: Parking Lot</vt:lpstr>
      <vt:lpstr>Problem: SoftUni Party </vt:lpstr>
      <vt:lpstr>Solution: SoftUni Party </vt:lpstr>
      <vt:lpstr>Problem: "Voina" – Number Game</vt:lpstr>
      <vt:lpstr>Solution: "Voina" – Number Game</vt:lpstr>
      <vt:lpstr>Associative Arrays</vt:lpstr>
      <vt:lpstr>Associative Arrays (Maps)</vt:lpstr>
      <vt:lpstr>Methods</vt:lpstr>
      <vt:lpstr>HashMap&lt;K, V&gt; – Put()</vt:lpstr>
      <vt:lpstr>HashMap&lt;K, V&gt; – Remove()</vt:lpstr>
      <vt:lpstr>Looping Through Maps – Example</vt:lpstr>
      <vt:lpstr>Problem: Count Real Numbers</vt:lpstr>
      <vt:lpstr>Solution: Count Real Numbers</vt:lpstr>
      <vt:lpstr>TreeMap&lt;K, V&gt; – Put()</vt:lpstr>
      <vt:lpstr>Problem: Academy Graduation</vt:lpstr>
      <vt:lpstr>Solution: Academy Graduation</vt:lpstr>
      <vt:lpstr>HashMap&lt;K, V&gt;, TreeMap&lt;K, V&gt;, LinkedHashMap&lt;K, V&gt;</vt:lpstr>
      <vt:lpstr>Sorting Collections</vt:lpstr>
      <vt:lpstr>Sorting Collections by Multiple Criteria</vt:lpstr>
      <vt:lpstr>Using Functional ForEach (1)</vt:lpstr>
      <vt:lpstr>Using Functional ForEach (2)</vt:lpstr>
      <vt:lpstr>Problem: Largest 3 Numbers</vt:lpstr>
      <vt:lpstr>Solution: Largest 3 Numbers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Sets and Maps Advanced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31</cp:revision>
  <dcterms:created xsi:type="dcterms:W3CDTF">2018-05-23T13:08:44Z</dcterms:created>
  <dcterms:modified xsi:type="dcterms:W3CDTF">2021-12-22T11:19:41Z</dcterms:modified>
  <cp:category>programming;computer programming;software development;web development</cp:category>
</cp:coreProperties>
</file>