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496" r:id="rId38"/>
    <p:sldId id="495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37445A6-FCB0-4230-B2E8-B8D6BB031EAA}">
          <p14:sldIdLst>
            <p14:sldId id="256"/>
            <p14:sldId id="257"/>
            <p14:sldId id="258"/>
          </p14:sldIdLst>
        </p14:section>
        <p14:section name="Abstraction" id="{503EF277-1D4B-43BE-966A-F36ABE5A69D6}">
          <p14:sldIdLst>
            <p14:sldId id="259"/>
            <p14:sldId id="260"/>
            <p14:sldId id="261"/>
            <p14:sldId id="262"/>
            <p14:sldId id="263"/>
          </p14:sldIdLst>
        </p14:section>
        <p14:section name="Interfaces" id="{DA4078BE-1A08-4905-9328-5EE65B98B3B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Abstract Classes" id="{CCCE73F2-88C9-463F-992C-F1638419D998}">
          <p14:sldIdLst>
            <p14:sldId id="282"/>
            <p14:sldId id="283"/>
            <p14:sldId id="284"/>
          </p14:sldIdLst>
        </p14:section>
        <p14:section name="Interfaces vs Abstract Classes" id="{845FB528-34A4-44F5-B356-37673A7945F1}">
          <p14:sldIdLst>
            <p14:sldId id="285"/>
            <p14:sldId id="286"/>
            <p14:sldId id="287"/>
            <p14:sldId id="288"/>
            <p14:sldId id="289"/>
          </p14:sldIdLst>
        </p14:section>
        <p14:section name="Conclusion" id="{A78872A8-BED4-46AC-A682-B1857B4868D2}">
          <p14:sldIdLst>
            <p14:sldId id="290"/>
            <p14:sldId id="401"/>
            <p14:sldId id="496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69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61B3C3-B2D1-4979-873E-6CA806A01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7749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17907D-44ED-4DF2-A1F8-4648CEEEC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059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4CC222-85A5-42AD-8720-D40210648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90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A2506-441E-4925-B399-CCCA076030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457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4B8753-DDCD-4852-B0D5-0A347CA1F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22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757D1-AB9A-4790-8B0C-355668532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50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4917EA-2019-4813-A7B2-496E878B1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35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67BD35-20C6-400C-88B7-EDE05555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922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FF079D-7B24-49E2-9327-91BE94F40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86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830E98-3923-4D87-82AA-5DBDBD8F85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62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627895-2DFE-4848-9FCD-BD27EB69F9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138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3BCA3-0BC7-4837-8AB8-E5478D331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596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79DE14-D0DF-41E0-BCDE-2E30441B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4029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9403AB-BAA0-4E9A-B6CA-CC03CDB46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0392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017FD2-F309-4812-9AC0-E4085488AC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57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99D4BD-F871-4490-97BE-2CC105B7DA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1335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22D75C-F4B9-488A-94E0-804776B5C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5090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purely abstract classes</a:t>
            </a:r>
            <a:r>
              <a:rPr lang="en-US" dirty="0"/>
              <a:t>,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All interface methods are abstract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Interface members do not have scope modifiers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Their scope is assumed public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But public is not specified explicitly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- Cannot define fields, inner types and constructors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1C16A7-4192-4E2A-993D-9CEC5413D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3327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D8E303-465D-429B-AA7E-F8CC4986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901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3A226F-CECC-4523-A52F-12B3B6B0FD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400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D532E3-33B3-40B1-A81D-504B9047F2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139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22DBD1-E8E5-40C3-9F5E-632B2A259B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830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58875-11D4-4DCD-8789-568F5949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940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13D2C4-A030-4E6B-AE42-03C33A25D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17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B00290-81EC-4B97-BF9A-EE01C76216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340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1ABC04-ACDB-4271-8C36-EEDB55EDA3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34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824480-C3A3-4B58-9420-555AC23841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84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CCF7F3-EA20-430A-B83B-8CEAFFE7F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57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7C52E6-BEAC-4E37-A179-40E605D214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048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4D68CE-10EE-48C1-A77B-23774F322A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813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81/Interfaces-and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www.youtube.com/c/CodeItUpwithIv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1677"/>
            <a:ext cx="2553890" cy="19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</a:t>
            </a:r>
            <a:r>
              <a:rPr lang="en-US" dirty="0" smtClean="0"/>
              <a:t>a compiler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4579" y="1963284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MIN = 5;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64579" y="4495800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final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row: Down 4"/>
          <p:cNvSpPr/>
          <p:nvPr/>
        </p:nvSpPr>
        <p:spPr>
          <a:xfrm>
            <a:off x="4038600" y="3790665"/>
            <a:ext cx="3701908" cy="66554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804" latinLnBrk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27991" y="5156182"/>
            <a:ext cx="2465928" cy="919401"/>
          </a:xfrm>
          <a:prstGeom prst="wedgeRoundRectCallout">
            <a:avLst>
              <a:gd name="adj1" fmla="val 63083"/>
              <a:gd name="adj2" fmla="val 203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abstract" before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120179" y="3950590"/>
            <a:ext cx="2947461" cy="919401"/>
          </a:xfrm>
          <a:prstGeom prst="wedgeRoundRectCallout">
            <a:avLst>
              <a:gd name="adj1" fmla="val -64405"/>
              <a:gd name="adj2" fmla="val 4922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static final" before fields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90402" y="2377473"/>
            <a:ext cx="2603517" cy="987504"/>
          </a:xfrm>
          <a:prstGeom prst="wedgeRoundRectCallout">
            <a:avLst>
              <a:gd name="adj1" fmla="val 56279"/>
              <a:gd name="adj2" fmla="val -4313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Public or default modifier 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6077610" y="1250852"/>
            <a:ext cx="1853725" cy="578882"/>
          </a:xfrm>
          <a:prstGeom prst="wedgeRoundRectCallout">
            <a:avLst>
              <a:gd name="adj1" fmla="val -48021"/>
              <a:gd name="adj2" fmla="val 9447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Keyword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201204" y="2546368"/>
            <a:ext cx="1460262" cy="578882"/>
          </a:xfrm>
          <a:prstGeom prst="wedgeRoundRectCallout">
            <a:avLst>
              <a:gd name="adj1" fmla="val -38208"/>
              <a:gd name="adj2" fmla="val -6960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Name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31AD67-6D02-4F64-B676-64704F1A7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74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43614" y="1151125"/>
            <a:ext cx="11804822" cy="5570355"/>
          </a:xfrm>
        </p:spPr>
        <p:txBody>
          <a:bodyPr>
            <a:normAutofit/>
          </a:bodyPr>
          <a:lstStyle/>
          <a:p>
            <a:r>
              <a:rPr lang="en-US" sz="3400" dirty="0"/>
              <a:t>Relationship between classes and </a:t>
            </a:r>
            <a:r>
              <a:rPr lang="en-US" sz="3400" dirty="0" smtClean="0"/>
              <a:t>interfaces</a:t>
            </a:r>
            <a:endParaRPr lang="bg-BG" sz="3400" dirty="0" smtClean="0"/>
          </a:p>
          <a:p>
            <a:endParaRPr lang="bg-BG" sz="3400" dirty="0"/>
          </a:p>
          <a:p>
            <a:endParaRPr lang="bg-BG" sz="3400" dirty="0" smtClean="0"/>
          </a:p>
          <a:p>
            <a:endParaRPr lang="en-US" sz="3400" dirty="0"/>
          </a:p>
          <a:p>
            <a:r>
              <a:rPr lang="en-US" sz="3400" dirty="0"/>
              <a:t>Multiple </a:t>
            </a:r>
            <a:r>
              <a:rPr lang="en-US" sz="3400" dirty="0" smtClean="0"/>
              <a:t>inheritances</a:t>
            </a:r>
            <a:endParaRPr lang="en-US" sz="340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Implements vs Extends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951366" y="2004283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5691" y="2494267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5216" y="2484087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8567" y="2488810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1522367" y="2449548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619694" y="3145348"/>
            <a:ext cx="2146218" cy="439968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619694" y="2008493"/>
            <a:ext cx="2146218" cy="42326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951366" y="3162368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277901" y="3162368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289614" y="2004283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2232451" y="5916767"/>
            <a:ext cx="2146218" cy="45720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451651" y="4724700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854542" y="47263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473476" y="4724700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9090451" y="4724700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759782" y="5898201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9012099" y="2434465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5332367" y="2447015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43" idx="2"/>
          </p:cNvCxnSpPr>
          <p:nvPr/>
        </p:nvCxnSpPr>
        <p:spPr>
          <a:xfrm flipH="1" flipV="1">
            <a:off x="1927651" y="5202078"/>
            <a:ext cx="1355944" cy="7146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9" idx="0"/>
            <a:endCxn id="42" idx="2"/>
          </p:cNvCxnSpPr>
          <p:nvPr/>
        </p:nvCxnSpPr>
        <p:spPr>
          <a:xfrm flipV="1">
            <a:off x="3305560" y="5200467"/>
            <a:ext cx="1219200" cy="7163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6" idx="0"/>
            <a:endCxn id="45" idx="2"/>
          </p:cNvCxnSpPr>
          <p:nvPr/>
        </p:nvCxnSpPr>
        <p:spPr>
          <a:xfrm flipV="1">
            <a:off x="8832892" y="5200467"/>
            <a:ext cx="1330669" cy="69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6" idx="0"/>
          </p:cNvCxnSpPr>
          <p:nvPr/>
        </p:nvCxnSpPr>
        <p:spPr>
          <a:xfrm flipH="1" flipV="1">
            <a:off x="7489197" y="5181545"/>
            <a:ext cx="1343694" cy="716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852452" y="5278263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80673" y="5297006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7C2A62A4-08D3-4E75-B90E-F5D924742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485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6443" y="2029048"/>
            <a:ext cx="534577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6443" y="3534431"/>
            <a:ext cx="950153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400" b="1" noProof="1">
                <a:latin typeface="Consolas" pitchFamily="49" charset="0"/>
              </a:rPr>
              <a:t>class Document implements Printable {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void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400" b="1" noProof="1">
                <a:latin typeface="Consolas" pitchFamily="49" charset="0"/>
              </a:rPr>
              <a:t>{ System.out.println("Hello"); 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static void main(String args[]) {</a:t>
            </a:r>
            <a:endParaRPr lang="en-US" sz="24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  Printable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doc = new Document();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  doc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.print();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Hello</a:t>
            </a: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} 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297006" y="5117045"/>
            <a:ext cx="2460061" cy="544830"/>
          </a:xfrm>
          <a:prstGeom prst="wedgeRoundRectCallout">
            <a:avLst>
              <a:gd name="adj1" fmla="val -57719"/>
              <a:gd name="adj2" fmla="val -41199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Polymorphism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6E134D-7C96-4949-9290-D00CA826F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434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51658" y="1600201"/>
            <a:ext cx="5716343" cy="1710211"/>
            <a:chOff x="5180012" y="1828800"/>
            <a:chExt cx="5716343" cy="1710211"/>
          </a:xfrm>
        </p:grpSpPr>
        <p:grpSp>
          <p:nvGrpSpPr>
            <p:cNvPr id="8" name="Group 7"/>
            <p:cNvGrpSpPr/>
            <p:nvPr/>
          </p:nvGrpSpPr>
          <p:grpSpPr>
            <a:xfrm>
              <a:off x="5180012" y="1828800"/>
              <a:ext cx="5715000" cy="1136939"/>
              <a:chOff x="-306388" y="2077297"/>
              <a:chExt cx="3131324" cy="1136939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-306388" y="2077297"/>
                <a:ext cx="3131324" cy="5826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Seat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-306388" y="2650569"/>
                <a:ext cx="3131324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-countryProduced: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181355" y="2975344"/>
              <a:ext cx="57150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405" y="2819400"/>
            <a:ext cx="5233772" cy="2863484"/>
            <a:chOff x="5180012" y="1333423"/>
            <a:chExt cx="4608598" cy="2863484"/>
          </a:xfrm>
        </p:grpSpPr>
        <p:grpSp>
          <p:nvGrpSpPr>
            <p:cNvPr id="15" name="Group 14"/>
            <p:cNvGrpSpPr/>
            <p:nvPr/>
          </p:nvGrpSpPr>
          <p:grpSpPr>
            <a:xfrm>
              <a:off x="5180012" y="1333423"/>
              <a:ext cx="4608598" cy="1514716"/>
              <a:chOff x="-306388" y="1581920"/>
              <a:chExt cx="2525112" cy="1514716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-306388" y="1581920"/>
                <a:ext cx="2525112" cy="8781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&lt;&lt;interface&gt;&gt;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&lt;&lt;Car&gt;&gt;</a:t>
                </a: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-306388" y="2460070"/>
                <a:ext cx="2525112" cy="6365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+TIRES: Integer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184286" y="2857423"/>
              <a:ext cx="4604324" cy="1339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+getModel():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+getColor():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+getHorsePower(): Integer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76890" y="1568351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Serializable</a:t>
            </a:r>
            <a:endParaRPr lang="bg-BG" sz="2800" dirty="0"/>
          </a:p>
        </p:txBody>
      </p:sp>
      <p:cxnSp>
        <p:nvCxnSpPr>
          <p:cNvPr id="6" name="Straight Connector 5"/>
          <p:cNvCxnSpPr>
            <a:cxnSpLocks/>
            <a:endCxn id="9" idx="1"/>
          </p:cNvCxnSpPr>
          <p:nvPr/>
        </p:nvCxnSpPr>
        <p:spPr>
          <a:xfrm flipV="1">
            <a:off x="4114801" y="1891518"/>
            <a:ext cx="1736857" cy="13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2"/>
          </p:cNvCxnSpPr>
          <p:nvPr/>
        </p:nvCxnSpPr>
        <p:spPr>
          <a:xfrm flipH="1">
            <a:off x="8709158" y="3310411"/>
            <a:ext cx="1343" cy="7054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3"/>
          </p:cNvCxnSpPr>
          <p:nvPr/>
        </p:nvCxnSpPr>
        <p:spPr>
          <a:xfrm flipH="1" flipV="1">
            <a:off x="5424177" y="4015833"/>
            <a:ext cx="3284980" cy="181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8E31C5-988F-4310-8B38-DC164A3AFBCC}"/>
              </a:ext>
            </a:extLst>
          </p:cNvPr>
          <p:cNvSpPr txBox="1"/>
          <p:nvPr/>
        </p:nvSpPr>
        <p:spPr>
          <a:xfrm>
            <a:off x="843311" y="647750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://judge.softuni.bg/Contests/1581/Interfaces-and-Abstraction-Lab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wheel&#10;&#10;Description automatically generated">
            <a:extLst>
              <a:ext uri="{FF2B5EF4-FFF2-40B4-BE49-F238E27FC236}">
                <a16:creationId xmlns:a16="http://schemas.microsoft.com/office/drawing/2014/main" id="{62B3D494-BF7C-46E3-BF09-D55306C12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97" y="3536634"/>
            <a:ext cx="2953015" cy="2953015"/>
          </a:xfrm>
          <a:prstGeom prst="rect">
            <a:avLst/>
          </a:prstGeom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1AC8294A-1F11-422E-8C2E-69848C80C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64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0"/>
            <a:ext cx="9577597" cy="1110780"/>
          </a:xfrm>
        </p:spPr>
        <p:txBody>
          <a:bodyPr/>
          <a:lstStyle/>
          <a:p>
            <a:r>
              <a:rPr lang="en-US" dirty="0"/>
              <a:t>Solution: Car Shop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171000" y="1899000"/>
            <a:ext cx="5791199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 TIRES = 4;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getModel();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getColor();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Integer getHorsePower();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countryProduced();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C2584E-2105-406B-AB90-F78EE091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047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5581" y="1809000"/>
            <a:ext cx="11287449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Seat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 Car, Serializable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Add fields, constructor and private methods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getModel() { return this.model;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getColor() { return this.color;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Integer getHorsePower() { return this.horsePower; }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5AFF6A-A6AF-4269-91FE-B0975AE62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9855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interface </a:t>
            </a: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extend another 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473" y="1884031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Showable 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show();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Up Arrow 1"/>
          <p:cNvSpPr/>
          <p:nvPr/>
        </p:nvSpPr>
        <p:spPr>
          <a:xfrm>
            <a:off x="4933795" y="3823886"/>
            <a:ext cx="447333" cy="66536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8473" y="4736336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Showable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7EC21A7-A173-42A1-B809-D6C0C43EC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893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class </a:t>
            </a:r>
            <a:r>
              <a:rPr lang="en-US" dirty="0"/>
              <a:t>which implements </a:t>
            </a:r>
            <a:r>
              <a:rPr lang="en-US" b="1" dirty="0">
                <a:solidFill>
                  <a:schemeClr val="bg1"/>
                </a:solidFill>
              </a:rPr>
              <a:t>child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must </a:t>
            </a:r>
            <a:r>
              <a:rPr lang="en-US" dirty="0" smtClean="0"/>
              <a:t>provide an implementation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parent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too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Interface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841" y="2529997"/>
            <a:ext cx="7172802" cy="38010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class Circle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Printable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System.out.println("Hello");</a:t>
            </a:r>
          </a:p>
          <a:p>
            <a:pPr fontAlgn="base">
              <a:spcBef>
                <a:spcPts val="600"/>
              </a:spcBef>
              <a:spcAft>
                <a:spcPts val="18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show()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System.out.println("Welcome");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4779" r="6192" b="6052"/>
          <a:stretch/>
        </p:blipFill>
        <p:spPr>
          <a:xfrm>
            <a:off x="9501809" y="1860834"/>
            <a:ext cx="1958008" cy="38010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23F44D-507F-476F-AAFD-DC573EAFC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8357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88859"/>
          </a:xfrm>
        </p:spPr>
        <p:txBody>
          <a:bodyPr/>
          <a:lstStyle/>
          <a:p>
            <a:r>
              <a:rPr lang="en-US" dirty="0"/>
              <a:t>Refactor your first problem code</a:t>
            </a:r>
          </a:p>
          <a:p>
            <a:pPr lvl="1"/>
            <a:r>
              <a:rPr lang="en-US" dirty="0"/>
              <a:t>Add for rentable cars</a:t>
            </a:r>
          </a:p>
          <a:p>
            <a:pPr lvl="1"/>
            <a:r>
              <a:rPr lang="en-US" dirty="0"/>
              <a:t>Add class </a:t>
            </a:r>
            <a:r>
              <a:rPr lang="en-US" b="1" noProof="1" smtClean="0">
                <a:solidFill>
                  <a:schemeClr val="bg1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/>
              <a:t>for sellable cars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arImpl</a:t>
            </a:r>
          </a:p>
          <a:p>
            <a:pPr lvl="1"/>
            <a:r>
              <a:rPr lang="en-US" dirty="0"/>
              <a:t>Add class Audi, which </a:t>
            </a:r>
            <a:r>
              <a:rPr lang="en-US" b="1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CarImpl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implements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rentable</a:t>
            </a:r>
          </a:p>
          <a:p>
            <a:pPr lvl="1"/>
            <a:r>
              <a:rPr lang="en-US" noProof="1"/>
              <a:t>Refactor class Seat to </a:t>
            </a:r>
            <a:r>
              <a:rPr lang="en-US" b="1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CarIm</a:t>
            </a:r>
            <a:r>
              <a:rPr lang="en-US" b="1" dirty="0">
                <a:solidFill>
                  <a:schemeClr val="bg1"/>
                </a:solidFill>
              </a:rPr>
              <a:t>pl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rentable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 Extended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095ACE-22AD-43AF-BFF7-7039D5A81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745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11000" y="1686494"/>
            <a:ext cx="831062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Sellable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11000" y="3834000"/>
            <a:ext cx="8310627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Rentable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Integer getMinRentDay();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getPricePerDay();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E4D597-2345-4651-AC8A-DAD26DCF9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6242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Abstraction</a:t>
            </a:r>
          </a:p>
          <a:p>
            <a:pPr lvl="1"/>
            <a:r>
              <a:rPr lang="en-US" dirty="0"/>
              <a:t>Abstraction vs Encapsulation</a:t>
            </a:r>
          </a:p>
          <a:p>
            <a:pPr marL="514350" indent="-514350"/>
            <a:r>
              <a:rPr lang="en-US" dirty="0"/>
              <a:t>Interfaces</a:t>
            </a:r>
          </a:p>
          <a:p>
            <a:pPr marL="1047416" lvl="1" indent="-514350"/>
            <a:r>
              <a:rPr lang="en-US" dirty="0"/>
              <a:t>Default Methods</a:t>
            </a:r>
          </a:p>
          <a:p>
            <a:pPr marL="1047416" lvl="1" indent="-514350"/>
            <a:r>
              <a:rPr lang="en-US" dirty="0"/>
              <a:t>Static Methods</a:t>
            </a:r>
          </a:p>
          <a:p>
            <a:pPr marL="514350" indent="-514350"/>
            <a:r>
              <a:rPr lang="en-US" dirty="0"/>
              <a:t>Abstract Classes</a:t>
            </a:r>
          </a:p>
          <a:p>
            <a:pPr marL="514350" indent="-514350"/>
            <a:r>
              <a:rPr lang="en-US" dirty="0"/>
              <a:t>Interfaces vs Abstract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D5F60B-9678-490B-B36A-FE30825867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51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94" y="1600200"/>
            <a:ext cx="10971211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Audi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 CarImpl implements Rentable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Integer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getMinRentDay()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this.minDaysForRent;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public Double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getPricePerDay()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this.pricePerDay;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 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Add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fields, toString() and Constructor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2EE0E8-1691-49F6-8FFD-CB71A54B1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537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Since Java 8 we can </a:t>
            </a:r>
            <a:r>
              <a:rPr lang="en-US" sz="3400" dirty="0" smtClean="0"/>
              <a:t>have a </a:t>
            </a:r>
            <a:r>
              <a:rPr lang="en-US" sz="3400" b="1" dirty="0">
                <a:solidFill>
                  <a:schemeClr val="bg1"/>
                </a:solidFill>
              </a:rPr>
              <a:t>method body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the </a:t>
            </a:r>
            <a:r>
              <a:rPr lang="en-US" sz="3400" b="1" dirty="0">
                <a:solidFill>
                  <a:schemeClr val="bg1"/>
                </a:solidFill>
              </a:rPr>
              <a:t>interface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If </a:t>
            </a:r>
            <a:r>
              <a:rPr lang="en-US" sz="3400" dirty="0"/>
              <a:t>you need to </a:t>
            </a:r>
            <a:r>
              <a:rPr lang="en-US" sz="3400" b="1" dirty="0">
                <a:solidFill>
                  <a:schemeClr val="bg1"/>
                </a:solidFill>
              </a:rPr>
              <a:t>override</a:t>
            </a:r>
            <a:r>
              <a:rPr lang="en-US" sz="3400" dirty="0"/>
              <a:t> </a:t>
            </a:r>
            <a:r>
              <a:rPr lang="en-US" sz="3400" dirty="0" smtClean="0"/>
              <a:t>the default </a:t>
            </a:r>
            <a:r>
              <a:rPr lang="en-US" sz="3400" dirty="0"/>
              <a:t>method think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about </a:t>
            </a: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1854000"/>
            <a:ext cx="858882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msg()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System.out.println("default method:");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394F76-6907-4999-9847-B64F176F4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012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not needed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default methods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/>
              <a:t>Method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57400"/>
            <a:ext cx="899318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TestInterfaceDefault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Drawable d = new Rectangle();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d.draw();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drawing rectangle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</a:rPr>
              <a:t>d.msg();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default method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</a:rPr>
              <a:t> } 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latin typeface="Consolas" pitchFamily="49" charset="0"/>
              </a:rPr>
              <a:t>} 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799BB5-D861-4800-BB28-F638FBB52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1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6766" y="1135686"/>
            <a:ext cx="11804822" cy="5570355"/>
          </a:xfrm>
        </p:spPr>
        <p:txBody>
          <a:bodyPr/>
          <a:lstStyle/>
          <a:p>
            <a:r>
              <a:rPr lang="en-US" dirty="0"/>
              <a:t>Since Java 11, we can </a:t>
            </a:r>
            <a:r>
              <a:rPr lang="en-US" dirty="0" smtClean="0"/>
              <a:t>have a </a:t>
            </a:r>
            <a:r>
              <a:rPr lang="en-US" b="1" dirty="0">
                <a:solidFill>
                  <a:schemeClr val="bg1"/>
                </a:solidFill>
              </a:rPr>
              <a:t>static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in the </a:t>
            </a:r>
            <a:r>
              <a:rPr lang="en-US" b="1" dirty="0" smtClean="0">
                <a:solidFill>
                  <a:schemeClr val="bg1"/>
                </a:solidFill>
              </a:rPr>
              <a:t>interface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302" y="1810489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cube(int x) { return x*x*x;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0302" y="4274071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Drawable d = new Rectangle();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d.draw();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Drawable.cube(3)</a:t>
            </a:r>
            <a:r>
              <a:rPr lang="en-US" sz="2800" b="1" noProof="1">
                <a:latin typeface="Consolas" pitchFamily="49" charset="0"/>
              </a:rPr>
              <a:t>); 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27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FBC9A3-8AB3-4AA6-95A8-58F9D0EED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639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a project, which has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Person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3 implementations </a:t>
            </a:r>
            <a:br>
              <a:rPr lang="en-US" dirty="0"/>
            </a:br>
            <a:r>
              <a:rPr lang="en-US" dirty="0"/>
              <a:t>for different nationalities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Override where needed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4400" y="4123616"/>
            <a:ext cx="2895600" cy="1560486"/>
            <a:chOff x="-306388" y="1714897"/>
            <a:chExt cx="1970922" cy="72038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7203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European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167103"/>
              <a:ext cx="1970922" cy="268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53200" y="1642523"/>
            <a:ext cx="3886200" cy="1844940"/>
            <a:chOff x="5226904" y="1479121"/>
            <a:chExt cx="3886200" cy="184494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226904" y="1479121"/>
              <a:ext cx="3886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226904" y="2411176"/>
              <a:ext cx="3886200" cy="9128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+sayHello():String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2890" y="4123617"/>
            <a:ext cx="3962400" cy="2126713"/>
            <a:chOff x="4421579" y="4188933"/>
            <a:chExt cx="3433520" cy="2120186"/>
          </a:xfrm>
        </p:grpSpPr>
        <p:grpSp>
          <p:nvGrpSpPr>
            <p:cNvPr id="2" name="Group 1"/>
            <p:cNvGrpSpPr/>
            <p:nvPr/>
          </p:nvGrpSpPr>
          <p:grpSpPr>
            <a:xfrm>
              <a:off x="4426097" y="4188933"/>
              <a:ext cx="3429002" cy="1541043"/>
              <a:chOff x="4676268" y="4188933"/>
              <a:chExt cx="3429002" cy="1541043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4676268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Bulgarian</a:t>
                </a: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4676269" y="5170714"/>
                <a:ext cx="3429001" cy="55926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421579" y="5729977"/>
              <a:ext cx="3433520" cy="5791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24802" y="4123618"/>
            <a:ext cx="3962398" cy="2126712"/>
            <a:chOff x="8275384" y="4188933"/>
            <a:chExt cx="3433520" cy="2121975"/>
          </a:xfrm>
        </p:grpSpPr>
        <p:grpSp>
          <p:nvGrpSpPr>
            <p:cNvPr id="4" name="Group 3"/>
            <p:cNvGrpSpPr/>
            <p:nvPr/>
          </p:nvGrpSpPr>
          <p:grpSpPr>
            <a:xfrm>
              <a:off x="8277762" y="4188933"/>
              <a:ext cx="3429002" cy="1541043"/>
              <a:chOff x="8361956" y="4188933"/>
              <a:chExt cx="3429002" cy="1541043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8361957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Chinese</a:t>
                </a: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8361956" y="5166309"/>
                <a:ext cx="3429001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8275384" y="5751645"/>
              <a:ext cx="3433520" cy="5592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10BE8A3F-A7F1-4364-9925-4291845A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519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(1)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9857" y="1544785"/>
            <a:ext cx="9934800" cy="19236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interface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default String sayHello()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"Hello";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6000" y="3969000"/>
            <a:ext cx="993865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European implements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European(String name) { this.name = name; }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public String getName() </a:t>
            </a:r>
            <a:r>
              <a:rPr lang="en-US" sz="2600" b="1" noProof="1">
                <a:latin typeface="Consolas" pitchFamily="49" charset="0"/>
              </a:rPr>
              <a:t>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B0C35B-8A80-424D-B7BF-5458522E1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9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96000" y="1674000"/>
            <a:ext cx="8948673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Bulgarian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implements 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Bulgarian(String name)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  this.name =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String getName() 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String sayHello() </a:t>
            </a:r>
            <a:r>
              <a:rPr lang="en-US" sz="2600" b="1" noProof="1">
                <a:latin typeface="Consolas" pitchFamily="49" charset="0"/>
              </a:rPr>
              <a:t>{ return "</a:t>
            </a:r>
            <a:r>
              <a:rPr lang="bg-BG" sz="2600" b="1" noProof="1">
                <a:latin typeface="Consolas" pitchFamily="49" charset="0"/>
              </a:rPr>
              <a:t>Здравей";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</a:rPr>
              <a:t>}</a:t>
            </a:r>
          </a:p>
          <a:p>
            <a:pPr fontAlgn="base">
              <a:spcBef>
                <a:spcPts val="600"/>
              </a:spcBef>
            </a:pPr>
            <a:r>
              <a:rPr lang="bg-BG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implement class Chinese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9DFCC8-2223-4189-9D08-39BDD3922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504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2E9115-FE4D-4121-8AF1-B41B16759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924211" cy="18873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33F2E-4E0A-4341-81F9-B6661BF8DE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48386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</a:t>
            </a:r>
            <a:endParaRPr lang="en-US" b="1" noProof="1">
              <a:solidFill>
                <a:schemeClr val="bg1"/>
              </a:solidFill>
            </a:endParaRPr>
          </a:p>
          <a:p>
            <a:r>
              <a:rPr lang="en-US" dirty="0"/>
              <a:t>Must </a:t>
            </a:r>
            <a:r>
              <a:rPr lang="en-US" dirty="0" smtClean="0"/>
              <a:t>provide an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B9B4AA-943A-4FCA-B05F-992AED157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0100" y="5184000"/>
            <a:ext cx="6079234" cy="9310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Animal {   </a:t>
            </a:r>
          </a:p>
          <a:p>
            <a:pPr defTabSz="1218438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13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Declarations are only permitted in </a:t>
            </a:r>
            <a:r>
              <a:rPr lang="en-US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dirty="0"/>
              <a:t>Bodies must be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 (no curly braces)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 abstract method declaration provides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actual </a:t>
            </a:r>
            <a:br>
              <a:rPr lang="en-US" dirty="0"/>
            </a:br>
            <a:r>
              <a:rPr lang="en-US" dirty="0"/>
              <a:t>implementation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65B7D9-1340-4AF3-915C-8AA1276D7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81000" y="3921212"/>
            <a:ext cx="7155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>
              <a:spcBef>
                <a:spcPts val="3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</p:spTree>
    <p:extLst>
      <p:ext uri="{BB962C8B-B14F-4D97-AF65-F5344CB8AC3E}">
        <p14:creationId xmlns:p14="http://schemas.microsoft.com/office/powerpoint/2010/main" val="281444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3F8455-4598-40C0-AE8D-0A3B22909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3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B7F133B-2E04-4762-BCBF-38D76588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2" y="1537491"/>
            <a:ext cx="2295955" cy="22959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8939B9-FB81-4D16-A053-1083FDE4C3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756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rovides implementation</a:t>
            </a:r>
            <a:r>
              <a:rPr lang="en-US" dirty="0"/>
              <a:t> and/or 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has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</a:t>
            </a:r>
            <a:r>
              <a:rPr lang="en-US" b="1" dirty="0">
                <a:solidFill>
                  <a:schemeClr val="bg1"/>
                </a:solidFill>
              </a:rPr>
              <a:t>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class may </a:t>
            </a:r>
            <a:r>
              <a:rPr lang="en-US" sz="3200" b="1" dirty="0">
                <a:solidFill>
                  <a:schemeClr val="bg1"/>
                </a:solidFill>
              </a:rPr>
              <a:t>implement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Cannot have access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modifiers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everything is </a:t>
            </a:r>
            <a:br>
              <a:rPr lang="en-US" sz="3200" dirty="0"/>
            </a:br>
            <a:r>
              <a:rPr lang="en-US" sz="3200" dirty="0"/>
              <a:t>assumed as public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</a:t>
            </a:r>
            <a:r>
              <a:rPr lang="bg-BG" dirty="0"/>
              <a:t> (1)</a:t>
            </a:r>
            <a:r>
              <a:rPr lang="en-GB" dirty="0"/>
              <a:t>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3EB0E5-68CA-41AE-BD16-75530960D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Fields and constants </a:t>
            </a:r>
            <a:r>
              <a:rPr lang="en-US" sz="3200" b="1" dirty="0">
                <a:solidFill>
                  <a:schemeClr val="bg1"/>
                </a:solidFill>
              </a:rPr>
              <a:t/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we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have the option of </a:t>
            </a:r>
            <a:br>
              <a:rPr lang="en-US" sz="3200" dirty="0"/>
            </a:br>
            <a:r>
              <a:rPr lang="en-US" sz="3200" dirty="0" smtClean="0"/>
              <a:t>providing 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default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/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we must</a:t>
            </a:r>
            <a:r>
              <a:rPr lang="en-US" sz="3200" b="1" dirty="0">
                <a:solidFill>
                  <a:schemeClr val="bg1"/>
                </a:solidFill>
              </a:rPr>
              <a:t> track down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all </a:t>
            </a: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implementations </a:t>
            </a:r>
            <a:r>
              <a:rPr lang="en-US" sz="3200" dirty="0"/>
              <a:t>of the interface and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define implementation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for the new method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C6633-CD2E-4AC2-B639-A664F7C9D2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Refactor the code from the last problem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BasePerson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abstract class</a:t>
            </a:r>
          </a:p>
          <a:p>
            <a:pPr lvl="1"/>
            <a:r>
              <a:rPr lang="en-US" dirty="0"/>
              <a:t>In which move all </a:t>
            </a:r>
            <a:r>
              <a:rPr lang="en-US" b="1" dirty="0">
                <a:solidFill>
                  <a:schemeClr val="bg1"/>
                </a:solidFill>
              </a:rPr>
              <a:t>code duplication </a:t>
            </a:r>
            <a:r>
              <a:rPr lang="en-US" dirty="0"/>
              <a:t>from European,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Bulgarian</a:t>
            </a:r>
            <a:r>
              <a:rPr lang="en-US" dirty="0"/>
              <a:t>, Chinese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Extended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76000" y="3782007"/>
            <a:ext cx="3886200" cy="2028365"/>
            <a:chOff x="4149724" y="3581402"/>
            <a:chExt cx="3886200" cy="112868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49724" y="3581402"/>
              <a:ext cx="3886200" cy="4522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BasePerson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9724" y="437087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#BasePerson(name)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149724" y="403368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89F8EBF9-0EFC-4859-AB80-FCF72419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806738"/>
            <a:ext cx="3886200" cy="609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-setName(): void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830DD56-E947-4157-86E2-24B54B3AF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9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Extended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0488" y="1611087"/>
            <a:ext cx="10591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</a:rPr>
              <a:t>public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abstract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class BasePerson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protected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BasePerson(String name)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this.setName(name);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 setName(String name) { this.name = name;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  <a:endParaRPr lang="en-US" sz="2600" b="1" noProof="1"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public String getName()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return this.name;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9D1AAA-9A2A-4983-8DBD-F0BBB2389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714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41663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08578" y="4124739"/>
            <a:ext cx="2099035" cy="227168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928981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Abstraction – </a:t>
            </a: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>
                <a:solidFill>
                  <a:schemeClr val="bg2"/>
                </a:solidFill>
              </a:rPr>
              <a:t> implementation and </a:t>
            </a:r>
            <a:r>
              <a:rPr lang="en-US" b="1" dirty="0">
                <a:solidFill>
                  <a:schemeClr val="bg1"/>
                </a:solidFill>
              </a:rPr>
              <a:t>showing</a:t>
            </a:r>
            <a:r>
              <a:rPr lang="en-US" dirty="0">
                <a:solidFill>
                  <a:schemeClr val="bg2"/>
                </a:solidFill>
              </a:rPr>
              <a:t> functionality </a:t>
            </a:r>
          </a:p>
          <a:p>
            <a:r>
              <a:rPr lang="en-US" dirty="0">
                <a:solidFill>
                  <a:schemeClr val="bg2"/>
                </a:solidFill>
              </a:rPr>
              <a:t>Interfaces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chemeClr val="bg2"/>
                </a:solidFill>
              </a:rPr>
              <a:t> vs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Default and Static methods</a:t>
            </a:r>
          </a:p>
          <a:p>
            <a:r>
              <a:rPr lang="en-US" dirty="0">
                <a:solidFill>
                  <a:schemeClr val="bg2"/>
                </a:solidFill>
              </a:rPr>
              <a:t>Abstract classes</a:t>
            </a:r>
          </a:p>
          <a:p>
            <a:r>
              <a:rPr lang="en-US" dirty="0">
                <a:solidFill>
                  <a:schemeClr val="bg2"/>
                </a:solidFill>
              </a:rPr>
              <a:t>Interfaces vs Abstract 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6F89487-CFA8-4CDF-A7ED-582431160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1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042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7946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5BABE0-443F-4EA3-BB19-B026F96D4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25A37AB-C8C9-4964-97B6-3F9F5B5ABC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C6C84C-4251-4DF5-86C7-BCCC49FDBE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42472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74A310-D680-48C2-BC04-64CD61D05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Latin origin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context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Forgetting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/>
              <a:t>in </a:t>
            </a:r>
            <a:r>
              <a:rPr lang="en-US" dirty="0"/>
              <a:t>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66030ABA-3F15-4F3D-AC20-DD95079FFD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9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Abstraction </a:t>
            </a:r>
            <a:r>
              <a:rPr lang="en-US" sz="3000" dirty="0"/>
              <a:t>means ignoring </a:t>
            </a:r>
            <a:r>
              <a:rPr lang="en-US" sz="3000" b="1" dirty="0">
                <a:solidFill>
                  <a:schemeClr val="bg1"/>
                </a:solidFill>
              </a:rPr>
              <a:t>irrelevant </a:t>
            </a:r>
            <a:r>
              <a:rPr lang="en-US" sz="3000" dirty="0"/>
              <a:t>features, properties, or </a:t>
            </a:r>
            <a:br>
              <a:rPr lang="en-US" sz="3000" dirty="0"/>
            </a:br>
            <a:r>
              <a:rPr lang="en-US" sz="3000" dirty="0"/>
              <a:t>functions and emphasizing the</a:t>
            </a:r>
            <a:r>
              <a:rPr lang="en-US" sz="3000" b="1" dirty="0">
                <a:solidFill>
                  <a:schemeClr val="bg1"/>
                </a:solidFill>
              </a:rPr>
              <a:t> relevant ones … </a:t>
            </a:r>
            <a:endParaRPr lang="bg-BG" sz="30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bg-BG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... relevant </a:t>
            </a:r>
            <a:r>
              <a:rPr lang="en-US" sz="3000" dirty="0"/>
              <a:t>to the </a:t>
            </a:r>
            <a:r>
              <a:rPr lang="en-US" sz="3000" b="1" dirty="0">
                <a:solidFill>
                  <a:schemeClr val="bg1"/>
                </a:solidFill>
              </a:rPr>
              <a:t>context </a:t>
            </a:r>
            <a:r>
              <a:rPr lang="en-US" sz="3000" dirty="0"/>
              <a:t>of the </a:t>
            </a:r>
            <a:r>
              <a:rPr lang="en-US" sz="3000" b="1" dirty="0">
                <a:solidFill>
                  <a:schemeClr val="bg1"/>
                </a:solidFill>
              </a:rPr>
              <a:t>project </a:t>
            </a:r>
            <a:r>
              <a:rPr lang="en-US" sz="3000" dirty="0"/>
              <a:t>we develop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Abstraction helps </a:t>
            </a:r>
            <a:r>
              <a:rPr lang="en-US" sz="3000" b="1" dirty="0" smtClean="0">
                <a:solidFill>
                  <a:schemeClr val="bg1"/>
                </a:solidFill>
              </a:rPr>
              <a:t>manage </a:t>
            </a:r>
            <a:r>
              <a:rPr lang="en-US" sz="3000" dirty="0"/>
              <a:t>complexity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Abstraction lets you focus on </a:t>
            </a:r>
            <a:r>
              <a:rPr lang="en-US" sz="3000" b="1" dirty="0">
                <a:solidFill>
                  <a:schemeClr val="bg1"/>
                </a:solidFill>
              </a:rPr>
              <a:t>what the </a:t>
            </a:r>
            <a:r>
              <a:rPr lang="en-US" sz="3000" dirty="0"/>
              <a:t>object does instead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how it does it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4079233" y="2514599"/>
            <a:ext cx="7922365" cy="2185425"/>
            <a:chOff x="4249046" y="2975113"/>
            <a:chExt cx="7922365" cy="2185425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4249046" y="2975113"/>
              <a:ext cx="5310808" cy="1378226"/>
            </a:xfrm>
            <a:prstGeom prst="cloudCallout">
              <a:avLst>
                <a:gd name="adj1" fmla="val 69260"/>
                <a:gd name="adj2" fmla="val -1940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</a:rPr>
                <a:t>"Relevant" to what?</a:t>
              </a:r>
              <a:endParaRPr lang="bg-BG" sz="36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90211" y="3179338"/>
              <a:ext cx="1981200" cy="19812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B34A2BB6-6309-43E1-8AC0-72ABB9B3EB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2 ways to achieve abstraction in Java</a:t>
            </a:r>
          </a:p>
          <a:p>
            <a:pPr lvl="1"/>
            <a:r>
              <a:rPr lang="en-US" dirty="0"/>
              <a:t>Interfaces (</a:t>
            </a:r>
            <a:r>
              <a:rPr lang="en-US" b="1" dirty="0">
                <a:solidFill>
                  <a:schemeClr val="bg1"/>
                </a:solidFill>
              </a:rPr>
              <a:t>100% abstraction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Abstract class (</a:t>
            </a:r>
            <a:r>
              <a:rPr lang="en-US" b="1" dirty="0">
                <a:solidFill>
                  <a:schemeClr val="bg1"/>
                </a:solidFill>
              </a:rPr>
              <a:t>0% - 100% abstraction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297" y="3644206"/>
            <a:ext cx="11034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Mammal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0B1220-FF97-43BC-AC69-0ECA888A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902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</a:t>
            </a:r>
            <a:r>
              <a:rPr lang="en-GB" dirty="0"/>
              <a:t>the</a:t>
            </a:r>
            <a:r>
              <a:rPr lang="en-GB" b="1" dirty="0">
                <a:solidFill>
                  <a:schemeClr val="bg1"/>
                </a:solidFill>
              </a:rPr>
              <a:t>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to</a:t>
            </a:r>
            <a:r>
              <a:rPr lang="en-GB" b="1" dirty="0">
                <a:solidFill>
                  <a:schemeClr val="bg1"/>
                </a:solidFill>
              </a:rPr>
              <a:t> protect </a:t>
            </a:r>
            <a:r>
              <a:rPr lang="en-GB" dirty="0"/>
              <a:t>the data </a:t>
            </a:r>
            <a:br>
              <a:rPr lang="en-GB" dirty="0"/>
            </a:br>
            <a:r>
              <a:rPr lang="en-GB" dirty="0"/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7E2B56-B2B0-4855-98DF-B339B68E93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5B4B5DB0-97E7-431A-9BFF-E3A9ECC7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464638"/>
            <a:ext cx="2411624" cy="2411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7FE577-DFFB-40A6-B335-3FBA96A57C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630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2194</Words>
  <Application>Microsoft Office PowerPoint</Application>
  <PresentationFormat>Widescreen</PresentationFormat>
  <Paragraphs>484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Interfaces and Abstraction </vt:lpstr>
      <vt:lpstr>Table of Contents</vt:lpstr>
      <vt:lpstr>Have a Question?</vt:lpstr>
      <vt:lpstr>Abstraction</vt:lpstr>
      <vt:lpstr>What is Abstraction?</vt:lpstr>
      <vt:lpstr>Abstraction in OOP</vt:lpstr>
      <vt:lpstr>Achieving Abstraction</vt:lpstr>
      <vt:lpstr>Abstraction vs. Encapsulation</vt:lpstr>
      <vt:lpstr>Interfaces</vt:lpstr>
      <vt:lpstr>Interface</vt:lpstr>
      <vt:lpstr>Implements vs Extends</vt:lpstr>
      <vt:lpstr>Interface Example</vt:lpstr>
      <vt:lpstr>Problem: Car Shop</vt:lpstr>
      <vt:lpstr>Solution: Car Shop (1)</vt:lpstr>
      <vt:lpstr>Solution: Car Shop (2)</vt:lpstr>
      <vt:lpstr>Extend Interface</vt:lpstr>
      <vt:lpstr>Extend Interface</vt:lpstr>
      <vt:lpstr>Problem: Car Shop Extended</vt:lpstr>
      <vt:lpstr>Solution: Car Shop Extended (1)</vt:lpstr>
      <vt:lpstr>Solution: Car Shop Extended (2)</vt:lpstr>
      <vt:lpstr>Default Method</vt:lpstr>
      <vt:lpstr>Default Method </vt:lpstr>
      <vt:lpstr>Static Method</vt:lpstr>
      <vt:lpstr>Problem: Say Hello </vt:lpstr>
      <vt:lpstr>Solution: Say Hello (1) </vt:lpstr>
      <vt:lpstr>Solution: Say Hello (2)</vt:lpstr>
      <vt:lpstr>Abstract Classes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Say Hello Extended</vt:lpstr>
      <vt:lpstr>Solution: Say Hello Extended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Interfaces and Abstraction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29</cp:revision>
  <dcterms:created xsi:type="dcterms:W3CDTF">2018-05-23T13:08:44Z</dcterms:created>
  <dcterms:modified xsi:type="dcterms:W3CDTF">2022-02-18T08:06:46Z</dcterms:modified>
  <cp:category>programming;computer programming;software development;web development</cp:category>
</cp:coreProperties>
</file>