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1"/>
  </p:notesMasterIdLst>
  <p:handoutMasterIdLst>
    <p:handoutMasterId r:id="rId52"/>
  </p:handoutMasterIdLst>
  <p:sldIdLst>
    <p:sldId id="256" r:id="rId2"/>
    <p:sldId id="257" r:id="rId3"/>
    <p:sldId id="258" r:id="rId4"/>
    <p:sldId id="259" r:id="rId5"/>
    <p:sldId id="530" r:id="rId6"/>
    <p:sldId id="531" r:id="rId7"/>
    <p:sldId id="532" r:id="rId8"/>
    <p:sldId id="533" r:id="rId9"/>
    <p:sldId id="534" r:id="rId10"/>
    <p:sldId id="535" r:id="rId11"/>
    <p:sldId id="536" r:id="rId12"/>
    <p:sldId id="496" r:id="rId13"/>
    <p:sldId id="497" r:id="rId14"/>
    <p:sldId id="498" r:id="rId15"/>
    <p:sldId id="499" r:id="rId16"/>
    <p:sldId id="500" r:id="rId17"/>
    <p:sldId id="501" r:id="rId18"/>
    <p:sldId id="502" r:id="rId19"/>
    <p:sldId id="503" r:id="rId20"/>
    <p:sldId id="504" r:id="rId21"/>
    <p:sldId id="505" r:id="rId22"/>
    <p:sldId id="506" r:id="rId23"/>
    <p:sldId id="507" r:id="rId24"/>
    <p:sldId id="508" r:id="rId25"/>
    <p:sldId id="509" r:id="rId26"/>
    <p:sldId id="510" r:id="rId27"/>
    <p:sldId id="511" r:id="rId28"/>
    <p:sldId id="512" r:id="rId29"/>
    <p:sldId id="513" r:id="rId30"/>
    <p:sldId id="514" r:id="rId31"/>
    <p:sldId id="515" r:id="rId32"/>
    <p:sldId id="516" r:id="rId33"/>
    <p:sldId id="517" r:id="rId34"/>
    <p:sldId id="518" r:id="rId35"/>
    <p:sldId id="519" r:id="rId36"/>
    <p:sldId id="520" r:id="rId37"/>
    <p:sldId id="521" r:id="rId38"/>
    <p:sldId id="522" r:id="rId39"/>
    <p:sldId id="523" r:id="rId40"/>
    <p:sldId id="524" r:id="rId41"/>
    <p:sldId id="525" r:id="rId42"/>
    <p:sldId id="526" r:id="rId43"/>
    <p:sldId id="527" r:id="rId44"/>
    <p:sldId id="289" r:id="rId45"/>
    <p:sldId id="401" r:id="rId46"/>
    <p:sldId id="539" r:id="rId47"/>
    <p:sldId id="538" r:id="rId48"/>
    <p:sldId id="405" r:id="rId49"/>
    <p:sldId id="493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FFDA986-00F3-47C5-860D-81A085663ECA}">
          <p14:sldIdLst>
            <p14:sldId id="256"/>
            <p14:sldId id="257"/>
            <p14:sldId id="258"/>
          </p14:sldIdLst>
        </p14:section>
        <p14:section name="What Are Exceptions?" id="{2DFEDB4D-78B2-46CC-A9A1-DB96D359D436}">
          <p14:sldIdLst>
            <p14:sldId id="259"/>
            <p14:sldId id="530"/>
            <p14:sldId id="531"/>
            <p14:sldId id="532"/>
            <p14:sldId id="533"/>
            <p14:sldId id="534"/>
            <p14:sldId id="535"/>
            <p14:sldId id="536"/>
          </p14:sldIdLst>
        </p14:section>
        <p14:section name="Handling Exceptions" id="{AF9EEB15-8F1B-407A-8079-CE5DC81FDCDD}">
          <p14:sldIdLst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</p14:sldIdLst>
        </p14:section>
        <p14:section name="Throwing Exceptions" id="{72506228-A47D-4D09-A277-AE245A9D4C7D}">
          <p14:sldIdLst>
            <p14:sldId id="508"/>
            <p14:sldId id="509"/>
            <p14:sldId id="510"/>
            <p14:sldId id="511"/>
            <p14:sldId id="512"/>
            <p14:sldId id="513"/>
            <p14:sldId id="514"/>
          </p14:sldIdLst>
        </p14:section>
        <p14:section name="The &quot;throws&quot; in Method Declarations" id="{BAA00B35-F82C-4578-B509-48BC455C2121}">
          <p14:sldIdLst>
            <p14:sldId id="515"/>
            <p14:sldId id="516"/>
            <p14:sldId id="517"/>
            <p14:sldId id="518"/>
          </p14:sldIdLst>
        </p14:section>
        <p14:section name="Custom Exceptions" id="{62B87669-1ADC-4880-B692-602264DFC0CD}">
          <p14:sldIdLst>
            <p14:sldId id="519"/>
            <p14:sldId id="520"/>
            <p14:sldId id="521"/>
          </p14:sldIdLst>
        </p14:section>
        <p14:section name="Best Practices" id="{80C49721-6BAA-47EC-AB3A-469ECA14A1DD}">
          <p14:sldIdLst>
            <p14:sldId id="522"/>
            <p14:sldId id="523"/>
            <p14:sldId id="524"/>
            <p14:sldId id="525"/>
            <p14:sldId id="526"/>
            <p14:sldId id="527"/>
          </p14:sldIdLst>
        </p14:section>
        <p14:section name="Conclusion" id="{FCF6D18A-A56E-4A62-8215-737F8B37A083}">
          <p14:sldIdLst>
            <p14:sldId id="289"/>
            <p14:sldId id="401"/>
            <p14:sldId id="539"/>
            <p14:sldId id="53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4A69B2-E48D-40A4-A868-56192CA06198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73DDE5F-C25C-45D0-A8F4-6A1D9F46FE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121707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DD92AE-254A-448F-B235-F9EFA2042F54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59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1896AEB-BEA2-4CD9-911E-2EDC10A176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81745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F0BA62-3ACE-41F1-A92A-05FBE87679B7}" type="slidenum">
              <a:rPr lang="en-US"/>
              <a:pPr/>
              <a:t>43</a:t>
            </a:fld>
            <a:r>
              <a:rPr lang="en-US" dirty="0"/>
              <a:t>##</a:t>
            </a:r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7A5B12D-FB2F-40B2-87C9-0ECC8BFDAB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71828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1FF5AD4-E841-42B1-BCA5-7247C1AB98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28601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582C758-E872-4F40-87C0-E6059842BF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08606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6040861-E750-421F-B3C7-6CBB5B61FF1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27842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ECA8523-76F6-4191-9480-7BC0A50600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63464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69F979-6036-4AC6-9658-94B8622CB9C6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13F7A87-6875-478B-8E54-858A0F818DE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71154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DDABA3-5382-48D1-94EC-1651B196C235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3A6C210-C20A-4DB0-B077-26494F7489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30952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DEC5F-A820-4C1A-AE57-56124B9DFBD3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C78488D-824F-4C8C-88DB-F2B79016A7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16066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6CEA00-236F-49E8-9320-6F1A3663A681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64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3779C4E-E010-4238-9416-677CD95E6F2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12412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A4314D-9142-443D-9050-C21ABEC42780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AA0BED0-D81C-43E7-A692-EFBA796FFFD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63146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E8AFCF-28C4-49D0-B044-E430F0C2F2EB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9C92F2D-27F1-4B33-9015-8BEEC5A632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96043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524B3F-307C-46D2-B2A1-9A0C3BF3E426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63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1AFD412-C988-4403-B1FF-65D557C362C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94045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149E57-0798-442F-9EDF-19F617E03DDC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2B64C4F-CC8D-4329-8014-0B7DF71402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72253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294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294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41.png"/><Relationship Id="rId18" Type="http://schemas.openxmlformats.org/officeDocument/2006/relationships/hyperlink" Target="https://bg.it.schwarz/schwarz-it-bulgaria" TargetMode="External"/><Relationship Id="rId26" Type="http://schemas.openxmlformats.org/officeDocument/2006/relationships/hyperlink" Target="https://indeavr.com/" TargetMode="External"/><Relationship Id="rId3" Type="http://schemas.openxmlformats.org/officeDocument/2006/relationships/image" Target="../media/image36.jpg"/><Relationship Id="rId21" Type="http://schemas.openxmlformats.org/officeDocument/2006/relationships/image" Target="../media/image45.png"/><Relationship Id="rId7" Type="http://schemas.openxmlformats.org/officeDocument/2006/relationships/image" Target="../media/image38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43.png"/><Relationship Id="rId25" Type="http://schemas.openxmlformats.org/officeDocument/2006/relationships/image" Target="../media/image47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motion-software.com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40.png"/><Relationship Id="rId24" Type="http://schemas.openxmlformats.org/officeDocument/2006/relationships/hyperlink" Target="https://de.draftkings.com/" TargetMode="External"/><Relationship Id="rId5" Type="http://schemas.openxmlformats.org/officeDocument/2006/relationships/image" Target="../media/image37.png"/><Relationship Id="rId15" Type="http://schemas.openxmlformats.org/officeDocument/2006/relationships/image" Target="../media/image42.png"/><Relationship Id="rId23" Type="http://schemas.openxmlformats.org/officeDocument/2006/relationships/image" Target="../media/image46.jpe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44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9.jpg"/><Relationship Id="rId14" Type="http://schemas.openxmlformats.org/officeDocument/2006/relationships/hyperlink" Target="https://taulia.com/company/careers/" TargetMode="External"/><Relationship Id="rId22" Type="http://schemas.openxmlformats.org/officeDocument/2006/relationships/hyperlink" Target="https://pokerstarscareers.com/" TargetMode="External"/><Relationship Id="rId27" Type="http://schemas.openxmlformats.org/officeDocument/2006/relationships/image" Target="../media/image4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hyperlink" Target="https://www.youtube.com/c/CodeItUpwithIvo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FD8F2F6-C6FD-45C1-9A34-493A96B5F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275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sz="3200" dirty="0"/>
              <a:t>Handling Errors During the Program Execution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9694CC-2C89-48B9-B825-F4BC36B7B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A9EEED-C98E-4D08-8BC8-26B8B6BDF61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3191" y="5801515"/>
            <a:ext cx="2950749" cy="382403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25C836-E808-4793-BF48-8291E986A5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3191" y="6183918"/>
            <a:ext cx="2950749" cy="351497"/>
          </a:xfrm>
        </p:spPr>
        <p:txBody>
          <a:bodyPr/>
          <a:lstStyle/>
          <a:p>
            <a:r>
              <a:rPr lang="en-US" dirty="0">
                <a:solidFill>
                  <a:srgbClr val="234465">
                    <a:lumMod val="75000"/>
                  </a:srgbClr>
                </a:solidFill>
                <a:hlinkClick r:id="rId2"/>
              </a:rPr>
              <a:t>https://softuni.bg</a:t>
            </a:r>
            <a:endParaRPr lang="en-US" dirty="0">
              <a:solidFill>
                <a:srgbClr val="234465">
                  <a:lumMod val="75000"/>
                </a:srgbClr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97C783-9341-472A-8A98-F8A6ED1C4F9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651002"/>
            <a:ext cx="2950749" cy="958395"/>
          </a:xfrm>
        </p:spPr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620A03-31A9-4562-A242-606C6E0A9C0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1" y="5368870"/>
            <a:ext cx="2950749" cy="444536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pic>
        <p:nvPicPr>
          <p:cNvPr id="1036" name="Picture 12" descr="Ð ÐµÐ·ÑÐ»ÑÐ°Ñ Ñ Ð¸Ð·Ð¾Ð±ÑÐ°Ð¶ÐµÐ½Ð¸Ðµ Ð·Ð° programmer png">
            <a:extLst>
              <a:ext uri="{FF2B5EF4-FFF2-40B4-BE49-F238E27FC236}">
                <a16:creationId xmlns:a16="http://schemas.microsoft.com/office/drawing/2014/main" id="{687CFE1B-B89E-40FB-8A4F-4804C8D5F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82" y="2206251"/>
            <a:ext cx="2603110" cy="260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24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4625F3-AEE3-478D-8E44-901BB1C5E3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196708"/>
            <a:ext cx="11815018" cy="550848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Exceptions</a:t>
            </a:r>
            <a:r>
              <a:rPr lang="en-US" dirty="0"/>
              <a:t> are two types: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Checked</a:t>
            </a:r>
            <a:r>
              <a:rPr lang="en-US" dirty="0"/>
              <a:t> – an exceptions that should be obligatory handled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checked by the compiler during the compilation</a:t>
            </a:r>
          </a:p>
          <a:p>
            <a:pPr lvl="2">
              <a:spcBef>
                <a:spcPts val="0"/>
              </a:spcBef>
              <a:buClr>
                <a:schemeClr val="tx1"/>
              </a:buClr>
            </a:pPr>
            <a:r>
              <a:rPr lang="en-US" dirty="0"/>
              <a:t>Also called </a:t>
            </a:r>
            <a:r>
              <a:rPr lang="en-US" b="1" dirty="0">
                <a:solidFill>
                  <a:schemeClr val="bg1"/>
                </a:solidFill>
              </a:rPr>
              <a:t>compile-time</a:t>
            </a:r>
            <a:r>
              <a:rPr lang="en-US" dirty="0"/>
              <a:t> exceptions</a:t>
            </a:r>
          </a:p>
          <a:p>
            <a:pPr marL="609036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609036" lvl="1" indent="0">
              <a:spcBef>
                <a:spcPts val="2999"/>
              </a:spcBef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Unchecked</a:t>
            </a:r>
            <a:r>
              <a:rPr lang="en-US" dirty="0"/>
              <a:t> – exceptions that occur at the time of execution</a:t>
            </a:r>
          </a:p>
          <a:p>
            <a:pPr lvl="2">
              <a:spcBef>
                <a:spcPts val="0"/>
              </a:spcBef>
              <a:buClr>
                <a:schemeClr val="tx1"/>
              </a:buClr>
            </a:pPr>
            <a:r>
              <a:rPr lang="en-US" dirty="0"/>
              <a:t>Also called </a:t>
            </a:r>
            <a:r>
              <a:rPr lang="en-US" sz="3197" b="1" dirty="0">
                <a:solidFill>
                  <a:schemeClr val="bg1"/>
                </a:solidFill>
              </a:rPr>
              <a:t>runtime exceptions</a:t>
            </a:r>
            <a:r>
              <a:rPr lang="en-US" sz="3200" dirty="0"/>
              <a:t>, not obligatory handled</a:t>
            </a:r>
            <a:endParaRPr lang="en-US" sz="3197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8DC181-D359-43F3-9D59-9EF19F1A5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9524B7E-3439-4130-9B5D-C9413B494C8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noProof="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54449" y="3559693"/>
            <a:ext cx="9090000" cy="16127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static void main(String args[])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File file = new File("non-existing-file.txt");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FileReader fr = new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FileReader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(file);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66EDE328-C424-4FA8-8621-DB1DA562B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3733" y="4875101"/>
            <a:ext cx="3240716" cy="510645"/>
          </a:xfrm>
          <a:prstGeom prst="wedgeRoundRectCallout">
            <a:avLst>
              <a:gd name="adj1" fmla="val -63201"/>
              <a:gd name="adj2" fmla="val -5807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99" b="1" noProof="1">
                <a:solidFill>
                  <a:srgbClr val="FFFFFF"/>
                </a:solidFill>
              </a:rPr>
              <a:t>FileNotFoundException</a:t>
            </a:r>
          </a:p>
        </p:txBody>
      </p:sp>
    </p:spTree>
    <p:extLst>
      <p:ext uri="{BB962C8B-B14F-4D97-AF65-F5344CB8AC3E}">
        <p14:creationId xmlns:p14="http://schemas.microsoft.com/office/powerpoint/2010/main" val="208518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646167-D529-4ABD-BE9B-C022E6CE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Hierarchy in Java 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488430-F6F2-4844-A250-E3C1A2FD14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853" y="1008118"/>
            <a:ext cx="10040775" cy="556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14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6C29715-CBC9-4BE4-BB16-40999576E84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try</a:t>
            </a:r>
            <a:r>
              <a:rPr lang="en-US" b="1" dirty="0">
                <a:solidFill>
                  <a:schemeClr val="bg1"/>
                </a:solidFill>
              </a:rPr>
              <a:t>-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b="1" dirty="0">
                <a:solidFill>
                  <a:schemeClr val="bg1"/>
                </a:solidFill>
              </a:rPr>
              <a:t>-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finally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FF1D83D-4D76-496A-B5A7-AC3E2EF9545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6537" y="4704825"/>
            <a:ext cx="10958928" cy="768084"/>
          </a:xfrm>
        </p:spPr>
        <p:txBody>
          <a:bodyPr/>
          <a:lstStyle/>
          <a:p>
            <a:r>
              <a:rPr lang="en-US" dirty="0"/>
              <a:t>Handling Exceptions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36FFBC8-8B64-4A15-A58B-C1133140E493}"/>
              </a:ext>
            </a:extLst>
          </p:cNvPr>
          <p:cNvGrpSpPr/>
          <p:nvPr/>
        </p:nvGrpSpPr>
        <p:grpSpPr>
          <a:xfrm>
            <a:off x="4767842" y="1219200"/>
            <a:ext cx="2775959" cy="2562424"/>
            <a:chOff x="4766253" y="1219200"/>
            <a:chExt cx="2775959" cy="2562424"/>
          </a:xfrm>
        </p:grpSpPr>
        <p:pic>
          <p:nvPicPr>
            <p:cNvPr id="4" name="Picture 2" descr="Ð ÐµÐ·ÑÐ»ÑÐ°Ñ Ñ Ð¸Ð·Ð¾Ð±ÑÐ°Ð¶ÐµÐ½Ð¸Ðµ Ð·Ð° 404 png">
              <a:extLst>
                <a:ext uri="{FF2B5EF4-FFF2-40B4-BE49-F238E27FC236}">
                  <a16:creationId xmlns:a16="http://schemas.microsoft.com/office/drawing/2014/main" id="{5687D31C-6063-48C9-89FB-2C059DD151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6253" y="1219200"/>
              <a:ext cx="2775959" cy="2562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008DFAA-797D-4A14-AD45-13467287FCC8}"/>
                </a:ext>
              </a:extLst>
            </p:cNvPr>
            <p:cNvSpPr txBox="1"/>
            <p:nvPr/>
          </p:nvSpPr>
          <p:spPr>
            <a:xfrm>
              <a:off x="5256212" y="2706328"/>
              <a:ext cx="1795840" cy="75979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/>
                <a:t>try-catch</a:t>
              </a:r>
              <a:endParaRPr lang="en-GB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4148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C37A23-52F0-47B8-B324-BA42E207C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Exceptions Work?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69BC9C-1637-4C90-B722-9D988D36E86B}"/>
              </a:ext>
            </a:extLst>
          </p:cNvPr>
          <p:cNvSpPr/>
          <p:nvPr/>
        </p:nvSpPr>
        <p:spPr bwMode="auto">
          <a:xfrm>
            <a:off x="1698719" y="2351066"/>
            <a:ext cx="1980684" cy="685621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try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7BD5F5F-D787-44BA-B44A-1656C6477033}"/>
              </a:ext>
            </a:extLst>
          </p:cNvPr>
          <p:cNvSpPr/>
          <p:nvPr/>
        </p:nvSpPr>
        <p:spPr bwMode="auto">
          <a:xfrm>
            <a:off x="5788910" y="2280507"/>
            <a:ext cx="4723170" cy="83798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Try to run</a:t>
            </a:r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799" b="1" dirty="0">
                <a:solidFill>
                  <a:srgbClr val="FFFFFF"/>
                </a:solidFill>
              </a:rPr>
              <a:t>this</a:t>
            </a:r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799" b="1" dirty="0">
                <a:solidFill>
                  <a:srgbClr val="FFFFFF"/>
                </a:solidFill>
              </a:rPr>
              <a:t>code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8E150FF-7AB0-4A5B-A16E-42547CD4E503}"/>
              </a:ext>
            </a:extLst>
          </p:cNvPr>
          <p:cNvSpPr/>
          <p:nvPr/>
        </p:nvSpPr>
        <p:spPr>
          <a:xfrm>
            <a:off x="4753580" y="2297326"/>
            <a:ext cx="380901" cy="837982"/>
          </a:xfrm>
          <a:prstGeom prst="leftBrace">
            <a:avLst/>
          </a:prstGeom>
          <a:ln w="857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854B51-A589-46F9-B3FE-7F4BE768E141}"/>
              </a:ext>
            </a:extLst>
          </p:cNvPr>
          <p:cNvSpPr/>
          <p:nvPr/>
        </p:nvSpPr>
        <p:spPr bwMode="auto">
          <a:xfrm>
            <a:off x="1698719" y="3690659"/>
            <a:ext cx="1980684" cy="685621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catch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023E5AE-A144-462D-BAFB-989C2EEDE05F}"/>
              </a:ext>
            </a:extLst>
          </p:cNvPr>
          <p:cNvSpPr/>
          <p:nvPr/>
        </p:nvSpPr>
        <p:spPr bwMode="auto">
          <a:xfrm>
            <a:off x="5788910" y="3526490"/>
            <a:ext cx="4723170" cy="101395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Run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this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code when</a:t>
            </a:r>
            <a:br>
              <a:rPr lang="en-US" sz="2800" b="1" dirty="0">
                <a:solidFill>
                  <a:srgbClr val="FFFFFF"/>
                </a:solidFill>
              </a:rPr>
            </a:br>
            <a:r>
              <a:rPr lang="en-US" sz="2800" b="1" dirty="0">
                <a:solidFill>
                  <a:srgbClr val="FFFFFF"/>
                </a:solidFill>
              </a:rPr>
              <a:t>there is an exception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6D56FFA-6D42-4E57-9AF1-A792852E071E}"/>
              </a:ext>
            </a:extLst>
          </p:cNvPr>
          <p:cNvSpPr/>
          <p:nvPr/>
        </p:nvSpPr>
        <p:spPr bwMode="auto">
          <a:xfrm>
            <a:off x="1698719" y="5024631"/>
            <a:ext cx="1980684" cy="685621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finally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3CF82C2-396E-439A-9E3D-BCA338504CCE}"/>
              </a:ext>
            </a:extLst>
          </p:cNvPr>
          <p:cNvSpPr/>
          <p:nvPr/>
        </p:nvSpPr>
        <p:spPr bwMode="auto">
          <a:xfrm>
            <a:off x="5795237" y="4948449"/>
            <a:ext cx="4723170" cy="83798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Always run this code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EDF56447-7D9F-48E7-8818-EAD9946C6951}"/>
              </a:ext>
            </a:extLst>
          </p:cNvPr>
          <p:cNvSpPr/>
          <p:nvPr/>
        </p:nvSpPr>
        <p:spPr>
          <a:xfrm>
            <a:off x="4753580" y="3614478"/>
            <a:ext cx="380901" cy="837982"/>
          </a:xfrm>
          <a:prstGeom prst="leftBrace">
            <a:avLst/>
          </a:prstGeom>
          <a:ln w="857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8A496470-A997-4DF3-B1E1-BC8610878B45}"/>
              </a:ext>
            </a:extLst>
          </p:cNvPr>
          <p:cNvSpPr/>
          <p:nvPr/>
        </p:nvSpPr>
        <p:spPr>
          <a:xfrm>
            <a:off x="4756080" y="4948449"/>
            <a:ext cx="380901" cy="837982"/>
          </a:xfrm>
          <a:prstGeom prst="leftBrace">
            <a:avLst/>
          </a:prstGeom>
          <a:ln w="857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5E5CBF47-A119-4B93-82AD-C31636EB197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64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2F701-5968-4037-B0F1-B55B3C48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Exceptions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0E0D8-3DFF-4594-801D-7E646D8AF2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 Java exceptions can be handled by the</a:t>
            </a:r>
            <a:r>
              <a:rPr lang="en-US" dirty="0">
                <a:solidFill>
                  <a:schemeClr val="tx2"/>
                </a:solidFill>
              </a:rPr>
              <a:t> 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try-catch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construction</a:t>
            </a:r>
            <a:endParaRPr lang="ru-RU" dirty="0"/>
          </a:p>
          <a:p>
            <a:pPr marL="0" indent="0">
              <a:lnSpc>
                <a:spcPct val="100000"/>
              </a:lnSpc>
              <a:buNone/>
            </a:pPr>
            <a:endParaRPr lang="ru-RU" dirty="0"/>
          </a:p>
          <a:p>
            <a:pPr marL="0" indent="0">
              <a:lnSpc>
                <a:spcPct val="100000"/>
              </a:lnSpc>
              <a:buNone/>
            </a:pPr>
            <a:endParaRPr lang="ru-RU" dirty="0"/>
          </a:p>
          <a:p>
            <a:pPr marL="0" indent="0">
              <a:lnSpc>
                <a:spcPct val="100000"/>
              </a:lnSpc>
              <a:spcBef>
                <a:spcPts val="2999"/>
              </a:spcBef>
              <a:buNone/>
            </a:pPr>
            <a:endParaRPr lang="ru-RU" dirty="0"/>
          </a:p>
          <a:p>
            <a:pPr>
              <a:lnSpc>
                <a:spcPct val="100000"/>
              </a:lnSpc>
              <a:spcBef>
                <a:spcPts val="2399"/>
              </a:spcBef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blocks can be used multiple times to process different exception types</a:t>
            </a:r>
            <a:endParaRPr lang="ru-RU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BD4482A-5A7A-48F7-8B1E-F2DE0F99BB14}"/>
              </a:ext>
            </a:extLst>
          </p:cNvPr>
          <p:cNvSpPr txBox="1">
            <a:spLocks/>
          </p:cNvSpPr>
          <p:nvPr/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181000" y="2562177"/>
            <a:ext cx="9090000" cy="21390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Do some work that can raise an exception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SomeException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Handle the caught exception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0" name="Picture 4" descr="C:\Documents\Courses\OOP\OOP Images\sticker,375x360.png">
            <a:extLst>
              <a:ext uri="{FF2B5EF4-FFF2-40B4-BE49-F238E27FC236}">
                <a16:creationId xmlns:a16="http://schemas.microsoft.com/office/drawing/2014/main" id="{AF0AE878-7FE9-42B6-ACDA-9251DA8D7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173" y="3525659"/>
            <a:ext cx="1295063" cy="124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41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73322-B777-4E65-BD66-EBB1187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try-catch – Example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7E44E41-DE44-4289-8AC8-6AABC698FD77}"/>
              </a:ext>
            </a:extLst>
          </p:cNvPr>
          <p:cNvSpPr txBox="1">
            <a:spLocks/>
          </p:cNvSpPr>
          <p:nvPr/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01000" y="1764000"/>
            <a:ext cx="100350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 s = scanner.nextLine();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Integer.parseInt(s);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System.out.printf(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"You entered a valid integer number</a:t>
            </a:r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itchFamily="49" charset="0"/>
              </a:rPr>
              <a:t>: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%s", 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NumberFormatException ex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System.out.println("Invalid integer number!");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23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0" y="1196708"/>
            <a:ext cx="11815018" cy="550848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3399" dirty="0"/>
              <a:t>When </a:t>
            </a:r>
            <a:r>
              <a:rPr lang="en-US" sz="3399" b="1" dirty="0"/>
              <a:t>catching an exception </a:t>
            </a:r>
            <a:r>
              <a:rPr lang="en-US" sz="3399" dirty="0"/>
              <a:t>of a particular class, all its </a:t>
            </a:r>
            <a:br>
              <a:rPr lang="en-US" sz="3399" dirty="0"/>
            </a:br>
            <a:r>
              <a:rPr lang="en-US" sz="3399" b="1" dirty="0"/>
              <a:t>descendants</a:t>
            </a:r>
            <a:r>
              <a:rPr lang="en-US" sz="3399" dirty="0"/>
              <a:t> (child exceptions) are caught too, e.g.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3399" dirty="0"/>
          </a:p>
          <a:p>
            <a:pPr marL="0" indent="0">
              <a:lnSpc>
                <a:spcPct val="100000"/>
              </a:lnSpc>
              <a:spcBef>
                <a:spcPts val="1799"/>
              </a:spcBef>
              <a:buNone/>
            </a:pPr>
            <a:endParaRPr lang="en-US" sz="3399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sz="3399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sz="3399" dirty="0"/>
              <a:t>Handles</a:t>
            </a:r>
            <a:r>
              <a:rPr lang="bg-BG" sz="3399" dirty="0"/>
              <a:t> </a:t>
            </a:r>
            <a:r>
              <a:rPr lang="en-US" sz="3399" b="1" noProof="1">
                <a:solidFill>
                  <a:schemeClr val="bg1"/>
                </a:solidFill>
                <a:cs typeface="Consolas" pitchFamily="49" charset="0"/>
              </a:rPr>
              <a:t>IndexOutOfBoundsException</a:t>
            </a:r>
            <a:r>
              <a:rPr lang="bg-BG" sz="33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399" dirty="0"/>
              <a:t>and</a:t>
            </a:r>
            <a:r>
              <a:rPr lang="bg-BG" sz="3399" dirty="0"/>
              <a:t> </a:t>
            </a:r>
            <a:r>
              <a:rPr lang="en-US" sz="3399" dirty="0"/>
              <a:t>its descendants </a:t>
            </a:r>
            <a:br>
              <a:rPr lang="en-US" sz="3399" dirty="0"/>
            </a:br>
            <a:r>
              <a:rPr lang="en-US" sz="3399" b="1" noProof="1">
                <a:solidFill>
                  <a:schemeClr val="bg1"/>
                </a:solidFill>
                <a:cs typeface="Consolas" pitchFamily="49" charset="0"/>
              </a:rPr>
              <a:t>ArrayIndexOutOfBoundsException</a:t>
            </a:r>
            <a:r>
              <a:rPr lang="bg-BG" sz="33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399" dirty="0"/>
              <a:t>and</a:t>
            </a:r>
            <a:r>
              <a:rPr lang="bg-BG" sz="3399" dirty="0"/>
              <a:t> </a:t>
            </a:r>
            <a:r>
              <a:rPr lang="en-US" sz="3399" dirty="0"/>
              <a:t/>
            </a:r>
            <a:br>
              <a:rPr lang="en-US" sz="3399" dirty="0"/>
            </a:br>
            <a:r>
              <a:rPr lang="en-US" sz="3399" b="1" noProof="1">
                <a:solidFill>
                  <a:schemeClr val="bg1"/>
                </a:solidFill>
                <a:cs typeface="Consolas" pitchFamily="49" charset="0"/>
              </a:rPr>
              <a:t>StringIndexOutOfBoundsException</a:t>
            </a:r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Exceptions</a:t>
            </a:r>
            <a:endParaRPr lang="bg-BG" dirty="0"/>
          </a:p>
        </p:txBody>
      </p:sp>
      <p:pic>
        <p:nvPicPr>
          <p:cNvPr id="10242" name="Picture 2" descr="Ð ÐµÐ·ÑÐ»ÑÐ°Ñ Ñ Ð¸Ð·Ð¾Ð±ÑÐ°Ð¶ÐµÐ½Ð¸Ðµ Ð·Ð° bug net png">
            <a:extLst>
              <a:ext uri="{FF2B5EF4-FFF2-40B4-BE49-F238E27FC236}">
                <a16:creationId xmlns:a16="http://schemas.microsoft.com/office/drawing/2014/main" id="{F0588981-328D-46E3-A98A-4508D7078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3983" y="2261504"/>
            <a:ext cx="1189259" cy="2043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93907FA6-8940-4BA3-8AF2-E055D4FFF7E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noProof="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16000" y="2474808"/>
            <a:ext cx="9203527" cy="21390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try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Do some work that can cause an exception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IndexOutOfBoundsException iobEx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Handle the caught out-of-bounds exception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58194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Mistake!</a:t>
            </a:r>
            <a:endParaRPr lang="bg-BG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5376E4E-40A4-4A02-8D94-FB6C452E8DF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noProof="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56000" y="1605416"/>
            <a:ext cx="10185000" cy="45207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 str = scanner.nextLine();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05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try {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Integer.parseInt(str);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catch 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</a:t>
            </a: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ex) {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System.out.println("Cannot parse the number!");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catch 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NumberFormatException</a:t>
            </a: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ex) {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System.out.println("Invalid integer number!");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799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A9B762B8-3ED2-42D0-8B8A-CE785F8DD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1000" y="3204000"/>
            <a:ext cx="2066133" cy="510645"/>
          </a:xfrm>
          <a:prstGeom prst="wedgeRoundRectCallout">
            <a:avLst>
              <a:gd name="adj1" fmla="val -72262"/>
              <a:gd name="adj2" fmla="val 4036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99" b="1" noProof="1">
                <a:solidFill>
                  <a:srgbClr val="FFFFFF"/>
                </a:solidFill>
              </a:rPr>
              <a:t>Should be last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BD7EA731-9564-44C7-A7ED-C43EA9FC6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1000" y="4509000"/>
            <a:ext cx="2742486" cy="510645"/>
          </a:xfrm>
          <a:prstGeom prst="wedgeRoundRectCallout">
            <a:avLst>
              <a:gd name="adj1" fmla="val -67209"/>
              <a:gd name="adj2" fmla="val 1281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99" b="1" noProof="1">
                <a:solidFill>
                  <a:srgbClr val="FFFFFF"/>
                </a:solidFill>
              </a:rPr>
              <a:t>Unreachable code</a:t>
            </a:r>
          </a:p>
        </p:txBody>
      </p:sp>
    </p:spTree>
    <p:extLst>
      <p:ext uri="{BB962C8B-B14F-4D97-AF65-F5344CB8AC3E}">
        <p14:creationId xmlns:p14="http://schemas.microsoft.com/office/powerpoint/2010/main" val="21815636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892E41A-AC76-45DB-B418-14BFEFEEDE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to </a:t>
            </a:r>
            <a:r>
              <a:rPr lang="en-US" b="1" dirty="0"/>
              <a:t>enter an integer </a:t>
            </a:r>
            <a:r>
              <a:rPr lang="en-US" dirty="0"/>
              <a:t>in </a:t>
            </a:r>
            <a:r>
              <a:rPr lang="en-US" b="1" dirty="0"/>
              <a:t>certain range</a:t>
            </a:r>
            <a:r>
              <a:rPr lang="en-US" dirty="0"/>
              <a:t>, e. g. 10-20</a:t>
            </a:r>
            <a:endParaRPr lang="en-US" b="1" dirty="0"/>
          </a:p>
          <a:p>
            <a:pPr lvl="1"/>
            <a:r>
              <a:rPr lang="en-US" sz="3000" dirty="0"/>
              <a:t>Read a </a:t>
            </a:r>
            <a:r>
              <a:rPr lang="en-US" sz="3000" b="1" dirty="0"/>
              <a:t>range</a:t>
            </a:r>
            <a:r>
              <a:rPr lang="en-US" sz="3000" dirty="0"/>
              <a:t> (two integers </a:t>
            </a:r>
            <a:r>
              <a:rPr lang="en-US" sz="3000" b="1" dirty="0"/>
              <a:t>start</a:t>
            </a:r>
            <a:r>
              <a:rPr lang="en-US" sz="3000" dirty="0"/>
              <a:t> &lt;= </a:t>
            </a:r>
            <a:r>
              <a:rPr lang="en-US" sz="3000" b="1" dirty="0"/>
              <a:t>end</a:t>
            </a:r>
            <a:r>
              <a:rPr lang="en-US" sz="3000" dirty="0"/>
              <a:t>) and print the range</a:t>
            </a:r>
          </a:p>
          <a:p>
            <a:pPr lvl="1"/>
            <a:r>
              <a:rPr lang="en-US" sz="3000" dirty="0"/>
              <a:t>When an invalid number in entered or the number is out of range, print "</a:t>
            </a:r>
            <a:r>
              <a:rPr lang="en-US" sz="3000" b="1" dirty="0">
                <a:latin typeface="Consolas" panose="020B0609020204030204" pitchFamily="49" charset="0"/>
              </a:rPr>
              <a:t>Invalid number: {num}</a:t>
            </a:r>
            <a:r>
              <a:rPr lang="en-US" sz="3000" dirty="0"/>
              <a:t>" and enter a number again</a:t>
            </a:r>
          </a:p>
          <a:p>
            <a:pPr lvl="1"/>
            <a:r>
              <a:rPr lang="en-US" sz="3000" dirty="0"/>
              <a:t>When the entered number is valid, print "</a:t>
            </a:r>
            <a:r>
              <a:rPr lang="en-US" sz="3000" b="1" dirty="0">
                <a:latin typeface="Consolas" panose="020B0609020204030204" pitchFamily="49" charset="0"/>
              </a:rPr>
              <a:t>Valid number: {</a:t>
            </a:r>
            <a:r>
              <a:rPr lang="en-US" sz="3000" b="1" dirty="0" err="1">
                <a:latin typeface="Consolas" panose="020B0609020204030204" pitchFamily="49" charset="0"/>
              </a:rPr>
              <a:t>num</a:t>
            </a:r>
            <a:r>
              <a:rPr lang="en-US" sz="3000" b="1" dirty="0" smtClean="0">
                <a:latin typeface="Consolas" panose="020B0609020204030204" pitchFamily="49" charset="0"/>
              </a:rPr>
              <a:t>}</a:t>
            </a:r>
            <a:r>
              <a:rPr lang="en-US" sz="3000" dirty="0" smtClean="0"/>
              <a:t>"</a:t>
            </a:r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FD43E1-6ABC-4289-8CCC-22D26995A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Number in Range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EB22E66-CBBD-46DE-9F56-DEAE632B57C5}"/>
              </a:ext>
            </a:extLst>
          </p:cNvPr>
          <p:cNvGrpSpPr/>
          <p:nvPr/>
        </p:nvGrpSpPr>
        <p:grpSpPr>
          <a:xfrm>
            <a:off x="503904" y="4572001"/>
            <a:ext cx="5334000" cy="1684289"/>
            <a:chOff x="684212" y="4572000"/>
            <a:chExt cx="5334000" cy="168428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6FEB479-DB0F-4D74-AD04-FB80D86DD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212" y="4572000"/>
              <a:ext cx="1176680" cy="168428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44000" tIns="72000" rIns="144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00" b="1" noProof="1">
                  <a:latin typeface="Consolas" panose="020B0609020204030204" pitchFamily="49" charset="0"/>
                </a:rPr>
                <a:t>10 20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00" b="1" noProof="1">
                  <a:latin typeface="Consolas" panose="020B0609020204030204" pitchFamily="49" charset="0"/>
                </a:rPr>
                <a:t>5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00" b="1" noProof="1">
                  <a:latin typeface="Consolas" panose="020B0609020204030204" pitchFamily="49" charset="0"/>
                </a:rPr>
                <a:t>xx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00" b="1" noProof="1">
                  <a:latin typeface="Consolas" panose="020B0609020204030204" pitchFamily="49" charset="0"/>
                </a:rPr>
                <a:t>20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D991EA7-0C93-4D33-8664-41B7FD077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3012" y="4572000"/>
              <a:ext cx="3505200" cy="168428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44000" tIns="72000" rIns="144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00" b="1" noProof="1">
                  <a:latin typeface="Consolas" panose="020B0609020204030204" pitchFamily="49" charset="0"/>
                </a:rPr>
                <a:t>Range: [10...20]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00" b="1" noProof="1">
                  <a:latin typeface="Consolas" panose="020B0609020204030204" pitchFamily="49" charset="0"/>
                </a:rPr>
                <a:t>Invalid number: 5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00" b="1" noProof="1">
                  <a:latin typeface="Consolas" panose="020B0609020204030204" pitchFamily="49" charset="0"/>
                </a:rPr>
                <a:t>Invalid number: xx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00" b="1" noProof="1">
                  <a:latin typeface="Consolas" panose="020B0609020204030204" pitchFamily="49" charset="0"/>
                </a:rPr>
                <a:t>Valid number: 20</a:t>
              </a:r>
              <a:endParaRPr lang="it-IT" sz="2500" b="1" noProof="1">
                <a:latin typeface="Consolas" panose="020B0609020204030204" pitchFamily="49" charset="0"/>
              </a:endParaRPr>
            </a:p>
          </p:txBody>
        </p:sp>
        <p:sp>
          <p:nvSpPr>
            <p:cNvPr id="6" name="Right Arrow 7">
              <a:extLst>
                <a:ext uri="{FF2B5EF4-FFF2-40B4-BE49-F238E27FC236}">
                  <a16:creationId xmlns:a16="http://schemas.microsoft.com/office/drawing/2014/main" id="{19235DDD-DD02-4DB7-BB50-6539045690B6}"/>
                </a:ext>
              </a:extLst>
            </p:cNvPr>
            <p:cNvSpPr/>
            <p:nvPr/>
          </p:nvSpPr>
          <p:spPr>
            <a:xfrm>
              <a:off x="2018940" y="5271832"/>
              <a:ext cx="381000" cy="34618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ADB3786-75E1-463E-A812-00D3200483D3}"/>
              </a:ext>
            </a:extLst>
          </p:cNvPr>
          <p:cNvGrpSpPr/>
          <p:nvPr/>
        </p:nvGrpSpPr>
        <p:grpSpPr>
          <a:xfrm>
            <a:off x="6371304" y="4572001"/>
            <a:ext cx="5334000" cy="1684289"/>
            <a:chOff x="684212" y="4572000"/>
            <a:chExt cx="5334000" cy="168428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0034414-8D47-4252-926D-52142C6C2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212" y="4572000"/>
              <a:ext cx="1176680" cy="168428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44000" tIns="72000" rIns="144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00" b="1" noProof="1">
                  <a:latin typeface="Consolas" panose="020B0609020204030204" pitchFamily="49" charset="0"/>
                </a:rPr>
                <a:t>-5 50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00" b="1" noProof="1">
                  <a:latin typeface="Consolas" panose="020B0609020204030204" pitchFamily="49" charset="0"/>
                </a:rPr>
                <a:t>hi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00" b="1" noProof="1">
                  <a:latin typeface="Consolas" panose="020B0609020204030204" pitchFamily="49" charset="0"/>
                </a:rPr>
                <a:t>-6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00" b="1" noProof="1">
                  <a:latin typeface="Consolas" panose="020B0609020204030204" pitchFamily="49" charset="0"/>
                </a:rPr>
                <a:t>-1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03DE0F-0035-4859-AD73-D73D9DEA4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3012" y="4572000"/>
              <a:ext cx="3505200" cy="168428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44000" tIns="72000" rIns="144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00" b="1" noProof="1">
                  <a:latin typeface="Consolas" panose="020B0609020204030204" pitchFamily="49" charset="0"/>
                </a:rPr>
                <a:t>Range: [-5...50]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00" b="1" noProof="1">
                  <a:latin typeface="Consolas" panose="020B0609020204030204" pitchFamily="49" charset="0"/>
                </a:rPr>
                <a:t>Invalid number: hi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00" b="1" noProof="1">
                  <a:latin typeface="Consolas" panose="020B0609020204030204" pitchFamily="49" charset="0"/>
                </a:rPr>
                <a:t>Invalid number: -6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00" b="1" noProof="1">
                  <a:latin typeface="Consolas" panose="020B0609020204030204" pitchFamily="49" charset="0"/>
                </a:rPr>
                <a:t>Valid number: -1</a:t>
              </a:r>
            </a:p>
          </p:txBody>
        </p:sp>
        <p:sp>
          <p:nvSpPr>
            <p:cNvPr id="14" name="Right Arrow 7">
              <a:extLst>
                <a:ext uri="{FF2B5EF4-FFF2-40B4-BE49-F238E27FC236}">
                  <a16:creationId xmlns:a16="http://schemas.microsoft.com/office/drawing/2014/main" id="{E376D744-E44C-40C1-A6E5-A4E99970D12A}"/>
                </a:ext>
              </a:extLst>
            </p:cNvPr>
            <p:cNvSpPr/>
            <p:nvPr/>
          </p:nvSpPr>
          <p:spPr>
            <a:xfrm>
              <a:off x="2018940" y="5271832"/>
              <a:ext cx="381000" cy="34618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5420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76DA5F-2E73-4F62-8240-98406651D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Number in Range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11000" y="1269000"/>
            <a:ext cx="10215000" cy="54722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static int readNumberInRange(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Scanner scanner, int start, int end)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while (true)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String line = scanner.nextLine();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int num = Integer.parseInt(line);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if (num &gt;= start &amp;&amp; num &lt;= end)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return num;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Valid number (in range)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(Exception ex)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// Parse failed --&gt; invalid number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System.out.println("Invalid number: " + line);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76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2302" indent="-452302">
              <a:lnSpc>
                <a:spcPct val="110000"/>
              </a:lnSpc>
              <a:buFontTx/>
              <a:buAutoNum type="arabicPeriod"/>
            </a:pPr>
            <a:r>
              <a:rPr lang="en-US" dirty="0"/>
              <a:t>What Are Exceptions in Java?</a:t>
            </a:r>
            <a:endParaRPr lang="bg-BG" dirty="0"/>
          </a:p>
          <a:p>
            <a:pPr marL="932716" lvl="1" indent="-457063">
              <a:lnSpc>
                <a:spcPct val="110000"/>
              </a:lnSpc>
            </a:pPr>
            <a:r>
              <a:rPr lang="en-US" dirty="0"/>
              <a:t>The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Throwable</a:t>
            </a:r>
            <a:r>
              <a:rPr lang="en-US" dirty="0"/>
              <a:t> and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Classes</a:t>
            </a:r>
          </a:p>
          <a:p>
            <a:pPr marL="932716" lvl="1" indent="-457063">
              <a:lnSpc>
                <a:spcPct val="110000"/>
              </a:lnSpc>
            </a:pPr>
            <a:r>
              <a:rPr lang="en-US" b="1" dirty="0"/>
              <a:t>Types</a:t>
            </a:r>
            <a:r>
              <a:rPr lang="en-US" dirty="0"/>
              <a:t> of Exceptions and Their </a:t>
            </a:r>
            <a:r>
              <a:rPr lang="en-US" b="1" dirty="0"/>
              <a:t>Hierarchy</a:t>
            </a:r>
            <a:endParaRPr lang="ru-RU" b="1" dirty="0"/>
          </a:p>
          <a:p>
            <a:pPr marL="452302" indent="-452302">
              <a:lnSpc>
                <a:spcPct val="110000"/>
              </a:lnSpc>
              <a:buFontTx/>
              <a:buAutoNum type="arabicPeriod"/>
            </a:pPr>
            <a:r>
              <a:rPr lang="en-US" b="1" dirty="0"/>
              <a:t>Handling</a:t>
            </a:r>
            <a:r>
              <a:rPr lang="en-US" dirty="0"/>
              <a:t> Exceptions: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try</a:t>
            </a:r>
            <a:r>
              <a:rPr lang="en-US" b="1" dirty="0">
                <a:solidFill>
                  <a:schemeClr val="bg1"/>
                </a:solidFill>
              </a:rPr>
              <a:t>-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b="1" dirty="0">
                <a:solidFill>
                  <a:schemeClr val="bg1"/>
                </a:solidFill>
              </a:rPr>
              <a:t>-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finally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2302" indent="-452302">
              <a:lnSpc>
                <a:spcPct val="110000"/>
              </a:lnSpc>
              <a:buFontTx/>
              <a:buAutoNum type="arabicPeriod"/>
            </a:pPr>
            <a:r>
              <a:rPr lang="en-US" b="1" dirty="0"/>
              <a:t>Raising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Throwing</a:t>
            </a:r>
            <a:r>
              <a:rPr lang="ru-RU" dirty="0"/>
              <a:t>)</a:t>
            </a:r>
            <a:r>
              <a:rPr lang="en-US" dirty="0"/>
              <a:t> Exceptions: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throw</a:t>
            </a:r>
            <a:endParaRPr lang="ru-RU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2302" indent="-452302">
              <a:lnSpc>
                <a:spcPct val="110000"/>
              </a:lnSpc>
              <a:buFontTx/>
              <a:buAutoNum type="arabicPeriod"/>
            </a:pPr>
            <a:r>
              <a:rPr lang="en-US" b="1" dirty="0"/>
              <a:t>Best Practices </a:t>
            </a:r>
            <a:r>
              <a:rPr lang="en-US" dirty="0"/>
              <a:t>in Exception Handling</a:t>
            </a:r>
          </a:p>
          <a:p>
            <a:pPr marL="452302" indent="-452302">
              <a:lnSpc>
                <a:spcPct val="110000"/>
              </a:lnSpc>
              <a:buFontTx/>
              <a:buAutoNum type="arabicPeriod"/>
            </a:pPr>
            <a:r>
              <a:rPr lang="en-US" dirty="0"/>
              <a:t>Defining </a:t>
            </a:r>
            <a:r>
              <a:rPr lang="en-US" b="1" dirty="0"/>
              <a:t>Custom</a:t>
            </a:r>
            <a:r>
              <a:rPr lang="en-US" dirty="0"/>
              <a:t> Exceptions Classes</a:t>
            </a:r>
            <a:endParaRPr lang="bg-B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CC8383-C6A7-42DF-9D8D-3257FEDC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B8D18D8-9F3E-4648-B4B8-E68236C2788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10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DDCFC7-7CE1-447B-9C4D-031B34EE6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Number in Range (2)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A320D5-FB6F-44B8-860C-9E4E0D4024D4}"/>
              </a:ext>
            </a:extLst>
          </p:cNvPr>
          <p:cNvSpPr txBox="1"/>
          <p:nvPr/>
        </p:nvSpPr>
        <p:spPr>
          <a:xfrm>
            <a:off x="268142" y="6488668"/>
            <a:ext cx="1161905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dirty="0"/>
              <a:t>Submit your solution to the judge: </a:t>
            </a:r>
            <a:r>
              <a:rPr lang="en-GB" dirty="0">
                <a:hlinkClick r:id="rId2"/>
              </a:rPr>
              <a:t>https://judge.softuni.org/Contests/Practice/Index/3294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70171" y="1539000"/>
            <a:ext cx="10215000" cy="41618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static void main(String[] args)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Scanner scanner = new Scanner(System.in);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String[] range = scanner.nextLine().split(" 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int start = Integer.parseInt(range[0]);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int end = Integer.parseInt(range[1]);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System.out.printf("Range: [%d...%d]\n", start, end);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int num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readNumberInRange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(scanner, start, end);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System.out.println("Valid number: " + num);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258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E9F6165-CAE9-431F-9F19-3F001CC6C65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Executing a Cleanup Code in All Cases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96E99E-191C-429B-83D8-F1BEF02CAD2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6537" y="4704825"/>
            <a:ext cx="10958928" cy="768084"/>
          </a:xfrm>
        </p:spPr>
        <p:txBody>
          <a:bodyPr/>
          <a:lstStyle/>
          <a:p>
            <a:r>
              <a:rPr lang="en-US" dirty="0"/>
              <a:t>Try-Finally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32B0C3-5065-46A5-9B33-EE8D29E06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288" y="1666576"/>
            <a:ext cx="2143424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08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480" y="1196706"/>
            <a:ext cx="11811941" cy="5199712"/>
          </a:xfrm>
        </p:spPr>
        <p:txBody>
          <a:bodyPr>
            <a:normAutofit/>
          </a:bodyPr>
          <a:lstStyle/>
          <a:p>
            <a:r>
              <a:rPr lang="en-US" sz="3399" dirty="0"/>
              <a:t>The statement:</a:t>
            </a:r>
          </a:p>
          <a:p>
            <a:pPr marL="0" indent="0">
              <a:buNone/>
            </a:pPr>
            <a:endParaRPr lang="en-US" sz="3399" dirty="0"/>
          </a:p>
          <a:p>
            <a:pPr marL="0" indent="0">
              <a:buNone/>
            </a:pPr>
            <a:endParaRPr lang="en-US" sz="3399" dirty="0"/>
          </a:p>
          <a:p>
            <a:pPr marL="0" indent="0">
              <a:buNone/>
            </a:pPr>
            <a:endParaRPr lang="en-US" sz="3399" dirty="0"/>
          </a:p>
          <a:p>
            <a:pPr>
              <a:spcBef>
                <a:spcPts val="3000"/>
              </a:spcBef>
            </a:pPr>
            <a:r>
              <a:rPr lang="en-US" sz="3399" dirty="0"/>
              <a:t>Ensures execution of a given block in all cases</a:t>
            </a:r>
          </a:p>
          <a:p>
            <a:pPr lvl="1"/>
            <a:r>
              <a:rPr lang="en-US" dirty="0"/>
              <a:t>When </a:t>
            </a:r>
            <a:r>
              <a:rPr lang="en-US" b="1" dirty="0"/>
              <a:t>exception</a:t>
            </a:r>
            <a:r>
              <a:rPr lang="en-US" dirty="0"/>
              <a:t> is raised or </a:t>
            </a:r>
            <a:r>
              <a:rPr lang="en-US" b="1" dirty="0"/>
              <a:t>not</a:t>
            </a:r>
            <a:r>
              <a:rPr lang="en-US" dirty="0"/>
              <a:t> in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dirty="0"/>
              <a:t> block</a:t>
            </a:r>
          </a:p>
          <a:p>
            <a:r>
              <a:rPr lang="en-US" dirty="0"/>
              <a:t>Used for execution of </a:t>
            </a:r>
            <a:r>
              <a:rPr lang="en-US" b="1" dirty="0"/>
              <a:t>cleaning-up code</a:t>
            </a:r>
            <a:r>
              <a:rPr lang="en-US" dirty="0"/>
              <a:t>, e.g. releasing resources</a:t>
            </a:r>
            <a:endParaRPr lang="bg-BG" dirty="0"/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try-finally Statement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82078B0-72F6-4E27-8B55-56E7E230645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noProof="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6000" y="1809000"/>
            <a:ext cx="93150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try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// Do some work that can cause an exception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finally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// This block will always execute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68141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onsolas" pitchFamily="49" charset="0"/>
              </a:rPr>
              <a:t>Try-finally – Example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B9827C4-606F-4640-A3DC-6FCAA895111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noProof="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1000" y="1566908"/>
            <a:ext cx="119250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static void tryFinallyExample()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System.out.println("Code executed before try-finally.");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String str = scanner.nextLine();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Integer.parseInt(str);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System.out.println("Parsing was successful.");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return;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Exit from the current method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 executes the "finally" block</a:t>
            </a:r>
            <a:endParaRPr lang="en-US" sz="22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(NumberFormatException ex)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System.out.println("Parsing failed!");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finally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System.out.println("This cleanup code is always executed.");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System.out.println("This code is after the try-finally block.");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9130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Ð ÐµÐ·ÑÐ»ÑÐ°Ñ Ñ Ð¸Ð·Ð¾Ð±ÑÐ°Ð¶ÐµÐ½Ð¸Ðµ Ð·Ð° throw png">
            <a:extLst>
              <a:ext uri="{FF2B5EF4-FFF2-40B4-BE49-F238E27FC236}">
                <a16:creationId xmlns:a16="http://schemas.microsoft.com/office/drawing/2014/main" id="{E3C60B04-10F9-403D-9B15-9DD080317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190" y="1600200"/>
            <a:ext cx="3077622" cy="1956922"/>
          </a:xfrm>
          <a:prstGeom prst="rect">
            <a:avLst/>
          </a:prstGeom>
          <a:noFill/>
          <a:effectLst>
            <a:glow rad="50800">
              <a:schemeClr val="bg2">
                <a:lumMod val="75000"/>
                <a:alpha val="5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E9F6165-CAE9-431F-9F19-3F001CC6C65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Using the "</a:t>
            </a:r>
            <a:r>
              <a:rPr lang="en-US" b="1"/>
              <a:t>throw</a:t>
            </a:r>
            <a:r>
              <a:rPr lang="en-US"/>
              <a:t>" Keyword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96E99E-191C-429B-83D8-F1BEF02CAD2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6537" y="4704825"/>
            <a:ext cx="10958928" cy="768084"/>
          </a:xfrm>
        </p:spPr>
        <p:txBody>
          <a:bodyPr/>
          <a:lstStyle/>
          <a:p>
            <a:r>
              <a:rPr lang="en-US" dirty="0"/>
              <a:t>Throwing Exceptions</a:t>
            </a:r>
          </a:p>
        </p:txBody>
      </p:sp>
    </p:spTree>
    <p:extLst>
      <p:ext uri="{BB962C8B-B14F-4D97-AF65-F5344CB8AC3E}">
        <p14:creationId xmlns:p14="http://schemas.microsoft.com/office/powerpoint/2010/main" val="159835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1" y="1196125"/>
            <a:ext cx="11815018" cy="5310875"/>
          </a:xfrm>
        </p:spPr>
        <p:txBody>
          <a:bodyPr>
            <a:noAutofit/>
          </a:bodyPr>
          <a:lstStyle/>
          <a:p>
            <a:pPr>
              <a:spcBef>
                <a:spcPct val="30000"/>
              </a:spcBef>
            </a:pPr>
            <a:r>
              <a:rPr lang="en-US" sz="3399" b="1" dirty="0">
                <a:solidFill>
                  <a:schemeClr val="tx2">
                    <a:lumMod val="75000"/>
                  </a:schemeClr>
                </a:solidFill>
              </a:rPr>
              <a:t>Throwing</a:t>
            </a:r>
            <a:r>
              <a:rPr lang="en-US" sz="3399" dirty="0"/>
              <a:t> an exception with an error message:</a:t>
            </a:r>
          </a:p>
          <a:p>
            <a:pPr marL="0" indent="0">
              <a:spcAft>
                <a:spcPts val="0"/>
              </a:spcAft>
              <a:buNone/>
            </a:pPr>
            <a:endParaRPr lang="bg-BG" sz="3399" dirty="0"/>
          </a:p>
          <a:p>
            <a:pPr>
              <a:spcBef>
                <a:spcPct val="0"/>
              </a:spcBef>
            </a:pPr>
            <a:r>
              <a:rPr lang="en-US" sz="3399" dirty="0"/>
              <a:t>Exceptions can accept </a:t>
            </a:r>
            <a:r>
              <a:rPr lang="en-US" sz="3399" b="1" dirty="0"/>
              <a:t>message</a:t>
            </a:r>
            <a:r>
              <a:rPr lang="en-US" sz="3399" dirty="0"/>
              <a:t> and </a:t>
            </a:r>
            <a:r>
              <a:rPr lang="en-US" sz="3399" b="1" dirty="0"/>
              <a:t>cause</a:t>
            </a:r>
            <a:r>
              <a:rPr lang="bg-BG" sz="3399" dirty="0"/>
              <a:t> (</a:t>
            </a:r>
            <a:r>
              <a:rPr lang="en-US" sz="3399" dirty="0"/>
              <a:t>nested exception):</a:t>
            </a:r>
          </a:p>
          <a:p>
            <a:pPr marL="0" indent="0">
              <a:spcBef>
                <a:spcPct val="0"/>
              </a:spcBef>
              <a:buNone/>
            </a:pPr>
            <a:endParaRPr lang="en-US" sz="3399" dirty="0"/>
          </a:p>
          <a:p>
            <a:pPr marL="0" indent="0">
              <a:spcBef>
                <a:spcPct val="0"/>
              </a:spcBef>
              <a:buNone/>
            </a:pPr>
            <a:endParaRPr lang="en-US" sz="3399" dirty="0"/>
          </a:p>
          <a:p>
            <a:pPr marL="0" indent="0">
              <a:spcBef>
                <a:spcPts val="1200"/>
              </a:spcBef>
              <a:buNone/>
            </a:pPr>
            <a:endParaRPr lang="en-US" sz="3399" dirty="0"/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399" b="1" dirty="0">
                <a:solidFill>
                  <a:schemeClr val="bg1"/>
                </a:solidFill>
              </a:rPr>
              <a:t>Note</a:t>
            </a:r>
            <a:r>
              <a:rPr lang="bg-BG" sz="3399" b="1" dirty="0"/>
              <a:t>:</a:t>
            </a:r>
            <a:r>
              <a:rPr lang="en-US" sz="3399" b="1" dirty="0"/>
              <a:t> </a:t>
            </a:r>
            <a:r>
              <a:rPr lang="en-US" sz="3399" dirty="0"/>
              <a:t>if the original exception is not passed, the initial cause of the exception is lost</a:t>
            </a:r>
            <a:endParaRPr lang="bg-BG" sz="3399" dirty="0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Throw Keyword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8082802-2971-4ED3-98B7-D6C71142C5F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noProof="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94963" y="3159000"/>
            <a:ext cx="11059655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try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catch (SQLException sqlEx)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IllegalStateException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("Cannot save invoice", sqlEx);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3508" y="1946794"/>
            <a:ext cx="11059655" cy="4615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IllegalArgumentException</a:t>
            </a:r>
            <a:r>
              <a:rPr lang="en-US" sz="23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("Invalid amount!");</a:t>
            </a:r>
          </a:p>
        </p:txBody>
      </p:sp>
    </p:spTree>
    <p:extLst>
      <p:ext uri="{BB962C8B-B14F-4D97-AF65-F5344CB8AC3E}">
        <p14:creationId xmlns:p14="http://schemas.microsoft.com/office/powerpoint/2010/main" val="36490591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1" y="1275934"/>
            <a:ext cx="11815018" cy="52010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399" dirty="0"/>
              <a:t>Exceptions are </a:t>
            </a:r>
            <a:r>
              <a:rPr lang="en-US" sz="3399" b="1" dirty="0"/>
              <a:t>thrown</a:t>
            </a:r>
            <a:r>
              <a:rPr lang="en-US" sz="3399" dirty="0"/>
              <a:t> (raised) by the </a:t>
            </a:r>
            <a:r>
              <a:rPr lang="en-US" sz="3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US" sz="33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399" dirty="0"/>
              <a:t>keyword </a:t>
            </a:r>
          </a:p>
          <a:p>
            <a:pPr>
              <a:lnSpc>
                <a:spcPct val="100000"/>
              </a:lnSpc>
            </a:pPr>
            <a:r>
              <a:rPr lang="en-US" sz="3399" dirty="0"/>
              <a:t>Used to </a:t>
            </a:r>
            <a:r>
              <a:rPr lang="en-US" sz="3399" b="1" dirty="0"/>
              <a:t>notify the calling code </a:t>
            </a:r>
            <a:r>
              <a:rPr lang="en-US" sz="3399" dirty="0"/>
              <a:t>in case of an error or unusual situation</a:t>
            </a:r>
          </a:p>
          <a:p>
            <a:pPr>
              <a:lnSpc>
                <a:spcPct val="100000"/>
              </a:lnSpc>
            </a:pPr>
            <a:r>
              <a:rPr lang="en-US" sz="3399" dirty="0"/>
              <a:t>When an exception is thrown: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program execution </a:t>
            </a:r>
            <a:r>
              <a:rPr lang="en-US" b="1" dirty="0"/>
              <a:t>stops immediately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exception </a:t>
            </a:r>
            <a:r>
              <a:rPr lang="en-US" b="1" dirty="0"/>
              <a:t>travels over the stack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Until a matching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block is reached to handle it</a:t>
            </a:r>
          </a:p>
          <a:p>
            <a:pPr>
              <a:lnSpc>
                <a:spcPct val="100000"/>
              </a:lnSpc>
            </a:pPr>
            <a:r>
              <a:rPr lang="en-US" b="1" dirty="0"/>
              <a:t>Unhandled exceptions </a:t>
            </a:r>
            <a:r>
              <a:rPr lang="en-US" dirty="0"/>
              <a:t>display an error message</a:t>
            </a: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Throwing Exceptions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06CDE02-700F-4282-987E-23B4E841AA4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35179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4" y="1228710"/>
            <a:ext cx="11801748" cy="55689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Caught exceptions can be </a:t>
            </a:r>
            <a:r>
              <a:rPr lang="en-US" b="1" dirty="0"/>
              <a:t>re-thrown </a:t>
            </a:r>
            <a:r>
              <a:rPr lang="en-US" dirty="0"/>
              <a:t>again:</a:t>
            </a:r>
          </a:p>
        </p:txBody>
      </p:sp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Re-Throwing Exceptions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3F5B7D2-6EA5-4477-B418-6DB15996869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noProof="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1000" y="1899000"/>
            <a:ext cx="9853310" cy="31906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try {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Integer.parseInt(str);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catch (NumberFormatException ex) {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System.out.println("Parse failed!");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ex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Re-throw the caught exception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00912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99" dirty="0"/>
              <a:t>Throwing Exceptions – Example</a:t>
            </a:r>
            <a:endParaRPr lang="bg-BG" sz="3799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D0CABFD-B5A8-4E31-9DC0-C86C8318EF8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noProof="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16000" y="1316395"/>
            <a:ext cx="9180000" cy="53399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static double calcSqrt(double value)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(value &lt;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ArithmeticException(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"Sqrt for negative numbers is undefined!"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return Math.sqrt(value);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static void main(String[] args)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try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calcSqrt(-1);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 catch (ArithmeticException ex)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System.err.println(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"Error: " + ex.getMessage()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ex.printStackTrace();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396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58A109-ED55-4E77-931C-B6B6A14DDF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en-US" dirty="0"/>
              <a:t>Write a program that </a:t>
            </a:r>
            <a:r>
              <a:rPr lang="en-US" b="1" dirty="0"/>
              <a:t>reads an integer </a:t>
            </a:r>
            <a:r>
              <a:rPr lang="en-US" dirty="0"/>
              <a:t>number and calculates and prints its </a:t>
            </a:r>
            <a:r>
              <a:rPr lang="en-US" b="1" dirty="0"/>
              <a:t>square root</a:t>
            </a:r>
            <a:r>
              <a:rPr lang="en-US" dirty="0"/>
              <a:t> (with 2 digits after the decimal point)</a:t>
            </a:r>
            <a:endParaRPr lang="en-GB" dirty="0"/>
          </a:p>
          <a:p>
            <a:pPr lvl="1"/>
            <a:r>
              <a:rPr lang="en-US" dirty="0"/>
              <a:t>If the number is </a:t>
            </a:r>
            <a:r>
              <a:rPr lang="en-US" b="1" dirty="0"/>
              <a:t>invalid</a:t>
            </a:r>
            <a:r>
              <a:rPr lang="en-US" dirty="0"/>
              <a:t> or </a:t>
            </a:r>
            <a:r>
              <a:rPr lang="en-US" b="1" dirty="0"/>
              <a:t>negative</a:t>
            </a:r>
            <a:r>
              <a:rPr lang="en-US" dirty="0"/>
              <a:t>, print "</a:t>
            </a:r>
            <a:r>
              <a:rPr lang="en-US" b="1" dirty="0"/>
              <a:t>Invalid</a:t>
            </a:r>
            <a:r>
              <a:rPr lang="en-US" dirty="0"/>
              <a:t>"</a:t>
            </a:r>
            <a:endParaRPr lang="en-GB" dirty="0"/>
          </a:p>
          <a:p>
            <a:pPr lvl="0"/>
            <a:r>
              <a:rPr lang="en-US" dirty="0"/>
              <a:t>In all cases finally print "</a:t>
            </a:r>
            <a:r>
              <a:rPr lang="en-US" b="1" dirty="0"/>
              <a:t>Goodbye</a:t>
            </a:r>
            <a:r>
              <a:rPr lang="en-US" dirty="0"/>
              <a:t>"</a:t>
            </a:r>
            <a:endParaRPr lang="en-GB" dirty="0"/>
          </a:p>
          <a:p>
            <a:r>
              <a:rPr lang="en-US" dirty="0"/>
              <a:t>Use </a:t>
            </a:r>
            <a:r>
              <a:rPr lang="en-US" b="1" dirty="0"/>
              <a:t>try-catch-finally</a:t>
            </a:r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7F76FD-F5B2-4D85-A128-5B989994F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44" y="100750"/>
            <a:ext cx="9561657" cy="882654"/>
          </a:xfrm>
        </p:spPr>
        <p:txBody>
          <a:bodyPr/>
          <a:lstStyle/>
          <a:p>
            <a:r>
              <a:rPr lang="en-US" dirty="0"/>
              <a:t>Problem: Square Root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965159-CA6B-462E-9BE9-C3EF664CB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238" y="4724399"/>
            <a:ext cx="719481" cy="10071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0D60AF-F38A-4252-BE73-3C92369CB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238" y="4724401"/>
            <a:ext cx="175260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3.00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Goodbye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B0A1C1B9-78F8-43EE-9758-186712D588F2}"/>
              </a:ext>
            </a:extLst>
          </p:cNvPr>
          <p:cNvSpPr/>
          <p:nvPr/>
        </p:nvSpPr>
        <p:spPr>
          <a:xfrm>
            <a:off x="1481477" y="5054900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E6BC08-831B-4558-893B-4C3048E41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6438" y="4724399"/>
            <a:ext cx="719481" cy="10071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26B542-CBA7-475D-91F9-3514CE9BC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0438" y="4724401"/>
            <a:ext cx="175260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4.47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Goodbye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7">
            <a:extLst>
              <a:ext uri="{FF2B5EF4-FFF2-40B4-BE49-F238E27FC236}">
                <a16:creationId xmlns:a16="http://schemas.microsoft.com/office/drawing/2014/main" id="{4B5D71A1-606E-4CDE-AD5B-9E51A9D03B74}"/>
              </a:ext>
            </a:extLst>
          </p:cNvPr>
          <p:cNvSpPr/>
          <p:nvPr/>
        </p:nvSpPr>
        <p:spPr>
          <a:xfrm>
            <a:off x="5367677" y="5054900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A7F1D8-4A69-4F34-84F5-885EF9794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3276599"/>
            <a:ext cx="719481" cy="10071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xx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5828B1-EDA1-4AD3-9FB9-E4DC30C22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9800" y="3276601"/>
            <a:ext cx="175260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Invalid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Goodbye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4" name="Right Arrow 7">
            <a:extLst>
              <a:ext uri="{FF2B5EF4-FFF2-40B4-BE49-F238E27FC236}">
                <a16:creationId xmlns:a16="http://schemas.microsoft.com/office/drawing/2014/main" id="{386779C8-FB83-415D-B4EC-630546B5C1F4}"/>
              </a:ext>
            </a:extLst>
          </p:cNvPr>
          <p:cNvSpPr/>
          <p:nvPr/>
        </p:nvSpPr>
        <p:spPr>
          <a:xfrm>
            <a:off x="9237039" y="3607100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C625F45-0070-4E1E-A7AF-BF44E6B4C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4724399"/>
            <a:ext cx="719481" cy="10071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87E56C-E622-4730-9A27-CCDFC6068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9800" y="4724401"/>
            <a:ext cx="175260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Invalid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Goodbye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20" name="Right Arrow 7">
            <a:extLst>
              <a:ext uri="{FF2B5EF4-FFF2-40B4-BE49-F238E27FC236}">
                <a16:creationId xmlns:a16="http://schemas.microsoft.com/office/drawing/2014/main" id="{47411860-D127-4021-B4DF-92900D73826C}"/>
              </a:ext>
            </a:extLst>
          </p:cNvPr>
          <p:cNvSpPr/>
          <p:nvPr/>
        </p:nvSpPr>
        <p:spPr>
          <a:xfrm>
            <a:off x="9237039" y="5054900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7472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D3235BB-3C6F-4FA1-9FB8-0EC520AC75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648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76DA5F-2E73-4F62-8240-98406651D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Square Root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F7D2BC-17D6-4D58-9A1A-79622D00B2C9}"/>
              </a:ext>
            </a:extLst>
          </p:cNvPr>
          <p:cNvSpPr txBox="1"/>
          <p:nvPr/>
        </p:nvSpPr>
        <p:spPr>
          <a:xfrm>
            <a:off x="1129200" y="6435581"/>
            <a:ext cx="9753599" cy="369332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dirty="0"/>
              <a:t>Submit your solution to the judge: </a:t>
            </a:r>
            <a:r>
              <a:rPr lang="en-GB" dirty="0">
                <a:hlinkClick r:id="rId2"/>
              </a:rPr>
              <a:t>https://judge.softuni.org/Contests/Practice/Index/3294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15999" y="1584000"/>
            <a:ext cx="91800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int num = Integer.parseInt(scanner.nextLine());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double sqrt = calcSqrt(num);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System.out.printf("%.2f\n", sqrt);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(Exception ex)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System.out.println("Invalid");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finally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System.out.println("Goodbye");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623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1058076-CED1-4681-8E3D-AFC792ECC14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Forcing Invokers to Handle Certain Exceptions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96E99E-191C-429B-83D8-F1BEF02CAD2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6537" y="4704825"/>
            <a:ext cx="10958928" cy="768084"/>
          </a:xfrm>
        </p:spPr>
        <p:txBody>
          <a:bodyPr/>
          <a:lstStyle/>
          <a:p>
            <a:r>
              <a:rPr lang="en-US" dirty="0"/>
              <a:t>The "throws" in Method Declarations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27BF91-3BD3-4B81-A12E-B17A8719B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569" y="1487992"/>
            <a:ext cx="1822862" cy="240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9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582507-7B6C-4F60-8779-47367B316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"throws" in Method Declaration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ECF922-D329-44E0-9997-4EBBD3C7315B}"/>
              </a:ext>
            </a:extLst>
          </p:cNvPr>
          <p:cNvSpPr txBox="1"/>
          <p:nvPr/>
        </p:nvSpPr>
        <p:spPr>
          <a:xfrm>
            <a:off x="426000" y="1359000"/>
            <a:ext cx="11274424" cy="52937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anose="020B0609020204030204" pitchFamily="49" charset="0"/>
              </a:rPr>
              <a:t>static String readTextFile(String fName)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throws IOException </a:t>
            </a:r>
            <a:r>
              <a:rPr lang="en-US" sz="2600" b="1" noProof="1">
                <a:latin typeface="Consolas" panose="020B0609020204030204" pitchFamily="49" charset="0"/>
              </a:rPr>
              <a:t>{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  BufferedReader reader = 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    new BufferedReader(new FileReader(fName));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  StringBuilder result = new StringBuilder();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try</a:t>
            </a:r>
            <a:r>
              <a:rPr lang="en-US" sz="2600" b="1" noProof="1">
                <a:latin typeface="Consolas" panose="020B0609020204030204" pitchFamily="49" charset="0"/>
              </a:rPr>
              <a:t> {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    String line;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    while ((line = reader.readLine()) != null)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      result.append(line + System.lineSeparator());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  }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finally</a:t>
            </a:r>
            <a:r>
              <a:rPr lang="en-US" sz="2600" b="1" noProof="1">
                <a:latin typeface="Consolas" panose="020B0609020204030204" pitchFamily="49" charset="0"/>
              </a:rPr>
              <a:t> {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    reader.close();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  }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  return result.toString();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396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582507-7B6C-4F60-8779-47367B316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Method Declared with "throws"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ECF922-D329-44E0-9997-4EBBD3C7315B}"/>
              </a:ext>
            </a:extLst>
          </p:cNvPr>
          <p:cNvSpPr txBox="1"/>
          <p:nvPr/>
        </p:nvSpPr>
        <p:spPr>
          <a:xfrm>
            <a:off x="536578" y="1461730"/>
            <a:ext cx="11122022" cy="5016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b="1" noProof="1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b="1" noProof="1">
                <a:latin typeface="Consolas" panose="020B0609020204030204" pitchFamily="49" charset="0"/>
              </a:rPr>
              <a:t>  String fileName = "./src/TextFileReader.java";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b="1" noProof="1">
                <a:latin typeface="Consolas" panose="020B0609020204030204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try</a:t>
            </a:r>
            <a:r>
              <a:rPr lang="en-US" sz="2600" b="1" noProof="1">
                <a:latin typeface="Consolas" panose="020B0609020204030204" pitchFamily="49" charset="0"/>
              </a:rPr>
              <a:t> {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b="1" noProof="1">
                <a:latin typeface="Consolas" panose="020B0609020204030204" pitchFamily="49" charset="0"/>
              </a:rPr>
              <a:t>    String sourceCode = readTextFile(fileName);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b="1" noProof="1">
                <a:latin typeface="Consolas" panose="020B0609020204030204" pitchFamily="49" charset="0"/>
              </a:rPr>
              <a:t>    System.out.println(sourceCode);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b="1" noProof="1">
                <a:latin typeface="Consolas" panose="020B0609020204030204" pitchFamily="49" charset="0"/>
              </a:rPr>
              <a:t>  }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600" b="1" noProof="1">
                <a:latin typeface="Consolas" panose="020B0609020204030204" pitchFamily="49" charset="0"/>
              </a:rPr>
              <a:t> 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IOException ioex</a:t>
            </a:r>
            <a:r>
              <a:rPr lang="en-US" sz="2600" b="1" noProof="1"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b="1" noProof="1">
                <a:latin typeface="Consolas" panose="020B0609020204030204" pitchFamily="49" charset="0"/>
              </a:rPr>
              <a:t>    System.err.println("Cannot read file: " + fileName);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b="1" noProof="1">
                <a:latin typeface="Consolas" panose="020B0609020204030204" pitchFamily="49" charset="0"/>
              </a:rPr>
              <a:t>    ioex.printStackTrace();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b="1" noProof="1">
                <a:latin typeface="Consolas" panose="020B0609020204030204" pitchFamily="49" charset="0"/>
              </a:rPr>
              <a:t>  }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414A6D3A-DF77-4FC1-9233-07BD97924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1" y="3433620"/>
            <a:ext cx="3102245" cy="919090"/>
          </a:xfrm>
          <a:prstGeom prst="wedgeRoundRectCallout">
            <a:avLst>
              <a:gd name="adj1" fmla="val -74530"/>
              <a:gd name="adj2" fmla="val 2287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99" b="1" noProof="1">
                <a:solidFill>
                  <a:srgbClr val="FFFFFF"/>
                </a:solidFill>
              </a:rPr>
              <a:t>Catching </a:t>
            </a:r>
            <a:r>
              <a:rPr lang="en-US" sz="2399" b="1" noProof="1">
                <a:solidFill>
                  <a:schemeClr val="bg1"/>
                </a:solidFill>
              </a:rPr>
              <a:t>IOException</a:t>
            </a:r>
            <a:br>
              <a:rPr lang="en-US" sz="2399" b="1" noProof="1">
                <a:solidFill>
                  <a:schemeClr val="bg1"/>
                </a:solidFill>
              </a:rPr>
            </a:br>
            <a:r>
              <a:rPr lang="en-US" sz="2399" b="1" noProof="1">
                <a:solidFill>
                  <a:srgbClr val="FFFFFF"/>
                </a:solidFill>
              </a:rPr>
              <a:t>is obligatory!</a:t>
            </a:r>
          </a:p>
        </p:txBody>
      </p:sp>
    </p:spTree>
    <p:extLst>
      <p:ext uri="{BB962C8B-B14F-4D97-AF65-F5344CB8AC3E}">
        <p14:creationId xmlns:p14="http://schemas.microsoft.com/office/powerpoint/2010/main" val="87865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699A7D-0952-40CE-AF25-125C2125B7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Consolas" panose="020B0609020204030204" pitchFamily="49" charset="0"/>
              </a:rPr>
              <a:t>main()</a:t>
            </a:r>
            <a:r>
              <a:rPr lang="en-US" dirty="0"/>
              <a:t> method can declare as "</a:t>
            </a:r>
            <a:r>
              <a:rPr lang="en-US" b="1" dirty="0">
                <a:solidFill>
                  <a:schemeClr val="bg1"/>
                </a:solidFill>
              </a:rPr>
              <a:t>throws</a:t>
            </a:r>
            <a:r>
              <a:rPr lang="en-US" dirty="0"/>
              <a:t>" all exception classes, which it refuses to handle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582507-7B6C-4F60-8779-47367B316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44" y="100750"/>
            <a:ext cx="9561657" cy="882654"/>
          </a:xfrm>
        </p:spPr>
        <p:txBody>
          <a:bodyPr/>
          <a:lstStyle/>
          <a:p>
            <a:r>
              <a:rPr lang="en-US" dirty="0"/>
              <a:t>Throwing from the Main Method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ECF922-D329-44E0-9997-4EBBD3C7315B}"/>
              </a:ext>
            </a:extLst>
          </p:cNvPr>
          <p:cNvSpPr txBox="1"/>
          <p:nvPr/>
        </p:nvSpPr>
        <p:spPr>
          <a:xfrm>
            <a:off x="696000" y="2484000"/>
            <a:ext cx="10206361" cy="31906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anose="020B0609020204030204" pitchFamily="49" charset="0"/>
              </a:rPr>
              <a:t>public static void main(String[] args)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anose="020B0609020204030204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throws IOException </a:t>
            </a:r>
            <a:r>
              <a:rPr lang="en-US" sz="2800" b="1" noProof="1"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anose="020B0609020204030204" pitchFamily="49" charset="0"/>
              </a:rPr>
              <a:t>  FileWriter file = new FileWriter("example.txt");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anose="020B0609020204030204" pitchFamily="49" charset="0"/>
              </a:rPr>
              <a:t>  file.write("Some text in the file");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anose="020B0609020204030204" pitchFamily="49" charset="0"/>
              </a:rPr>
              <a:t>  file.close();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2925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B5C800DD-5B84-4DDF-86A6-1FF0CCA10D9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Declaring Your Own Exception Class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9D893A-55E7-43DA-ACFF-29C9F43CCD0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6537" y="4704825"/>
            <a:ext cx="10958928" cy="768084"/>
          </a:xfrm>
        </p:spPr>
        <p:txBody>
          <a:bodyPr/>
          <a:lstStyle/>
          <a:p>
            <a:r>
              <a:rPr lang="en-US" dirty="0"/>
              <a:t>Custom Exceptions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84502E-7418-4567-AF30-770428A68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683" y="1381842"/>
            <a:ext cx="2334970" cy="210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80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399" dirty="0"/>
              <a:t>Custom exceptions inherit an exception class</a:t>
            </a:r>
            <a:br>
              <a:rPr lang="en-US" sz="3399" dirty="0"/>
            </a:br>
            <a:r>
              <a:rPr lang="en-US" sz="3399" dirty="0"/>
              <a:t>(commonly – </a:t>
            </a:r>
            <a:r>
              <a:rPr lang="en-US" sz="3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en-US" sz="3399" dirty="0"/>
              <a:t>)</a:t>
            </a:r>
          </a:p>
          <a:p>
            <a:pPr marL="0" indent="0">
              <a:buNone/>
            </a:pPr>
            <a:endParaRPr lang="en-US" sz="3399" dirty="0"/>
          </a:p>
          <a:p>
            <a:pPr marL="0" indent="0">
              <a:buNone/>
            </a:pPr>
            <a:endParaRPr lang="en-US" sz="3399" dirty="0"/>
          </a:p>
          <a:p>
            <a:pPr marL="0" indent="0">
              <a:spcBef>
                <a:spcPts val="4199"/>
              </a:spcBef>
              <a:buNone/>
            </a:pPr>
            <a:endParaRPr lang="en-US" sz="33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Custom Exceptions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0367262-1EF3-4810-9054-2820FDC32F4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ECF922-D329-44E0-9997-4EBBD3C7315B}"/>
              </a:ext>
            </a:extLst>
          </p:cNvPr>
          <p:cNvSpPr txBox="1"/>
          <p:nvPr/>
        </p:nvSpPr>
        <p:spPr>
          <a:xfrm>
            <a:off x="651000" y="2545272"/>
            <a:ext cx="10296361" cy="4093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FileParseException extends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private int lineNum;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FileParseException(String msg, int lineNum) 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super(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</a:rPr>
              <a:t>msg + " (at line " + lineNum +")"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</a:rPr>
              <a:t>    this.lineNum = lineNum;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600" b="1" noProof="1">
                <a:solidFill>
                  <a:schemeClr val="tx2"/>
                </a:solidFill>
                <a:latin typeface="Consolas" pitchFamily="49" charset="0"/>
              </a:rPr>
              <a:t>public int getLineNum() { return lineNum;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620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399" b="1" dirty="0"/>
              <a:t>Throw</a:t>
            </a:r>
            <a:r>
              <a:rPr lang="en-US" sz="3399" dirty="0"/>
              <a:t> your exceptions like any other:</a:t>
            </a:r>
          </a:p>
          <a:p>
            <a:endParaRPr lang="en-US" sz="3399" dirty="0"/>
          </a:p>
          <a:p>
            <a:endParaRPr lang="en-US" sz="3399" dirty="0"/>
          </a:p>
          <a:p>
            <a:endParaRPr lang="en-US" sz="3399" dirty="0"/>
          </a:p>
          <a:p>
            <a:endParaRPr lang="en-US" sz="3399" dirty="0"/>
          </a:p>
          <a:p>
            <a:r>
              <a:rPr lang="en-US" sz="3399" dirty="0"/>
              <a:t>If your exception derives from </a:t>
            </a:r>
            <a:r>
              <a:rPr lang="en-US" sz="3399" b="1" noProof="1">
                <a:solidFill>
                  <a:schemeClr val="bg1"/>
                </a:solidFill>
              </a:rPr>
              <a:t>Exception</a:t>
            </a:r>
            <a:r>
              <a:rPr lang="en-US" sz="3399" dirty="0"/>
              <a:t> </a:t>
            </a:r>
            <a:r>
              <a:rPr lang="en-US" sz="3399" dirty="0">
                <a:sym typeface="Wingdings" panose="05000000000000000000" pitchFamily="2" charset="2"/>
              </a:rPr>
              <a:t> </a:t>
            </a:r>
            <a:r>
              <a:rPr lang="en-US" sz="3399" dirty="0"/>
              <a:t>handle it obligatory</a:t>
            </a:r>
          </a:p>
          <a:p>
            <a:r>
              <a:rPr lang="en-US" sz="3399" dirty="0"/>
              <a:t>If it derives from </a:t>
            </a:r>
            <a:r>
              <a:rPr lang="en-US" sz="3399" b="1" noProof="1">
                <a:solidFill>
                  <a:schemeClr val="bg1"/>
                </a:solidFill>
              </a:rPr>
              <a:t>RuntimeException</a:t>
            </a:r>
            <a:r>
              <a:rPr lang="en-US" sz="3399" dirty="0"/>
              <a:t> </a:t>
            </a:r>
            <a:r>
              <a:rPr lang="en-US" sz="3399" dirty="0">
                <a:sym typeface="Wingdings" panose="05000000000000000000" pitchFamily="2" charset="2"/>
              </a:rPr>
              <a:t></a:t>
            </a:r>
            <a:r>
              <a:rPr lang="en-US" sz="3399" dirty="0"/>
              <a:t> handle it </a:t>
            </a:r>
            <a:r>
              <a:rPr lang="en-US" sz="3399" dirty="0" smtClean="0"/>
              <a:t>optionally</a:t>
            </a:r>
            <a:endParaRPr lang="en-US" sz="33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Custom Exceptions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0367262-1EF3-4810-9054-2820FDC32F4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2B6E6A-3AAB-496E-98E4-BE814F4D9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38" y="3138166"/>
            <a:ext cx="10492247" cy="111555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ECF922-D329-44E0-9997-4EBBD3C7315B}"/>
              </a:ext>
            </a:extLst>
          </p:cNvPr>
          <p:cNvSpPr txBox="1"/>
          <p:nvPr/>
        </p:nvSpPr>
        <p:spPr>
          <a:xfrm>
            <a:off x="652083" y="1944000"/>
            <a:ext cx="10488102" cy="954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throw new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FileParseException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"Cannot read setting", 75);</a:t>
            </a:r>
          </a:p>
        </p:txBody>
      </p:sp>
    </p:spTree>
    <p:extLst>
      <p:ext uri="{BB962C8B-B14F-4D97-AF65-F5344CB8AC3E}">
        <p14:creationId xmlns:p14="http://schemas.microsoft.com/office/powerpoint/2010/main" val="259685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DCC68582-C0C4-43AE-A4B5-04B3B1C4816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Working with Exceptions the Right Way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617428-4CE6-44DD-916E-E181EB8C58C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6537" y="4704825"/>
            <a:ext cx="10958928" cy="768084"/>
          </a:xfrm>
        </p:spPr>
        <p:txBody>
          <a:bodyPr/>
          <a:lstStyle/>
          <a:p>
            <a:r>
              <a:rPr lang="en-US" dirty="0"/>
              <a:t>Best Practices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EE8F04-F133-4EF5-B248-71A744C0C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437" y="1350365"/>
            <a:ext cx="2361585" cy="236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10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99" dirty="0"/>
              <a:t>The </a:t>
            </a:r>
            <a:r>
              <a:rPr lang="en-US" sz="34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34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99" dirty="0"/>
              <a:t>blocks should: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Begin with the exceptions </a:t>
            </a:r>
            <a:r>
              <a:rPr lang="en-US" b="1" dirty="0"/>
              <a:t>lowest</a:t>
            </a:r>
            <a:r>
              <a:rPr lang="en-US" dirty="0"/>
              <a:t> in the hierarchy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Continue with the more general exceptions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Otherwise, a </a:t>
            </a:r>
            <a:r>
              <a:rPr lang="en-US" b="1" dirty="0"/>
              <a:t>compilation error </a:t>
            </a:r>
            <a:r>
              <a:rPr lang="en-US" dirty="0"/>
              <a:t>will occur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99" dirty="0"/>
              <a:t>Each </a:t>
            </a:r>
            <a:r>
              <a:rPr lang="en-US" sz="34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34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99" dirty="0"/>
              <a:t>block should handle only these exceptions, </a:t>
            </a:r>
            <a:r>
              <a:rPr lang="en-US" sz="3499" dirty="0" smtClean="0"/>
              <a:t/>
            </a:r>
            <a:br>
              <a:rPr lang="en-US" sz="3499" dirty="0" smtClean="0"/>
            </a:br>
            <a:r>
              <a:rPr lang="en-US" sz="3499" dirty="0" smtClean="0"/>
              <a:t>which </a:t>
            </a:r>
            <a:r>
              <a:rPr lang="en-US" sz="3499" dirty="0"/>
              <a:t>it expects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If a method is not competent to handle an exception, it should </a:t>
            </a:r>
            <a:br>
              <a:rPr lang="en-US" dirty="0"/>
            </a:br>
            <a:r>
              <a:rPr lang="en-US" dirty="0"/>
              <a:t>leave it unhandled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Handling all exceptions disregarding their type is a popular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bad practice</a:t>
            </a:r>
            <a:r>
              <a:rPr lang="en-US" dirty="0"/>
              <a:t> (anti-pattern)!</a:t>
            </a:r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The Catch Block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DD66761-3678-471B-B4BB-8A074372E1E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41960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C1FB42-A90B-44F6-A656-DDF0A37B746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Are Exceptions?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D261FF-440F-49F1-B14F-D3490CD3C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385" y="1324985"/>
            <a:ext cx="2666001" cy="2666001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A14BF44D-FD53-4446-ABEA-F05CA349146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4949" y="5585916"/>
            <a:ext cx="10958928" cy="768084"/>
          </a:xfrm>
        </p:spPr>
        <p:txBody>
          <a:bodyPr/>
          <a:lstStyle/>
          <a:p>
            <a:r>
              <a:rPr lang="en-US" dirty="0"/>
              <a:t>Notifications about Failed Operations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355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399" noProof="1">
                <a:cs typeface="Consolas" pitchFamily="49" charset="0"/>
              </a:rPr>
              <a:t>When an application attempts to use </a:t>
            </a:r>
            <a:r>
              <a:rPr lang="en-US" sz="3399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null</a:t>
            </a:r>
            <a:r>
              <a:rPr lang="en-US" sz="3399" noProof="1">
                <a:cs typeface="Consolas" pitchFamily="49" charset="0"/>
              </a:rPr>
              <a:t> in a case where an object is required: </a:t>
            </a:r>
            <a:r>
              <a:rPr lang="en-US" sz="3399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NullPointerException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399" noProof="1"/>
              <a:t>A method has been passed an illegal or inappropriate </a:t>
            </a:r>
            <a:br>
              <a:rPr lang="en-US" sz="3399" noProof="1"/>
            </a:br>
            <a:r>
              <a:rPr lang="en-US" sz="3399" noProof="1"/>
              <a:t>argument: </a:t>
            </a:r>
            <a:r>
              <a:rPr lang="en-US" sz="3399" b="1" noProof="1">
                <a:solidFill>
                  <a:schemeClr val="bg1"/>
                </a:solidFill>
                <a:latin typeface="Consolas" panose="020B0609020204030204" pitchFamily="49" charset="0"/>
              </a:rPr>
              <a:t>IllegalArgumentException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399" noProof="1">
                <a:cs typeface="Consolas" pitchFamily="49" charset="0"/>
              </a:rPr>
              <a:t>An array has been accessed with an illegal index: </a:t>
            </a:r>
            <a:r>
              <a:rPr lang="en-US" sz="3399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ArrayIndexOutOfBoundsException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399" noProof="1">
                <a:cs typeface="Consolas" pitchFamily="49" charset="0"/>
              </a:rPr>
              <a:t>An index is either negative or greater than the size of the string: </a:t>
            </a:r>
            <a:r>
              <a:rPr lang="en-US" sz="3399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StringIndexOutOfBoundsException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Exception Types in Java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447D1C6-06C3-4F09-A095-25B7A257AE0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152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399" noProof="1">
                <a:cs typeface="Consolas" pitchFamily="49" charset="0"/>
              </a:rPr>
              <a:t>Attempt to convert an inappropriate string to a numeric type: </a:t>
            </a:r>
            <a:r>
              <a:rPr lang="en-US" sz="3399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NumberFormatException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399" noProof="1"/>
              <a:t>When an exceptional arithmetic condition has occurred</a:t>
            </a:r>
            <a:r>
              <a:rPr lang="en-US" sz="3399" noProof="1">
                <a:cs typeface="Consolas" pitchFamily="49" charset="0"/>
              </a:rPr>
              <a:t>:</a:t>
            </a:r>
            <a:r>
              <a:rPr lang="en-US" sz="3399" noProof="1"/>
              <a:t> </a:t>
            </a:r>
            <a:r>
              <a:rPr lang="en-US" sz="3399" b="1" noProof="1">
                <a:solidFill>
                  <a:schemeClr val="bg1"/>
                </a:solidFill>
                <a:latin typeface="Consolas" panose="020B0609020204030204" pitchFamily="49" charset="0"/>
              </a:rPr>
              <a:t>ArithmeticException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399" noProof="1"/>
              <a:t>Attempt to cast an object to a subclass of which it is not an </a:t>
            </a:r>
            <a:br>
              <a:rPr lang="en-US" sz="3399" noProof="1"/>
            </a:br>
            <a:r>
              <a:rPr lang="en-US" sz="3399" noProof="1"/>
              <a:t>instance</a:t>
            </a:r>
            <a:r>
              <a:rPr lang="en-US" sz="3399" noProof="1">
                <a:cs typeface="Consolas" pitchFamily="49" charset="0"/>
              </a:rPr>
              <a:t>: </a:t>
            </a:r>
            <a:r>
              <a:rPr lang="en-US" sz="3399" b="1" noProof="1">
                <a:solidFill>
                  <a:schemeClr val="bg1"/>
                </a:solidFill>
                <a:latin typeface="Consolas" panose="020B0609020204030204" pitchFamily="49" charset="0"/>
              </a:rPr>
              <a:t>ClassCastException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399" noProof="1"/>
              <a:t>When a file or network or other input / output operation has failed</a:t>
            </a:r>
            <a:r>
              <a:rPr lang="en-US" sz="3399" noProof="1">
                <a:cs typeface="Consolas" pitchFamily="49" charset="0"/>
              </a:rPr>
              <a:t>: </a:t>
            </a:r>
            <a:r>
              <a:rPr lang="en-US" sz="3399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IOException</a:t>
            </a:r>
            <a:endParaRPr lang="en-US" sz="3399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Exception Types in Java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7D121E8-CA85-4B86-9DA4-4B8672D4397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967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8"/>
            <a:ext cx="11815018" cy="5508481"/>
          </a:xfrm>
        </p:spPr>
        <p:txBody>
          <a:bodyPr>
            <a:normAutofit fontScale="92500"/>
          </a:bodyPr>
          <a:lstStyle/>
          <a:p>
            <a:r>
              <a:rPr lang="en-US" sz="3699" dirty="0"/>
              <a:t>When throwing an exception, always pass to the constructor a </a:t>
            </a:r>
            <a:br>
              <a:rPr lang="en-US" sz="3699" dirty="0"/>
            </a:br>
            <a:r>
              <a:rPr lang="en-US" sz="3699" b="1" dirty="0">
                <a:solidFill>
                  <a:schemeClr val="bg1"/>
                </a:solidFill>
              </a:rPr>
              <a:t>good</a:t>
            </a:r>
            <a:r>
              <a:rPr lang="en-US" sz="3699" dirty="0"/>
              <a:t> </a:t>
            </a:r>
            <a:r>
              <a:rPr lang="en-US" sz="3699" b="1" dirty="0">
                <a:solidFill>
                  <a:schemeClr val="bg1"/>
                </a:solidFill>
              </a:rPr>
              <a:t>explanation message</a:t>
            </a:r>
            <a:endParaRPr lang="bg-BG" sz="3699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499" dirty="0"/>
              <a:t>The </a:t>
            </a:r>
            <a:r>
              <a:rPr lang="en-US" sz="3499" b="1" dirty="0"/>
              <a:t>error message </a:t>
            </a:r>
            <a:r>
              <a:rPr lang="en-US" sz="3499" dirty="0"/>
              <a:t>should make obvious what the problem is</a:t>
            </a:r>
          </a:p>
          <a:p>
            <a:pPr lvl="1">
              <a:lnSpc>
                <a:spcPct val="100000"/>
              </a:lnSpc>
            </a:pPr>
            <a:r>
              <a:rPr lang="en-US" sz="3499" dirty="0"/>
              <a:t>The exception message should explain </a:t>
            </a:r>
            <a:r>
              <a:rPr lang="en-US" sz="3499" b="1" dirty="0"/>
              <a:t>what causes the problem </a:t>
            </a:r>
            <a:r>
              <a:rPr lang="en-US" sz="3499" dirty="0"/>
              <a:t>(and give directions </a:t>
            </a:r>
            <a:r>
              <a:rPr lang="en-US" sz="3499" b="1" dirty="0"/>
              <a:t>how to solve it</a:t>
            </a:r>
            <a:r>
              <a:rPr lang="en-US" sz="3499" dirty="0"/>
              <a:t>)</a:t>
            </a:r>
          </a:p>
          <a:p>
            <a:pPr lvl="2">
              <a:lnSpc>
                <a:spcPct val="100000"/>
              </a:lnSpc>
            </a:pPr>
            <a:r>
              <a:rPr lang="en-US" sz="3199" b="1" dirty="0">
                <a:solidFill>
                  <a:schemeClr val="accent2">
                    <a:lumMod val="50000"/>
                  </a:schemeClr>
                </a:solidFill>
              </a:rPr>
              <a:t>Good</a:t>
            </a:r>
            <a:r>
              <a:rPr lang="en-US" sz="3199" dirty="0"/>
              <a:t>: "Size should be integer in range [1…15]"</a:t>
            </a:r>
          </a:p>
          <a:p>
            <a:pPr lvl="2">
              <a:lnSpc>
                <a:spcPct val="100000"/>
              </a:lnSpc>
            </a:pPr>
            <a:r>
              <a:rPr lang="en-US" sz="3199" b="1" dirty="0">
                <a:solidFill>
                  <a:schemeClr val="accent2">
                    <a:lumMod val="50000"/>
                  </a:schemeClr>
                </a:solidFill>
              </a:rPr>
              <a:t>Good</a:t>
            </a:r>
            <a:r>
              <a:rPr lang="en-US" sz="3199" dirty="0"/>
              <a:t>: "Invalid state. First call Initialize()"</a:t>
            </a:r>
          </a:p>
          <a:p>
            <a:pPr lvl="2">
              <a:lnSpc>
                <a:spcPct val="100000"/>
              </a:lnSpc>
            </a:pPr>
            <a:r>
              <a:rPr lang="en-US" sz="3199" b="1" dirty="0">
                <a:solidFill>
                  <a:srgbClr val="FF0000"/>
                </a:solidFill>
              </a:rPr>
              <a:t>Bad</a:t>
            </a:r>
            <a:r>
              <a:rPr lang="en-US" sz="3199" dirty="0"/>
              <a:t>: "Unexpected error"</a:t>
            </a:r>
          </a:p>
          <a:p>
            <a:pPr lvl="2">
              <a:lnSpc>
                <a:spcPct val="100000"/>
              </a:lnSpc>
            </a:pPr>
            <a:r>
              <a:rPr lang="en-US" sz="3199" b="1" dirty="0">
                <a:solidFill>
                  <a:srgbClr val="FF0000"/>
                </a:solidFill>
              </a:rPr>
              <a:t>Bad</a:t>
            </a:r>
            <a:r>
              <a:rPr lang="en-US" sz="3199" dirty="0"/>
              <a:t>: "Invalid argument"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– Best Practices (1)</a:t>
            </a:r>
          </a:p>
        </p:txBody>
      </p:sp>
      <p:pic>
        <p:nvPicPr>
          <p:cNvPr id="13" name="Picture 2" descr="accept, accord, check, correct, green, ok, success, ye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821" y="4462437"/>
            <a:ext cx="1230461" cy="99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ancel, close, cross, delete, exit, no, remov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145" y="5692781"/>
            <a:ext cx="1016910" cy="776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D314EE20-801F-4EF8-A45C-E5AA42C9546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568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Exceptions can decrease the application </a:t>
            </a:r>
            <a:r>
              <a:rPr lang="en-US" b="1" dirty="0"/>
              <a:t>performance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Throw exceptions only in situations which are really exceptional and should be handled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Do not throw exceptions in the normal program control flow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JVM could throw exceptions at any time with no way to </a:t>
            </a:r>
            <a:br>
              <a:rPr lang="en-US" dirty="0"/>
            </a:br>
            <a:r>
              <a:rPr lang="en-US" dirty="0"/>
              <a:t>predict them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E. g. </a:t>
            </a:r>
            <a:r>
              <a:rPr lang="en-US" sz="2999" b="1" noProof="1">
                <a:solidFill>
                  <a:schemeClr val="bg1"/>
                </a:solidFill>
                <a:latin typeface="Consolas" panose="020B0609020204030204" pitchFamily="49" charset="0"/>
              </a:rPr>
              <a:t>StackOverflowError</a:t>
            </a:r>
            <a:r>
              <a:rPr lang="en-US" dirty="0"/>
              <a:t> or </a:t>
            </a:r>
            <a:r>
              <a:rPr lang="en-US" sz="2999" b="1" noProof="1">
                <a:solidFill>
                  <a:schemeClr val="bg1"/>
                </a:solidFill>
                <a:latin typeface="Consolas" panose="020B0609020204030204" pitchFamily="49" charset="0"/>
              </a:rPr>
              <a:t>OutOfMemoryError</a:t>
            </a:r>
          </a:p>
        </p:txBody>
      </p:sp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– Best</a:t>
            </a:r>
            <a:r>
              <a:rPr lang="bg-BG" dirty="0"/>
              <a:t> </a:t>
            </a:r>
            <a:r>
              <a:rPr lang="en-US" dirty="0"/>
              <a:t>Practices (2)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B27C66F-F722-4307-81D6-2BFC5B4ED3A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783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7086" y="1607188"/>
            <a:ext cx="11811941" cy="519971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  <a:defRPr/>
            </a:pPr>
            <a:endParaRPr lang="en-US" sz="2799" dirty="0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34265" y="1947167"/>
            <a:ext cx="7984954" cy="4447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6926" indent="-456926">
              <a:spcBef>
                <a:spcPts val="12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Exceptions</a:t>
            </a:r>
            <a:r>
              <a:rPr lang="en-US" sz="3400" dirty="0">
                <a:solidFill>
                  <a:schemeClr val="bg2"/>
                </a:solidFill>
              </a:rPr>
              <a:t> provide a </a:t>
            </a:r>
            <a:r>
              <a:rPr lang="en-US" sz="3400" b="1" dirty="0">
                <a:solidFill>
                  <a:schemeClr val="bg1"/>
                </a:solidFill>
              </a:rPr>
              <a:t>flexible</a:t>
            </a:r>
            <a:r>
              <a:rPr lang="en-US" sz="3400" dirty="0">
                <a:solidFill>
                  <a:schemeClr val="bg2"/>
                </a:solidFill>
              </a:rPr>
              <a:t> error handling </a:t>
            </a:r>
            <a:r>
              <a:rPr lang="en-US" sz="3400" dirty="0" smtClean="0">
                <a:solidFill>
                  <a:schemeClr val="bg2"/>
                </a:solidFill>
              </a:rPr>
              <a:t>mechanism</a:t>
            </a:r>
            <a:endParaRPr lang="en-US" sz="3400" dirty="0">
              <a:solidFill>
                <a:schemeClr val="bg2"/>
              </a:solidFill>
            </a:endParaRPr>
          </a:p>
          <a:p>
            <a:pPr marL="456926" indent="-456926">
              <a:spcBef>
                <a:spcPts val="12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Try-catch</a:t>
            </a:r>
            <a:r>
              <a:rPr lang="en-US" sz="3400" dirty="0">
                <a:solidFill>
                  <a:schemeClr val="bg2"/>
                </a:solidFill>
              </a:rPr>
              <a:t> allows exceptions to be </a:t>
            </a:r>
            <a:r>
              <a:rPr lang="en-US" sz="3400" dirty="0" smtClean="0">
                <a:solidFill>
                  <a:schemeClr val="bg2"/>
                </a:solidFill>
              </a:rPr>
              <a:t>handled</a:t>
            </a:r>
            <a:endParaRPr lang="en-US" sz="3400" dirty="0">
              <a:solidFill>
                <a:schemeClr val="bg2"/>
              </a:solidFill>
            </a:endParaRPr>
          </a:p>
          <a:p>
            <a:pPr marL="456926" indent="-456926">
              <a:spcBef>
                <a:spcPts val="12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Unhandled exceptions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400" dirty="0">
                <a:solidFill>
                  <a:schemeClr val="bg2"/>
                </a:solidFill>
              </a:rPr>
              <a:t>crash with an error message</a:t>
            </a:r>
          </a:p>
          <a:p>
            <a:pPr marL="456926" indent="-456926">
              <a:spcBef>
                <a:spcPts val="12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Try-finally</a:t>
            </a:r>
            <a:r>
              <a:rPr lang="en-US" sz="3400" dirty="0">
                <a:solidFill>
                  <a:schemeClr val="bg2"/>
                </a:solidFill>
              </a:rPr>
              <a:t> ensures a given code block is always executed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95DB065-4CC2-4091-80D5-5C2023AA85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711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93477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5" name="Picture 14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3C26B66-F2B1-46C1-8D42-825A053050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951901" y="5484379"/>
            <a:ext cx="1630434" cy="726349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307FDFC9-EF74-453E-B040-EAA3D8221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4198113"/>
            <a:ext cx="1524642" cy="91119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BEBE256C-D75B-4AB7-BC64-D8834E8E1C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08" y="5104467"/>
            <a:ext cx="2559362" cy="1529582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30E1B789-56EF-4559-AE2D-0D45D422EC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06" y="3978641"/>
            <a:ext cx="2428670" cy="1055877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9F96F339-431D-4AA3-A533-8F26B58A9A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70" y="3999956"/>
            <a:ext cx="2265930" cy="876717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56700F1E-7983-45D8-A3B5-F7DFCD2A32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673" y="4908030"/>
            <a:ext cx="1890545" cy="1339908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18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452200" cy="3015000"/>
          </a:xfrm>
          <a:prstGeom prst="rect">
            <a:avLst/>
          </a:prstGeom>
        </p:spPr>
      </p:pic>
      <p:pic>
        <p:nvPicPr>
          <p:cNvPr id="26" name="Picture 25" descr="A picture containing 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86F5880D-349B-4662-ACA1-15597CA56E5B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55" y="5484379"/>
            <a:ext cx="1830257" cy="876716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26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07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7738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E70096C-C060-4A4C-96A1-4D03ECD772A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16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8B84189-BBBB-463B-B3C4-65161FFBB1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050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F9AF6A-C40B-4369-AF05-597457846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1167" y="914401"/>
            <a:ext cx="10126596" cy="5545145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Exceptions</a:t>
            </a:r>
            <a:r>
              <a:rPr lang="en-US" b="1" dirty="0"/>
              <a:t> </a:t>
            </a:r>
            <a:r>
              <a:rPr lang="en-US" dirty="0"/>
              <a:t>handle </a:t>
            </a:r>
            <a:r>
              <a:rPr lang="en-US" b="1" dirty="0"/>
              <a:t>errors</a:t>
            </a:r>
            <a:r>
              <a:rPr lang="en-US" dirty="0"/>
              <a:t> and </a:t>
            </a:r>
            <a:r>
              <a:rPr lang="en-US" b="1" dirty="0"/>
              <a:t>problems</a:t>
            </a:r>
            <a:r>
              <a:rPr lang="en-US" dirty="0"/>
              <a:t> at runtime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Throw</a:t>
            </a:r>
            <a:r>
              <a:rPr lang="en-US" b="1" dirty="0"/>
              <a:t> </a:t>
            </a:r>
            <a:r>
              <a:rPr lang="en-US" dirty="0"/>
              <a:t>an exception to </a:t>
            </a:r>
            <a:r>
              <a:rPr lang="en-US" b="1" dirty="0"/>
              <a:t>signal</a:t>
            </a:r>
            <a:r>
              <a:rPr lang="en-US" dirty="0"/>
              <a:t> about a problem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endParaRPr lang="en-US" b="1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Catch</a:t>
            </a:r>
            <a:r>
              <a:rPr lang="en-US" dirty="0"/>
              <a:t> an exception to </a:t>
            </a:r>
            <a:r>
              <a:rPr lang="en-US" b="1" dirty="0"/>
              <a:t>handle</a:t>
            </a:r>
            <a:r>
              <a:rPr lang="en-US" dirty="0"/>
              <a:t> the problem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5EB54C-81C6-49E6-9276-55A7C993A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What Are Exceptions?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83B1F1E-57F0-418C-ADF9-21410562C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5664" y="2308995"/>
            <a:ext cx="8988931" cy="10579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if (size &lt; 0)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GB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 new Exception("</a:t>
            </a:r>
            <a:r>
              <a:rPr lang="en-GB" sz="2599" b="1" noProof="1">
                <a:cs typeface="Consolas" pitchFamily="49" charset="0"/>
              </a:rPr>
              <a:t>Size cannot be negative!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");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4B0E17C-7E7B-499D-A9DC-5A592B7CC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5664" y="4149230"/>
            <a:ext cx="8988931" cy="22987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 { 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  size = Integer.ParseInt(text); 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} </a:t>
            </a:r>
            <a:r>
              <a:rPr lang="en-GB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 (Exception ex) { 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  System.out.println("Invalid size!"); 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  <a:endParaRPr lang="en-GB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C6FD336-140F-4950-8E1A-6F77EC29AD2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837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F9AF6A-C40B-4369-AF05-597457846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7400" y="1066801"/>
            <a:ext cx="9896956" cy="544368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b="1" dirty="0"/>
              <a:t>Exceptions </a:t>
            </a:r>
            <a:r>
              <a:rPr lang="en-US" dirty="0"/>
              <a:t>occur when the normal flow of the program is interrupted due to problem (or error)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When an operation </a:t>
            </a:r>
            <a:r>
              <a:rPr lang="en-US" b="1" dirty="0"/>
              <a:t>fails to execute</a:t>
            </a:r>
            <a:r>
              <a:rPr lang="en-US" dirty="0"/>
              <a:t> at runtime</a:t>
            </a:r>
            <a:endParaRPr lang="en-US" b="1" dirty="0"/>
          </a:p>
          <a:p>
            <a:pPr lvl="1">
              <a:lnSpc>
                <a:spcPct val="110000"/>
              </a:lnSpc>
            </a:pPr>
            <a:r>
              <a:rPr lang="en-US" b="1" dirty="0"/>
              <a:t>Example</a:t>
            </a:r>
            <a:r>
              <a:rPr lang="en-US" dirty="0"/>
              <a:t>: trying to read a non-existing file</a:t>
            </a:r>
          </a:p>
          <a:p>
            <a:pPr>
              <a:lnSpc>
                <a:spcPct val="110000"/>
              </a:lnSpc>
            </a:pPr>
            <a:r>
              <a:rPr lang="en-US" b="1" dirty="0"/>
              <a:t>Exceptions</a:t>
            </a:r>
            <a:r>
              <a:rPr lang="en-US" dirty="0"/>
              <a:t> allow the problematic situations to be </a:t>
            </a:r>
            <a:r>
              <a:rPr lang="en-US" b="1" dirty="0"/>
              <a:t>handled</a:t>
            </a:r>
            <a:r>
              <a:rPr lang="en-US" dirty="0"/>
              <a:t> at multiple levels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Simplify code construction and maintenance</a:t>
            </a:r>
          </a:p>
          <a:p>
            <a:pPr>
              <a:lnSpc>
                <a:spcPct val="110000"/>
              </a:lnSpc>
            </a:pPr>
            <a:r>
              <a:rPr lang="en-US" b="1" dirty="0"/>
              <a:t>Exception objects </a:t>
            </a:r>
            <a:r>
              <a:rPr lang="en-US" dirty="0"/>
              <a:t>hold detailed information about </a:t>
            </a:r>
            <a:br>
              <a:rPr lang="en-US" dirty="0"/>
            </a:br>
            <a:r>
              <a:rPr lang="en-US" dirty="0"/>
              <a:t>the error: </a:t>
            </a:r>
            <a:r>
              <a:rPr lang="en-US" b="1" dirty="0"/>
              <a:t>error message</a:t>
            </a:r>
            <a:r>
              <a:rPr lang="en-US" dirty="0"/>
              <a:t>, </a:t>
            </a:r>
            <a:r>
              <a:rPr lang="en-US" b="1" dirty="0"/>
              <a:t>stack trace</a:t>
            </a:r>
            <a:r>
              <a:rPr lang="en-US" dirty="0"/>
              <a:t>, etc.</a:t>
            </a: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5EB54C-81C6-49E6-9276-55A7C993A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More About Exceptions</a:t>
            </a:r>
          </a:p>
        </p:txBody>
      </p:sp>
    </p:spTree>
    <p:extLst>
      <p:ext uri="{BB962C8B-B14F-4D97-AF65-F5344CB8AC3E}">
        <p14:creationId xmlns:p14="http://schemas.microsoft.com/office/powerpoint/2010/main" val="113776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90D077-DB66-4637-B9AE-95000EA29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Unhandled Exception with Stack Trace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E1821D-E3D7-4C37-BC9A-8DFBAC204D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82"/>
          <a:stretch/>
        </p:blipFill>
        <p:spPr>
          <a:xfrm>
            <a:off x="561000" y="3699000"/>
            <a:ext cx="11080748" cy="176772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FA42835E-17D3-4320-9A24-0936161D53C5}"/>
              </a:ext>
            </a:extLst>
          </p:cNvPr>
          <p:cNvSpPr/>
          <p:nvPr/>
        </p:nvSpPr>
        <p:spPr bwMode="auto">
          <a:xfrm>
            <a:off x="5910873" y="3014764"/>
            <a:ext cx="381000" cy="501438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B4AC850B-31B2-4396-8F24-9207E2C95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0774" y="3005594"/>
            <a:ext cx="2442795" cy="510609"/>
          </a:xfrm>
          <a:prstGeom prst="wedgeRoundRectCallout">
            <a:avLst>
              <a:gd name="adj1" fmla="val -49037"/>
              <a:gd name="adj2" fmla="val 14278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99" b="1" noProof="1">
                <a:solidFill>
                  <a:srgbClr val="FFFFFF"/>
                </a:solidFill>
              </a:rPr>
              <a:t>Error message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FE4A7E93-86F9-4C3E-AC0F-C53D685B6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9376" y="4807979"/>
            <a:ext cx="2442795" cy="510609"/>
          </a:xfrm>
          <a:prstGeom prst="wedgeRoundRectCallout">
            <a:avLst>
              <a:gd name="adj1" fmla="val -65730"/>
              <a:gd name="adj2" fmla="val -4355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99" b="1" noProof="1">
                <a:solidFill>
                  <a:srgbClr val="FFFFFF"/>
                </a:solidFill>
              </a:rPr>
              <a:t>Stack trace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63400" y="2156702"/>
            <a:ext cx="11078348" cy="5309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int x = Integer.parseInt("invalid number");</a:t>
            </a:r>
          </a:p>
        </p:txBody>
      </p:sp>
    </p:spTree>
    <p:extLst>
      <p:ext uri="{BB962C8B-B14F-4D97-AF65-F5344CB8AC3E}">
        <p14:creationId xmlns:p14="http://schemas.microsoft.com/office/powerpoint/2010/main" val="41313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355077-C3A7-4C4F-B4C0-E001741CA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7609" y="1121745"/>
            <a:ext cx="9665722" cy="527467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Exceptions in</a:t>
            </a:r>
            <a:r>
              <a:rPr lang="ru-RU" dirty="0"/>
              <a:t> </a:t>
            </a:r>
            <a:r>
              <a:rPr lang="en-US" dirty="0"/>
              <a:t>Java are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endParaRPr lang="ru-RU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The</a:t>
            </a:r>
            <a:r>
              <a:rPr lang="ru-RU" dirty="0"/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Throwable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/>
              <a:t>class is a base for all Java exceptions</a:t>
            </a:r>
            <a:endParaRPr lang="ru-RU" dirty="0"/>
          </a:p>
          <a:p>
            <a:pPr lvl="1">
              <a:lnSpc>
                <a:spcPct val="100000"/>
              </a:lnSpc>
            </a:pPr>
            <a:r>
              <a:rPr lang="en-US" dirty="0"/>
              <a:t>Contains information for the cause of the problem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/>
              <a:t>– </a:t>
            </a:r>
            <a:r>
              <a:rPr lang="en-US" dirty="0"/>
              <a:t>a text description of the exception</a:t>
            </a:r>
            <a:endParaRPr lang="ru-RU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StackTrace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/>
              <a:t>–</a:t>
            </a:r>
            <a:r>
              <a:rPr lang="en-US" dirty="0"/>
              <a:t> the snapshot of the "call stack" at the moment when the exception is throws</a:t>
            </a:r>
            <a:endParaRPr lang="ru-R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B3C419-8E3D-4E37-BB46-E1AC57C54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The</a:t>
            </a:r>
            <a:r>
              <a:rPr lang="bg-BG" dirty="0">
                <a:latin typeface="+mn-lt"/>
              </a:rPr>
              <a:t> </a:t>
            </a:r>
            <a:r>
              <a:rPr lang="en-US" noProof="1">
                <a:latin typeface="+mn-lt"/>
                <a:cs typeface="Consolas" pitchFamily="49" charset="0"/>
              </a:rPr>
              <a:t>Throwable</a:t>
            </a:r>
            <a:r>
              <a:rPr lang="en-US" dirty="0">
                <a:latin typeface="+mn-lt"/>
              </a:rPr>
              <a:t> Class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03C48D2-9166-4EE0-8B8A-9B8C173F13DF}"/>
              </a:ext>
            </a:extLst>
          </p:cNvPr>
          <p:cNvSpPr txBox="1">
            <a:spLocks/>
          </p:cNvSpPr>
          <p:nvPr/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00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1" y="1196124"/>
            <a:ext cx="11815018" cy="543327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399" dirty="0"/>
              <a:t>All Java exceptions inherit from </a:t>
            </a:r>
            <a:r>
              <a:rPr lang="en-US" sz="3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java.lang.Throwable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399" noProof="1"/>
              <a:t>Direct descendants of </a:t>
            </a:r>
            <a:r>
              <a:rPr lang="en-US" sz="3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Throwable</a:t>
            </a:r>
            <a:r>
              <a:rPr lang="en-US" sz="3399" noProof="1"/>
              <a:t>: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3199" dirty="0"/>
              <a:t> – not expected to be caught from the program under normal circumstances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sz="2999" noProof="1"/>
              <a:t>Examples: </a:t>
            </a:r>
            <a:r>
              <a:rPr lang="en-US" sz="2999" b="1" noProof="1">
                <a:solidFill>
                  <a:schemeClr val="bg1"/>
                </a:solidFill>
                <a:latin typeface="Consolas" panose="020B0609020204030204" pitchFamily="49" charset="0"/>
              </a:rPr>
              <a:t>StackOverflowError</a:t>
            </a:r>
            <a:r>
              <a:rPr lang="en-US" sz="2999" noProof="1"/>
              <a:t>, </a:t>
            </a:r>
            <a:r>
              <a:rPr lang="en-US" sz="2999" b="1" noProof="1">
                <a:solidFill>
                  <a:schemeClr val="bg1"/>
                </a:solidFill>
                <a:latin typeface="Consolas" panose="020B0609020204030204" pitchFamily="49" charset="0"/>
              </a:rPr>
              <a:t>OutOfMemoryError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sz="2999" dirty="0"/>
              <a:t>Used for exceptional conditions that user programs could catch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sz="2999" dirty="0"/>
              <a:t>Examples: 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ArithmeticException</a:t>
            </a:r>
            <a:r>
              <a:rPr lang="en-US" sz="2999" noProof="1"/>
              <a:t>, </a:t>
            </a:r>
            <a:r>
              <a:rPr lang="en-US" sz="2999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IOException</a:t>
            </a:r>
            <a:endParaRPr lang="en-US" sz="29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Exceptions in Java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226044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3840</TotalTime>
  <Words>2384</Words>
  <Application>Microsoft Office PowerPoint</Application>
  <PresentationFormat>Widescreen</PresentationFormat>
  <Paragraphs>467</Paragraphs>
  <Slides>49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Exception Handling</vt:lpstr>
      <vt:lpstr>Table of Contents</vt:lpstr>
      <vt:lpstr>Have a Question?</vt:lpstr>
      <vt:lpstr>What Are Exceptions?</vt:lpstr>
      <vt:lpstr>What Are Exceptions?</vt:lpstr>
      <vt:lpstr>More About Exceptions</vt:lpstr>
      <vt:lpstr>Unhandled Exception with Stack Trace</vt:lpstr>
      <vt:lpstr>The Throwable Class</vt:lpstr>
      <vt:lpstr>Types of Exceptions in Java</vt:lpstr>
      <vt:lpstr>Exceptions</vt:lpstr>
      <vt:lpstr>Exception Hierarchy in Java </vt:lpstr>
      <vt:lpstr>Handling Exceptions</vt:lpstr>
      <vt:lpstr>How Do Exceptions Work?</vt:lpstr>
      <vt:lpstr>Handling Exceptions</vt:lpstr>
      <vt:lpstr>Using try-catch – Example</vt:lpstr>
      <vt:lpstr>Handling Exceptions</vt:lpstr>
      <vt:lpstr>Find the Mistake!</vt:lpstr>
      <vt:lpstr>Problem: Number in Range</vt:lpstr>
      <vt:lpstr>Solution: Number in Range</vt:lpstr>
      <vt:lpstr>Solution: Number in Range (2)</vt:lpstr>
      <vt:lpstr>Try-Finally</vt:lpstr>
      <vt:lpstr>The try-finally Statement</vt:lpstr>
      <vt:lpstr>Try-finally – Example</vt:lpstr>
      <vt:lpstr>Throwing Exceptions</vt:lpstr>
      <vt:lpstr>Using Throw Keyword</vt:lpstr>
      <vt:lpstr>Throwing Exceptions</vt:lpstr>
      <vt:lpstr>Re-Throwing Exceptions</vt:lpstr>
      <vt:lpstr>Throwing Exceptions – Example</vt:lpstr>
      <vt:lpstr>Problem: Square Root</vt:lpstr>
      <vt:lpstr>Solution: Square Root</vt:lpstr>
      <vt:lpstr>The "throws" in Method Declarations</vt:lpstr>
      <vt:lpstr>Using "throws" in Method Declaration</vt:lpstr>
      <vt:lpstr>Invoking Method Declared with "throws"</vt:lpstr>
      <vt:lpstr>Throwing from the Main Method</vt:lpstr>
      <vt:lpstr>Custom Exceptions</vt:lpstr>
      <vt:lpstr>Creating Custom Exceptions</vt:lpstr>
      <vt:lpstr>Using Custom Exceptions</vt:lpstr>
      <vt:lpstr>Best Practices</vt:lpstr>
      <vt:lpstr>Using The Catch Block</vt:lpstr>
      <vt:lpstr>Common Exception Types in Java (1)</vt:lpstr>
      <vt:lpstr>Common Exception Types in Java (2)</vt:lpstr>
      <vt:lpstr>Exceptions – Best Practices (1)</vt:lpstr>
      <vt:lpstr>Exceptions – Best Practices (2)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- Exceptions and Error Handling</dc:title>
  <dc:subject>Java OOP – Practical Training Course @ SoftUni</dc:subject>
  <dc:creator>Software University</dc:creator>
  <cp:keywords>Exception; Error; Handling; SOLID; Polymorphism; Encapsulation; Reflection; Abstartion; Interface; class; Java Basics; Java;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37</cp:revision>
  <dcterms:created xsi:type="dcterms:W3CDTF">2018-05-23T13:08:44Z</dcterms:created>
  <dcterms:modified xsi:type="dcterms:W3CDTF">2022-02-18T08:07:34Z</dcterms:modified>
  <cp:category>programming;computer programming;software development;web development</cp:category>
</cp:coreProperties>
</file>