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401" r:id="rId34"/>
    <p:sldId id="496" r:id="rId35"/>
    <p:sldId id="495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DAE8D0-55A7-422A-ABF7-2F337FF9BAD7}">
          <p14:sldIdLst>
            <p14:sldId id="256"/>
            <p14:sldId id="257"/>
            <p14:sldId id="258"/>
          </p14:sldIdLst>
        </p14:section>
        <p14:section name="Introduction to Debugging" id="{11A1DBCA-C118-4640-91B0-284C0EA48BB8}">
          <p14:sldIdLst>
            <p14:sldId id="259"/>
            <p14:sldId id="260"/>
            <p14:sldId id="261"/>
            <p14:sldId id="262"/>
            <p14:sldId id="263"/>
          </p14:sldIdLst>
        </p14:section>
        <p14:section name="IntelliJ IDEA Debugger" id="{F418E996-AD21-499D-A36E-9D9ECD5C64FA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eakpoints" id="{947AD0A1-51C2-4865-AB79-E7A4F220571B}">
          <p14:sldIdLst>
            <p14:sldId id="272"/>
            <p14:sldId id="273"/>
            <p14:sldId id="274"/>
            <p14:sldId id="275"/>
          </p14:sldIdLst>
        </p14:section>
        <p14:section name="Data Inspection" id="{62E33A11-152B-447F-A3DC-D32C96CE425C}">
          <p14:sldIdLst>
            <p14:sldId id="276"/>
            <p14:sldId id="277"/>
            <p14:sldId id="278"/>
            <p14:sldId id="279"/>
            <p14:sldId id="280"/>
          </p14:sldIdLst>
        </p14:section>
        <p14:section name="Finding a Defect" id="{8C2A7D4A-D365-4296-A00E-E36B2CCCCEE3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94782BE7-79B2-4A68-A814-0C7ADE1475B2}">
          <p14:sldIdLst>
            <p14:sldId id="287"/>
            <p14:sldId id="401"/>
            <p14:sldId id="496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2DB86-961C-4F01-A47B-DAA581A83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727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906E87-2955-4B8F-A5BE-38060A9FB9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392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B1F2BE-016B-4D67-BDC7-76B17BDF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033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82DB8F-6E60-4AEC-9F25-00B83F65B4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477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F4368-B206-4168-8A2D-9C4C823395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39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35D41A-04F6-49C3-A8DC-3B185CADF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57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4E8488-AF72-4736-B4C2-8985DE03EB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78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movingseniorsbc.com/" TargetMode="External"/><Relationship Id="rId4" Type="http://schemas.openxmlformats.org/officeDocument/2006/relationships/hyperlink" Target="source%20flick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3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8.jp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2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1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www.youtube.com/c/CodeItUpwithIv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Building Rock-Solid Software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553082" y="2771218"/>
            <a:ext cx="3411775" cy="1792227"/>
            <a:chOff x="4390112" y="2351427"/>
            <a:chExt cx="3411775" cy="179222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8CC2A12-4C92-4FF0-BDE0-77AF7D1D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0112" y="2351427"/>
              <a:ext cx="3411775" cy="178508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8508">
              <a:off x="5289889" y="2352779"/>
              <a:ext cx="1719240" cy="179087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3717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IntelliJ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Debugger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DFB3E-E7E0-4E0B-B404-9C480F34F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2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a process under the IntelliJ debugger</a:t>
            </a:r>
          </a:p>
          <a:p>
            <a:r>
              <a:rPr lang="en-US" dirty="0"/>
              <a:t>Attaching to an already running process</a:t>
            </a:r>
          </a:p>
          <a:p>
            <a:pPr lvl="1"/>
            <a:r>
              <a:rPr lang="en-US" dirty="0"/>
              <a:t>Without a solution loaded you can still debug</a:t>
            </a:r>
          </a:p>
          <a:p>
            <a:pPr lvl="1"/>
            <a:r>
              <a:rPr lang="en-US" dirty="0"/>
              <a:t>Useful when </a:t>
            </a:r>
            <a:r>
              <a:rPr lang="en-US" dirty="0" smtClean="0"/>
              <a:t>a solution </a:t>
            </a:r>
            <a:r>
              <a:rPr lang="en-US" dirty="0"/>
              <a:t>isn't readily available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Alt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Debug a Process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98FA2-D157-4F54-8CDD-FB8CD3B9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38" y="4464000"/>
            <a:ext cx="3695723" cy="14163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CA49F6E-9FBB-4310-9552-6BC7CB0BA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6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Right click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method, Debug '{class}.main()'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Shift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F9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Project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8E4B04-1359-4F74-8CC5-C20A27D06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Windows are the means to introspect on the state </a:t>
            </a:r>
            <a:br>
              <a:rPr lang="en-US" dirty="0"/>
            </a:br>
            <a:r>
              <a:rPr lang="en-US" dirty="0"/>
              <a:t>of a process</a:t>
            </a:r>
          </a:p>
          <a:p>
            <a:r>
              <a:rPr lang="en-US" dirty="0"/>
              <a:t>Opens a new window with the selected information in it</a:t>
            </a:r>
          </a:p>
          <a:p>
            <a:r>
              <a:rPr lang="en-US" dirty="0"/>
              <a:t>Window categories</a:t>
            </a:r>
          </a:p>
          <a:p>
            <a:pPr lvl="1"/>
            <a:r>
              <a:rPr lang="en-US" dirty="0"/>
              <a:t>Frames / Threads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Watches</a:t>
            </a:r>
          </a:p>
          <a:p>
            <a:r>
              <a:rPr lang="en-US" dirty="0"/>
              <a:t>Accessible from Debug window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538EF6-EFE9-4E72-AB5D-067972547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42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06516"/>
            <a:ext cx="11818096" cy="52010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A convenient </a:t>
            </a:r>
            <a:r>
              <a:rPr lang="en-US" dirty="0"/>
              <a:t>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Step over </a:t>
            </a:r>
            <a:r>
              <a:rPr lang="en-US" sz="3200" dirty="0"/>
              <a:t>– F8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Force Step Into </a:t>
            </a:r>
            <a:r>
              <a:rPr lang="en-US" sz="3200" dirty="0"/>
              <a:t>– through the method calls - Alt + Shift + F7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Step Out </a:t>
            </a:r>
            <a:r>
              <a:rPr lang="en-US" sz="3200" dirty="0"/>
              <a:t>– Shift + F8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Step into </a:t>
            </a:r>
            <a:r>
              <a:rPr lang="en-US" sz="3200" dirty="0"/>
              <a:t>– F7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D8976-76A9-4F9D-B26F-9AF416B45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7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By default, an app will run uninterrupted (and stop on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exception or breakpoint)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Debugging is all about looking at the </a:t>
            </a:r>
            <a:r>
              <a:rPr lang="en-US" b="1" dirty="0">
                <a:solidFill>
                  <a:schemeClr val="bg1"/>
                </a:solidFill>
              </a:rPr>
              <a:t>state of the process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Controlling execution allows: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Pausing</a:t>
            </a:r>
            <a:r>
              <a:rPr lang="en-US" dirty="0"/>
              <a:t> </a:t>
            </a:r>
            <a:r>
              <a:rPr lang="en-US" dirty="0" smtClean="0"/>
              <a:t>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Resuming</a:t>
            </a:r>
            <a:r>
              <a:rPr lang="en-US" dirty="0"/>
              <a:t> 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3883E2-4A10-4399-99FC-20D4DC20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8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IntelliJ offers quite a few knobs and tweaks in </a:t>
            </a:r>
            <a:br>
              <a:rPr lang="en-US" dirty="0"/>
            </a:br>
            <a:r>
              <a:rPr lang="en-US" dirty="0"/>
              <a:t>the debugging experience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Options and settings is available via Settings/Preferences -&gt; </a:t>
            </a:r>
            <a:br>
              <a:rPr lang="en-US" dirty="0"/>
            </a:br>
            <a:r>
              <a:rPr lang="en-US" dirty="0"/>
              <a:t>Build, Execution and Deployment (Ctrl + Alt + S):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Debugger -&gt; Data Views -&gt;</a:t>
            </a:r>
            <a:r>
              <a:rPr lang="en-US" b="1" dirty="0">
                <a:solidFill>
                  <a:schemeClr val="bg1"/>
                </a:solidFill>
              </a:rPr>
              <a:t> Java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Compiler -&gt;</a:t>
            </a:r>
            <a:r>
              <a:rPr lang="en-US" b="1" dirty="0">
                <a:solidFill>
                  <a:schemeClr val="bg1"/>
                </a:solidFill>
              </a:rPr>
              <a:t> Java Compiler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Project Structure </a:t>
            </a:r>
            <a:r>
              <a:rPr lang="en-US" sz="3198" dirty="0"/>
              <a:t>(Ctrl + Shift + Alt + S</a:t>
            </a:r>
            <a:r>
              <a:rPr lang="en-US" sz="3198" dirty="0" smtClean="0"/>
              <a:t>)</a:t>
            </a:r>
            <a:endParaRPr lang="en-US" sz="319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Settings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08E764-D6FE-45D1-87E1-68C260A52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55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404000"/>
            <a:ext cx="2514600" cy="2514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98E429-F08D-486E-B3D2-A3848B92DF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3326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ability </a:t>
            </a:r>
            <a:r>
              <a:rPr lang="en-US" dirty="0"/>
              <a:t>to stop execution based on certain criteria is key </a:t>
            </a:r>
            <a:br>
              <a:rPr lang="en-US" dirty="0"/>
            </a:br>
            <a:r>
              <a:rPr lang="en-US" dirty="0"/>
              <a:t>when debugging</a:t>
            </a:r>
          </a:p>
          <a:p>
            <a:pPr lvl="1"/>
            <a:r>
              <a:rPr lang="en-US" dirty="0"/>
              <a:t>When a function is hit</a:t>
            </a:r>
          </a:p>
          <a:p>
            <a:pPr lvl="1"/>
            <a:r>
              <a:rPr lang="en-US" dirty="0"/>
              <a:t>When data changes</a:t>
            </a:r>
          </a:p>
          <a:p>
            <a:pPr lvl="1"/>
            <a:r>
              <a:rPr lang="en-US" dirty="0"/>
              <a:t>When a specific thread hits a 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IntelliJ's debugger has a huge feature set when it </a:t>
            </a:r>
            <a:br>
              <a:rPr lang="en-US" dirty="0"/>
            </a:br>
            <a:r>
              <a:rPr lang="en-US" dirty="0"/>
              <a:t>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E6D12-DF8C-48E8-AB5D-23119D4424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0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Stops execution at a specific instruction (line of code)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set using: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F8</a:t>
            </a:r>
            <a:r>
              <a:rPr lang="en-US" dirty="0"/>
              <a:t> shortcut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Clicking on the left most side of the source code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default, the breakpoint will hit every time execution reaches the line of the code</a:t>
            </a:r>
          </a:p>
          <a:p>
            <a:pPr>
              <a:buClr>
                <a:schemeClr val="tx1"/>
              </a:buClr>
            </a:pPr>
            <a:r>
              <a:rPr lang="en-US" dirty="0"/>
              <a:t>Additional capabilities: condition, hit count, value changed, </a:t>
            </a:r>
            <a:br>
              <a:rPr lang="en-US" dirty="0"/>
            </a:br>
            <a:r>
              <a:rPr lang="en-US" dirty="0"/>
              <a:t>when hit, filters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Breakpoints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A90F3F-9741-432D-85E1-14499DE16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9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IntelliJ IDEA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Finding a </a:t>
            </a:r>
            <a:r>
              <a:rPr lang="en-US" dirty="0" smtClean="0"/>
              <a:t>Defect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199097-791D-45DA-BF5E-A19BA08EDC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5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Open Breakpoints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Ctrl + Shift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157BA-0E39-41FF-8432-DA862921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00" y="2124000"/>
            <a:ext cx="4603669" cy="36843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9EC16FB-B5FA-4156-9F98-C14B4B39B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4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450934" cy="3810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B84715-DBD5-45F3-A9F8-FE23DC8126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40141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is all about data inspection</a:t>
            </a:r>
          </a:p>
          <a:p>
            <a:pPr lvl="1"/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in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code flow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In general - What is the state of the process right now and how did it get there?</a:t>
            </a:r>
          </a:p>
          <a:p>
            <a:r>
              <a:rPr lang="en-US" dirty="0"/>
              <a:t>As such, the ease of data inspection is key </a:t>
            </a:r>
            <a:r>
              <a:rPr lang="en-US" dirty="0" smtClean="0"/>
              <a:t>to the </a:t>
            </a:r>
            <a:r>
              <a:rPr lang="en-US" b="1" dirty="0">
                <a:solidFill>
                  <a:schemeClr val="bg1"/>
                </a:solidFill>
              </a:rPr>
              <a:t>quick resolution </a:t>
            </a:r>
            <a:r>
              <a:rPr lang="en-US" b="1" dirty="0" smtClean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B403718-A9EF-41E1-9C50-B4773E925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78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IntelliJ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Memory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Overhead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Data 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052D3-7996-4A9D-8F27-286526D7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00" y="3429000"/>
            <a:ext cx="8028208" cy="26735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7C50CFE-30EA-415E-8809-948F52574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"predefined" watches window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"Custom" watches </a:t>
            </a:r>
            <a:r>
              <a:rPr lang="en-US" dirty="0" smtClean="0"/>
              <a:t>windows are </a:t>
            </a:r>
            <a:r>
              <a:rPr lang="en-US" dirty="0"/>
              <a:t>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Watches"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Write the variable name in </a:t>
            </a:r>
            <a:r>
              <a:rPr lang="en-US" dirty="0" smtClean="0"/>
              <a:t>the Watches </a:t>
            </a:r>
            <a:r>
              <a:rPr lang="en-US" dirty="0"/>
              <a:t>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Watches Windows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43B66B-D152-4C62-BB8C-663F56F9B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47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Enables to evaluate expressions and code fragments in the </a:t>
            </a:r>
            <a:br>
              <a:rPr lang="en-US" dirty="0"/>
            </a:br>
            <a:r>
              <a:rPr lang="en-US" dirty="0"/>
              <a:t>context of a stack frame</a:t>
            </a:r>
          </a:p>
          <a:p>
            <a:r>
              <a:rPr lang="en-US" dirty="0"/>
              <a:t> Also evaluate operator expressions, lambda expressions, and </a:t>
            </a:r>
            <a:br>
              <a:rPr lang="en-US" dirty="0"/>
            </a:br>
            <a:r>
              <a:rPr lang="en-US" dirty="0"/>
              <a:t>anonymous classes</a:t>
            </a:r>
          </a:p>
          <a:p>
            <a:r>
              <a:rPr lang="en-US" dirty="0"/>
              <a:t>Shortcut – Alt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Expression 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B84B3-400F-4535-B9E5-29D10D52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000" y="3166488"/>
            <a:ext cx="3933019" cy="33405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90259FF-BFEF-4F12-A444-31DEC3202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5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09800" cy="2209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9CC4CC-A383-4C4B-9730-A2A351C579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308214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510212"/>
          </a:xfrm>
        </p:spPr>
        <p:txBody>
          <a:bodyPr>
            <a:normAutofit/>
          </a:bodyPr>
          <a:lstStyle/>
          <a:p>
            <a:r>
              <a:rPr lang="en-US" sz="3400" dirty="0"/>
              <a:t>Stabilize the error</a:t>
            </a:r>
          </a:p>
          <a:p>
            <a:r>
              <a:rPr lang="en-US" sz="3400" dirty="0"/>
              <a:t>Locate the source of the error</a:t>
            </a:r>
          </a:p>
          <a:p>
            <a:pPr lvl="1"/>
            <a:r>
              <a:rPr lang="en-US" dirty="0"/>
              <a:t>Gather the data</a:t>
            </a:r>
          </a:p>
          <a:p>
            <a:pPr lvl="1"/>
            <a:r>
              <a:rPr lang="en-US" dirty="0"/>
              <a:t>Analyze the data and form </a:t>
            </a:r>
            <a:r>
              <a:rPr lang="en-US" dirty="0" smtClean="0"/>
              <a:t>a hypothesis</a:t>
            </a:r>
            <a:endParaRPr lang="en-US" dirty="0"/>
          </a:p>
          <a:p>
            <a:pPr lvl="1"/>
            <a:r>
              <a:rPr lang="en-US" dirty="0"/>
              <a:t>Determine how to prove or disprove the hypothesis</a:t>
            </a:r>
          </a:p>
          <a:p>
            <a:r>
              <a:rPr lang="en-US" sz="3400" dirty="0"/>
              <a:t>Fix the defect</a:t>
            </a:r>
          </a:p>
          <a:p>
            <a:r>
              <a:rPr lang="en-US" sz="3400" dirty="0"/>
              <a:t>Test the fix</a:t>
            </a:r>
          </a:p>
          <a:p>
            <a:r>
              <a:rPr lang="en-US" sz="3400" dirty="0"/>
              <a:t>Look for similar errors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 Defect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414" y="1195389"/>
            <a:ext cx="2228030" cy="254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7682BFF-A837-444D-B1C7-CB0D6C9A5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all available data</a:t>
            </a:r>
          </a:p>
          <a:p>
            <a:r>
              <a:rPr lang="en-US" sz="3200" dirty="0"/>
              <a:t>Refine the test cases</a:t>
            </a:r>
          </a:p>
          <a:p>
            <a:r>
              <a:rPr lang="en-US" sz="3200" dirty="0"/>
              <a:t>Check unit tests</a:t>
            </a:r>
          </a:p>
          <a:p>
            <a:r>
              <a:rPr lang="en-US" sz="3200" dirty="0"/>
              <a:t>Use available tools</a:t>
            </a:r>
          </a:p>
          <a:p>
            <a:r>
              <a:rPr lang="en-US" sz="3200" dirty="0"/>
              <a:t>Reproduce the error in several different ways</a:t>
            </a:r>
          </a:p>
          <a:p>
            <a:r>
              <a:rPr lang="en-US" sz="3200" dirty="0"/>
              <a:t>Generate more data to generate more hypotheses</a:t>
            </a:r>
          </a:p>
          <a:p>
            <a:r>
              <a:rPr lang="en-US" sz="3200" dirty="0"/>
              <a:t>Use the results of negative tests</a:t>
            </a:r>
          </a:p>
          <a:p>
            <a:r>
              <a:rPr lang="en-US" sz="3200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</a:t>
            </a:r>
            <a:r>
              <a:rPr lang="bg-BG" dirty="0"/>
              <a:t> (1)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77" y="1214343"/>
            <a:ext cx="2102030" cy="226718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7ABC386-D0F5-4497-AB19-834676200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5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473611"/>
          </a:xfrm>
        </p:spPr>
        <p:txBody>
          <a:bodyPr>
            <a:normAutofit/>
          </a:bodyPr>
          <a:lstStyle/>
          <a:p>
            <a:r>
              <a:rPr lang="en-US" sz="3200" dirty="0"/>
              <a:t>Narrow the suspicious region of the code</a:t>
            </a:r>
          </a:p>
          <a:p>
            <a:r>
              <a:rPr lang="en-US" sz="3200" dirty="0"/>
              <a:t>Be suspicious of classes and routines that have had defects before</a:t>
            </a:r>
          </a:p>
          <a:p>
            <a:r>
              <a:rPr lang="en-US" sz="3200" dirty="0"/>
              <a:t>Check code that's changed recently</a:t>
            </a:r>
          </a:p>
          <a:p>
            <a:r>
              <a:rPr lang="en-US" sz="3200" dirty="0"/>
              <a:t>Expand the suspicious region of the code</a:t>
            </a:r>
          </a:p>
          <a:p>
            <a:r>
              <a:rPr lang="en-US" sz="3200" dirty="0"/>
              <a:t>Integrate incrementally</a:t>
            </a:r>
          </a:p>
          <a:p>
            <a:r>
              <a:rPr lang="en-US" sz="3200" dirty="0"/>
              <a:t>Check for common defects</a:t>
            </a:r>
          </a:p>
          <a:p>
            <a:r>
              <a:rPr lang="en-US" sz="3200" dirty="0"/>
              <a:t>Talk to someone else about the problem</a:t>
            </a:r>
          </a:p>
          <a:p>
            <a:r>
              <a:rPr lang="en-US" sz="3200" dirty="0"/>
              <a:t>Take a break from the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707C1D4-0175-48E0-A9C0-4E3153897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0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60B99E-F870-4C3A-9037-FCF5D1BCE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542219"/>
          </a:xfrm>
        </p:spPr>
        <p:txBody>
          <a:bodyPr>
            <a:noAutofit/>
          </a:bodyPr>
          <a:lstStyle/>
          <a:p>
            <a:r>
              <a:rPr lang="en-US" sz="3000" dirty="0"/>
              <a:t>Understand the problem before you fix it</a:t>
            </a:r>
          </a:p>
          <a:p>
            <a:r>
              <a:rPr lang="en-US" sz="3000" dirty="0"/>
              <a:t>Understand the program, not just the problem</a:t>
            </a:r>
          </a:p>
          <a:p>
            <a:r>
              <a:rPr lang="en-US" sz="3000" dirty="0"/>
              <a:t>Confirm the defect diagnosis</a:t>
            </a:r>
          </a:p>
          <a:p>
            <a:r>
              <a:rPr lang="en-US" sz="3000" dirty="0"/>
              <a:t>Relax</a:t>
            </a:r>
          </a:p>
          <a:p>
            <a:r>
              <a:rPr lang="en-US" sz="3000" dirty="0"/>
              <a:t>Save the original source code</a:t>
            </a:r>
          </a:p>
          <a:p>
            <a:r>
              <a:rPr lang="en-US" sz="3000" dirty="0"/>
              <a:t>Fix the problem, not the symptom</a:t>
            </a:r>
          </a:p>
          <a:p>
            <a:r>
              <a:rPr lang="en-US" sz="3000" dirty="0"/>
              <a:t>Make one change at a time</a:t>
            </a:r>
          </a:p>
          <a:p>
            <a:r>
              <a:rPr lang="en-US" sz="3000" dirty="0"/>
              <a:t>Add a unit test that </a:t>
            </a:r>
            <a:r>
              <a:rPr lang="en-US" sz="3000" dirty="0" smtClean="0"/>
              <a:t>exposes </a:t>
            </a:r>
            <a:r>
              <a:rPr lang="en-US" sz="3000" dirty="0"/>
              <a:t>the defect</a:t>
            </a:r>
          </a:p>
          <a:p>
            <a:r>
              <a:rPr lang="en-US" sz="3000" dirty="0"/>
              <a:t>Look for similar defects</a:t>
            </a:r>
            <a:endParaRPr lang="bg-BG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762" y="3806622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40563" y="6531990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 action="ppaction://hlinkfile"/>
              </a:rPr>
              <a:t>Source: </a:t>
            </a:r>
            <a:r>
              <a:rPr lang="en-US" sz="1400" dirty="0">
                <a:hlinkClick r:id="rId5"/>
              </a:rPr>
              <a:t>http://www.movingseniorsbc.com</a:t>
            </a:r>
            <a:endParaRPr lang="en-US" sz="1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8C1A6A-BF7F-47A9-970E-2F4DA033B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08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sz="3400" dirty="0"/>
              <a:t>Your ego tells you that your code is good and doesn't have a </a:t>
            </a:r>
            <a:br>
              <a:rPr lang="en-US" sz="3400" dirty="0"/>
            </a:br>
            <a:r>
              <a:rPr lang="en-US" sz="3400" dirty="0"/>
              <a:t>defect even when you've seen that it has</a:t>
            </a:r>
          </a:p>
          <a:p>
            <a:r>
              <a:rPr lang="en-US" sz="3400" dirty="0"/>
              <a:t>How "psychological set" contributes to debugging blindness</a:t>
            </a:r>
          </a:p>
          <a:p>
            <a:pPr lvl="1"/>
            <a:r>
              <a:rPr lang="en-US" sz="3200" dirty="0"/>
              <a:t>People expect a new phenomenon to resemble </a:t>
            </a:r>
            <a:r>
              <a:rPr lang="en-US" sz="3200" dirty="0" smtClean="0"/>
              <a:t>similar</a:t>
            </a:r>
            <a:r>
              <a:rPr lang="bg-BG" sz="3200" dirty="0" smtClean="0"/>
              <a:t> </a:t>
            </a:r>
            <a:r>
              <a:rPr lang="en-US" sz="3200" dirty="0" smtClean="0"/>
              <a:t>phenomena </a:t>
            </a:r>
            <a:r>
              <a:rPr lang="en-US" sz="3200" dirty="0"/>
              <a:t>they've seen before</a:t>
            </a:r>
            <a:endParaRPr lang="bg-BG" sz="3200" dirty="0"/>
          </a:p>
          <a:p>
            <a:pPr lvl="1"/>
            <a:r>
              <a:rPr lang="en-US" sz="3200" dirty="0"/>
              <a:t>Do not expect anything to work "by default"</a:t>
            </a:r>
          </a:p>
          <a:p>
            <a:pPr lvl="1"/>
            <a:r>
              <a:rPr lang="en-US" sz="3200" dirty="0"/>
              <a:t>Do not be too devoted to your code –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establish </a:t>
            </a:r>
            <a:r>
              <a:rPr lang="en-US" sz="3200" dirty="0"/>
              <a:t>psychological distance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Psychological Considerations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FD7162-0567-4A51-A9DD-B972E90FC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7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2214000"/>
            <a:ext cx="77405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Introduction to </a:t>
            </a:r>
            <a:r>
              <a:rPr lang="en-US" sz="3600" b="1" dirty="0">
                <a:solidFill>
                  <a:schemeClr val="bg1"/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IntelliJ IDEA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Variables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Watches, Frames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Finding a </a:t>
            </a:r>
            <a:r>
              <a:rPr lang="en-US" sz="3600" b="1" dirty="0">
                <a:solidFill>
                  <a:schemeClr val="bg1"/>
                </a:solidFill>
              </a:rPr>
              <a:t>Defect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48086DA-B557-4D85-9DB6-57422E17B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8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813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1017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760C54B-4DB1-4487-8965-887AD92E5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58D03C-D6F9-4F35-85BF-45526B25F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7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95400"/>
            <a:ext cx="2743200" cy="2743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71F40A-5C7E-4FD0-93DA-3C5BB0C838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33712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B5B088-4A63-4DE2-AB1D-004287520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51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diagnosing and correcting the root causes of errors </a:t>
            </a:r>
            <a:br>
              <a:rPr lang="en-US" dirty="0"/>
            </a:br>
            <a:r>
              <a:rPr lang="en-US" dirty="0"/>
              <a:t>that have already been detected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72" y="4038601"/>
            <a:ext cx="1527629" cy="1787651"/>
          </a:xfrm>
          <a:prstGeom prst="roundRect">
            <a:avLst>
              <a:gd name="adj" fmla="val 769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47800"/>
            <a:ext cx="1676400" cy="16764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4CB2E91-D86A-4E6B-8C43-1A0B6FEF9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81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r>
              <a:rPr lang="en-US" dirty="0"/>
              <a:t>Perfect code is an illusion</a:t>
            </a:r>
          </a:p>
          <a:p>
            <a:pPr lvl="1"/>
            <a:r>
              <a:rPr lang="en-US" dirty="0"/>
              <a:t>There are factors that are out of our control</a:t>
            </a:r>
          </a:p>
          <a:p>
            <a:r>
              <a:rPr lang="en-US" dirty="0" smtClean="0"/>
              <a:t>Legacy code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should be able to debug code that is written years ago</a:t>
            </a:r>
          </a:p>
          <a:p>
            <a:r>
              <a:rPr lang="en-US" dirty="0" smtClean="0"/>
              <a:t>A deeper </a:t>
            </a:r>
            <a:r>
              <a:rPr lang="en-US" dirty="0"/>
              <a:t>understanding of </a:t>
            </a:r>
            <a:r>
              <a:rPr lang="en-US" dirty="0" smtClean="0"/>
              <a:t>the system </a:t>
            </a:r>
            <a:r>
              <a:rPr lang="en-US" dirty="0"/>
              <a:t>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141A70-A222-40A9-B0A4-9D366D0F1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3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</a:t>
            </a:r>
            <a:r>
              <a:rPr lang="en-US" dirty="0" smtClean="0"/>
              <a:t>be viewed </a:t>
            </a:r>
            <a:r>
              <a:rPr lang="en-US" dirty="0"/>
              <a:t>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D2416C-FECB-4133-8C84-4CA4CFC24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1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5CE9BE-614B-427C-9EF3-695BA7573FBF}"/>
              </a:ext>
            </a:extLst>
          </p:cNvPr>
          <p:cNvGrpSpPr/>
          <p:nvPr/>
        </p:nvGrpSpPr>
        <p:grpSpPr>
          <a:xfrm>
            <a:off x="4832806" y="1479540"/>
            <a:ext cx="2463540" cy="2386621"/>
            <a:chOff x="4832806" y="1479540"/>
            <a:chExt cx="2463540" cy="23866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5018AC-09D0-42B2-B9D8-7D634880E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725" y="1479540"/>
              <a:ext cx="2386621" cy="238662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6" y="2286001"/>
              <a:ext cx="599039" cy="59903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8508">
              <a:off x="5734257" y="2410178"/>
              <a:ext cx="1278532" cy="133180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4BBB9DD-9797-47D2-A188-BE8B08826D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IntelliJ IDEA Debugger</a:t>
            </a:r>
          </a:p>
        </p:txBody>
      </p:sp>
    </p:spTree>
    <p:extLst>
      <p:ext uri="{BB962C8B-B14F-4D97-AF65-F5344CB8AC3E}">
        <p14:creationId xmlns:p14="http://schemas.microsoft.com/office/powerpoint/2010/main" val="3578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</TotalTime>
  <Words>1183</Words>
  <Application>Microsoft Office PowerPoint</Application>
  <PresentationFormat>Widescreen</PresentationFormat>
  <Paragraphs>257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Debugging</vt:lpstr>
      <vt:lpstr>Table of Contents</vt:lpstr>
      <vt:lpstr>Have a Question?</vt:lpstr>
      <vt:lpstr>Introduction to Debugging</vt:lpstr>
      <vt:lpstr>What is Debugging?</vt:lpstr>
      <vt:lpstr>Debugging vs. Testing</vt:lpstr>
      <vt:lpstr>Importance of Debugging</vt:lpstr>
      <vt:lpstr>Debugging Philosophy</vt:lpstr>
      <vt:lpstr>IntelliJ IDEA Debugger</vt:lpstr>
      <vt:lpstr>IntelliJ IDEA Debugger</vt:lpstr>
      <vt:lpstr>How to Debug a Process</vt:lpstr>
      <vt:lpstr>Debugging a Project</vt:lpstr>
      <vt:lpstr>Debug Windows</vt:lpstr>
      <vt:lpstr>Debugging Toolbar</vt:lpstr>
      <vt:lpstr>Controlling Execution</vt:lpstr>
      <vt:lpstr>Options and Settings</vt:lpstr>
      <vt:lpstr>Breakpoints</vt:lpstr>
      <vt:lpstr>Breakpoints</vt:lpstr>
      <vt:lpstr>IntelliJ IDEA Breakpoints</vt:lpstr>
      <vt:lpstr>Managing Breakpoints</vt:lpstr>
      <vt:lpstr>Data Inspection</vt:lpstr>
      <vt:lpstr>Data Inspection</vt:lpstr>
      <vt:lpstr>IntelliJ Data Inspection</vt:lpstr>
      <vt:lpstr>Variables and Watches Windows</vt:lpstr>
      <vt:lpstr>Evaluate Expression Window</vt:lpstr>
      <vt:lpstr>Finding a Defect</vt:lpstr>
      <vt:lpstr>Finding a Defect</vt:lpstr>
      <vt:lpstr>Tips for Finding Defects (1)</vt:lpstr>
      <vt:lpstr>Tips for Finding Defects (2)</vt:lpstr>
      <vt:lpstr>Fixing a Defect</vt:lpstr>
      <vt:lpstr>Psychological Considerations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Debugging Techniques</dc:title>
  <dc:subject>Java OOP – Practical Training Course @ SoftUni</dc:subject>
  <dc:creator>Software University</dc:creator>
  <cp:keywords>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28</cp:revision>
  <dcterms:created xsi:type="dcterms:W3CDTF">2018-05-23T13:08:44Z</dcterms:created>
  <dcterms:modified xsi:type="dcterms:W3CDTF">2022-02-18T08:07:43Z</dcterms:modified>
  <cp:category>programming;computer programming;software development;web development</cp:category>
</cp:coreProperties>
</file>