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9"/>
  </p:notesMasterIdLst>
  <p:handoutMasterIdLst>
    <p:handoutMasterId r:id="rId6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401" r:id="rId54"/>
    <p:sldId id="496" r:id="rId55"/>
    <p:sldId id="495" r:id="rId56"/>
    <p:sldId id="405" r:id="rId57"/>
    <p:sldId id="493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B88543F-9214-40B5-988C-B29D0D9A2917}">
          <p14:sldIdLst>
            <p14:sldId id="256"/>
            <p14:sldId id="257"/>
            <p14:sldId id="258"/>
          </p14:sldIdLst>
        </p14:section>
        <p14:section name="Seven Testing Principles" id="{769E6C84-0E72-489B-BA30-65855BEB3FC3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What is Unit Testing" id="{1A44ED73-72B4-478C-B0F7-BB46B1B2CB06}">
          <p14:sldIdLst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Unit Testing Best Practices" id="{5F6B9CE9-E779-44B4-AB2B-FC827BA3B45F}">
          <p14:sldIdLst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Dependencies" id="{63156618-6968-47A8-81C5-3E05A7DC08A1}">
          <p14:sldIdLst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</p14:sldIdLst>
        </p14:section>
        <p14:section name="Conclusion" id="{863F07D5-EEF0-4CF3-B0DB-FBF1375EBE2E}">
          <p14:sldIdLst>
            <p14:sldId id="307"/>
            <p14:sldId id="401"/>
            <p14:sldId id="496"/>
            <p14:sldId id="495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363EFDB-ACA6-4C32-B88A-5784FCA6F4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280179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BA0F0BF-5569-4F76-91FE-CAE1264BC6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90345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82568B1-E2AB-45B0-917B-3BB1A75E87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39464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EEFF356-DD11-4A4D-9694-4FB4934B8F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514869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BD27ABC-A37C-44B3-A931-106B6DEB878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065092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3DDAA73-7557-448E-8B47-CF4EFE67A5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833997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2EE8F2-8185-4624-B20E-69CB3A4425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718942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5C523C4-416E-430C-A726-F9F96A3386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728244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6A97C93-D05C-48C9-AC85-F51E74468E4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55496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134EB6D-E2BE-4074-A2B9-11BFFF8838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81610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3E4B16A-ECF5-4A88-9B3B-D0409ECD680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28645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E5858F5-57A8-4C21-AD2A-CD3C046309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776475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F5B5038-0192-4654-B6A1-2EFC58CE012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02387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4022A06-CC88-41BC-9B75-1EB84283FD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540527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698B9BC-C62D-417E-A07C-F051664603A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746799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6DB96C6-D07D-4009-87F7-45CAD66AB72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47592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D178173-CA4B-482D-8E6F-B3CF362C08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085172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70A11BD-0F40-4A89-ACA4-E39EA696B3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131520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7C12911-00AE-421E-997D-80696A8117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99766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BF7E386-EFB6-4CD5-ABA0-E9DD82E6E9E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21080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your opinion which operation is most likely to cause your Operation system to fail?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Opening Microsoft Word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IE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Opening 10 different application all at the same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D167B-4817-4434-BCA0-BA5CE9CD0AA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9F123D2-D837-4FA0-A789-C70BD26F5B3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6496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D167B-4817-4434-BCA0-BA5CE9CD0AA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12774B8-E864-439F-89C8-097DD0E417E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90471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C9CEEAB-5995-415F-B240-EC6925CCC0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45103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4449A7C-57BF-4A53-8549-53D76318EF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62905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A3C45D1-7D35-4B5D-8124-91311B0724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52524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039BD7B-8CD1-4753-8998-DB01A33FC22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74939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en.wikipedia.org/wiki/Kent_Beck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artifact/junit/junit/4.12" TargetMode="External"/><Relationship Id="rId2" Type="http://schemas.openxmlformats.org/officeDocument/2006/relationships/hyperlink" Target="https://mvnrepository.com/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.mockito.or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mvnrepository.com/artifact/org.mockito/mockito-core/3.0.0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43.png"/><Relationship Id="rId18" Type="http://schemas.openxmlformats.org/officeDocument/2006/relationships/hyperlink" Target="https://bg.it.schwarz/schwarz-it-bulgaria" TargetMode="External"/><Relationship Id="rId26" Type="http://schemas.openxmlformats.org/officeDocument/2006/relationships/hyperlink" Target="https://indeavr.com/" TargetMode="External"/><Relationship Id="rId3" Type="http://schemas.openxmlformats.org/officeDocument/2006/relationships/image" Target="../media/image38.jpg"/><Relationship Id="rId21" Type="http://schemas.openxmlformats.org/officeDocument/2006/relationships/image" Target="../media/image47.png"/><Relationship Id="rId7" Type="http://schemas.openxmlformats.org/officeDocument/2006/relationships/image" Target="../media/image40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45.png"/><Relationship Id="rId25" Type="http://schemas.openxmlformats.org/officeDocument/2006/relationships/image" Target="../media/image49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motion-software.com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42.png"/><Relationship Id="rId24" Type="http://schemas.openxmlformats.org/officeDocument/2006/relationships/hyperlink" Target="https://de.draftkings.com/" TargetMode="External"/><Relationship Id="rId5" Type="http://schemas.openxmlformats.org/officeDocument/2006/relationships/image" Target="../media/image39.png"/><Relationship Id="rId15" Type="http://schemas.openxmlformats.org/officeDocument/2006/relationships/image" Target="../media/image44.png"/><Relationship Id="rId23" Type="http://schemas.openxmlformats.org/officeDocument/2006/relationships/image" Target="../media/image48.jpe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46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41.jpg"/><Relationship Id="rId14" Type="http://schemas.openxmlformats.org/officeDocument/2006/relationships/hyperlink" Target="https://taulia.com/company/careers/" TargetMode="External"/><Relationship Id="rId22" Type="http://schemas.openxmlformats.org/officeDocument/2006/relationships/hyperlink" Target="https://pokerstarscareers.com/" TargetMode="External"/><Relationship Id="rId27" Type="http://schemas.openxmlformats.org/officeDocument/2006/relationships/image" Target="../media/image5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openxmlformats.org/officeDocument/2006/relationships/hyperlink" Target="https://www.youtube.com/c/CodeItUpwithIvo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sz="4400" dirty="0"/>
              <a:t>Building Rock-Solid Software</a:t>
            </a:r>
          </a:p>
          <a:p>
            <a:pPr>
              <a:spcAft>
                <a:spcPts val="0"/>
              </a:spcAft>
            </a:pPr>
            <a:endParaRPr lang="en-US" sz="3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Unit Testing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72561" y="4641738"/>
            <a:ext cx="2950749" cy="976925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72561" y="5167309"/>
            <a:ext cx="2950749" cy="847659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D9F1BDA-F97C-4297-B733-9377B9EBC4AA}"/>
              </a:ext>
            </a:extLst>
          </p:cNvPr>
          <p:cNvGrpSpPr/>
          <p:nvPr/>
        </p:nvGrpSpPr>
        <p:grpSpPr>
          <a:xfrm>
            <a:off x="554182" y="3127574"/>
            <a:ext cx="2725769" cy="1224857"/>
            <a:chOff x="3954672" y="2553477"/>
            <a:chExt cx="4282656" cy="1729714"/>
          </a:xfrm>
        </p:grpSpPr>
        <p:grpSp>
          <p:nvGrpSpPr>
            <p:cNvPr id="13" name="Group 12"/>
            <p:cNvGrpSpPr/>
            <p:nvPr/>
          </p:nvGrpSpPr>
          <p:grpSpPr>
            <a:xfrm>
              <a:off x="3954672" y="2613531"/>
              <a:ext cx="1786155" cy="1600500"/>
              <a:chOff x="9845969" y="4403679"/>
              <a:chExt cx="1564686" cy="144780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9904412" y="4403679"/>
                <a:ext cx="1447800" cy="1447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45969" y="4411479"/>
                <a:ext cx="1564686" cy="1440000"/>
              </a:xfrm>
              <a:prstGeom prst="rect">
                <a:avLst/>
              </a:prstGeom>
            </p:spPr>
          </p:pic>
        </p:grpSp>
        <p:grpSp>
          <p:nvGrpSpPr>
            <p:cNvPr id="15" name="Group 14"/>
            <p:cNvGrpSpPr/>
            <p:nvPr/>
          </p:nvGrpSpPr>
          <p:grpSpPr>
            <a:xfrm>
              <a:off x="6584603" y="2553477"/>
              <a:ext cx="1652725" cy="1729714"/>
              <a:chOff x="9542415" y="4380964"/>
              <a:chExt cx="1733597" cy="1873556"/>
            </a:xfrm>
          </p:grpSpPr>
          <p:grpSp>
            <p:nvGrpSpPr>
              <p:cNvPr id="23" name="Group 22"/>
              <p:cNvGrpSpPr/>
              <p:nvPr/>
            </p:nvGrpSpPr>
            <p:grpSpPr>
              <a:xfrm rot="5400000">
                <a:off x="9472436" y="4450943"/>
                <a:ext cx="1873556" cy="1733597"/>
                <a:chOff x="9845969" y="4403679"/>
                <a:chExt cx="1564686" cy="1447800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9904412" y="4403679"/>
                  <a:ext cx="1447800" cy="1447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 dirty="0"/>
                </a:p>
              </p:txBody>
            </p:sp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4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45969" y="4411479"/>
                  <a:ext cx="1564686" cy="1440000"/>
                </a:xfrm>
                <a:prstGeom prst="rect">
                  <a:avLst/>
                </a:prstGeom>
              </p:spPr>
            </p:pic>
          </p:grpSp>
          <p:cxnSp>
            <p:nvCxnSpPr>
              <p:cNvPr id="24" name="Straight Connector 23"/>
              <p:cNvCxnSpPr/>
              <p:nvPr/>
            </p:nvCxnSpPr>
            <p:spPr>
              <a:xfrm flipH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10822395" y="5388452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 flipV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 flipV="1">
                <a:off x="10822395" y="5383890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Arrow: Down 21"/>
            <p:cNvSpPr/>
            <p:nvPr/>
          </p:nvSpPr>
          <p:spPr>
            <a:xfrm rot="16200000">
              <a:off x="5983016" y="3195475"/>
              <a:ext cx="359397" cy="534205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573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600" dirty="0"/>
              <a:t>Testing shows presence of defects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Testing can </a:t>
            </a:r>
            <a:r>
              <a:rPr lang="en-US" sz="3400" b="1" dirty="0">
                <a:solidFill>
                  <a:schemeClr val="bg1"/>
                </a:solidFill>
              </a:rPr>
              <a:t>show that defects are present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Cannot prove that there are no defects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Appropriate testing </a:t>
            </a:r>
            <a:r>
              <a:rPr lang="en-US" sz="3400" b="1" dirty="0">
                <a:solidFill>
                  <a:schemeClr val="bg1"/>
                </a:solidFill>
              </a:rPr>
              <a:t>reduces</a:t>
            </a:r>
            <a:r>
              <a:rPr lang="en-US" sz="3400" dirty="0"/>
              <a:t> the probability for defects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(6)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F495C90-E03A-45FE-9272-40B001AAFE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747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600" dirty="0"/>
              <a:t>Absence-of-errors fallacy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Finding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fixing</a:t>
            </a:r>
            <a:r>
              <a:rPr lang="en-US" sz="3400" dirty="0"/>
              <a:t> defects itself does not help in these cases:</a:t>
            </a:r>
          </a:p>
          <a:p>
            <a:pPr lvl="2"/>
            <a:r>
              <a:rPr lang="en-US" sz="3200" dirty="0"/>
              <a:t>The system built is unusable</a:t>
            </a:r>
          </a:p>
          <a:p>
            <a:pPr lvl="2"/>
            <a:r>
              <a:rPr lang="en-US" sz="3200" dirty="0"/>
              <a:t>Does not fulfill the users needs and expectations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(7)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7C99914-6235-45F5-B8B6-B3190FE105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347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728" y="1150460"/>
            <a:ext cx="2695124" cy="269582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A67537C-E64F-411D-8152-2C48DAE439A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What is Unit Testing</a:t>
            </a:r>
          </a:p>
        </p:txBody>
      </p:sp>
    </p:spTree>
    <p:extLst>
      <p:ext uri="{BB962C8B-B14F-4D97-AF65-F5344CB8AC3E}">
        <p14:creationId xmlns:p14="http://schemas.microsoft.com/office/powerpoint/2010/main" val="388930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2766" y="1113742"/>
            <a:ext cx="10129234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Not </a:t>
            </a:r>
            <a:r>
              <a:rPr lang="en-US" b="1" dirty="0">
                <a:solidFill>
                  <a:schemeClr val="bg1"/>
                </a:solidFill>
              </a:rPr>
              <a:t>structured</a:t>
            </a:r>
          </a:p>
          <a:p>
            <a:pPr>
              <a:lnSpc>
                <a:spcPct val="100000"/>
              </a:lnSpc>
            </a:pPr>
            <a:r>
              <a:rPr lang="en-US" dirty="0"/>
              <a:t>Not </a:t>
            </a:r>
            <a:r>
              <a:rPr lang="en-US" b="1" dirty="0">
                <a:solidFill>
                  <a:schemeClr val="bg1"/>
                </a:solidFill>
              </a:rPr>
              <a:t>repeatable</a:t>
            </a:r>
          </a:p>
          <a:p>
            <a:pPr>
              <a:lnSpc>
                <a:spcPct val="100000"/>
              </a:lnSpc>
            </a:pPr>
            <a:r>
              <a:rPr lang="en-US" dirty="0"/>
              <a:t>Can't </a:t>
            </a:r>
            <a:r>
              <a:rPr lang="en-US" b="1" dirty="0">
                <a:solidFill>
                  <a:schemeClr val="bg1"/>
                </a:solidFill>
              </a:rPr>
              <a:t>cover</a:t>
            </a:r>
            <a:r>
              <a:rPr lang="en-US" dirty="0"/>
              <a:t> all of the code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as </a:t>
            </a:r>
            <a:r>
              <a:rPr lang="en-US" b="1" dirty="0">
                <a:solidFill>
                  <a:schemeClr val="bg1"/>
                </a:solidFill>
              </a:rPr>
              <a:t>easy</a:t>
            </a:r>
            <a:r>
              <a:rPr lang="en-US" dirty="0"/>
              <a:t> as it should be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Manual Testing (1)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89257" y="3887037"/>
            <a:ext cx="7636184" cy="22775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void testSum()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this.sum(1, 2) != 3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Exception("1 + 2 != 3")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C2161A2-F751-48D3-A50C-798534616EB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01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We need a </a:t>
            </a:r>
            <a:r>
              <a:rPr lang="en-US" b="1" dirty="0">
                <a:solidFill>
                  <a:schemeClr val="bg1"/>
                </a:solidFill>
              </a:rPr>
              <a:t>structured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approach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that:</a:t>
            </a:r>
          </a:p>
          <a:p>
            <a:pPr lvl="1"/>
            <a:r>
              <a:rPr lang="en-US" sz="3200" dirty="0"/>
              <a:t>Allows </a:t>
            </a:r>
            <a:r>
              <a:rPr lang="en-US" sz="3200" b="1" dirty="0">
                <a:solidFill>
                  <a:schemeClr val="bg1"/>
                </a:solidFill>
              </a:rPr>
              <a:t>refactoring</a:t>
            </a:r>
          </a:p>
          <a:p>
            <a:pPr lvl="1"/>
            <a:r>
              <a:rPr lang="en-US" sz="3200" dirty="0"/>
              <a:t>Reduces the </a:t>
            </a:r>
            <a:r>
              <a:rPr lang="en-US" sz="3200" b="1" dirty="0">
                <a:solidFill>
                  <a:schemeClr val="bg1"/>
                </a:solidFill>
              </a:rPr>
              <a:t>cost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of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change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Decreases</a:t>
            </a:r>
            <a:r>
              <a:rPr lang="en-US" sz="3200" dirty="0"/>
              <a:t> the number of </a:t>
            </a:r>
            <a:r>
              <a:rPr lang="en-US" sz="3200" b="1" dirty="0">
                <a:solidFill>
                  <a:schemeClr val="bg1"/>
                </a:solidFill>
              </a:rPr>
              <a:t>defects</a:t>
            </a:r>
            <a:r>
              <a:rPr lang="en-US" sz="3200" dirty="0"/>
              <a:t> in the code 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Bonus: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Improves </a:t>
            </a:r>
            <a:r>
              <a:rPr lang="en-US" sz="3200" b="1" dirty="0">
                <a:solidFill>
                  <a:schemeClr val="bg1"/>
                </a:solidFill>
              </a:rPr>
              <a:t>design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Manual Testing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FDAC957-95CE-4E2D-8FBC-4349290BAA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887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System</a:t>
            </a:r>
            <a:r>
              <a:rPr lang="en-US" dirty="0"/>
              <a:t> tests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Integration</a:t>
            </a:r>
            <a:r>
              <a:rPr lang="en-US" dirty="0"/>
              <a:t> tests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Unit</a:t>
            </a:r>
            <a:r>
              <a:rPr lang="en-US" dirty="0"/>
              <a:t> tests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Automated Testing</a:t>
            </a:r>
          </a:p>
        </p:txBody>
      </p:sp>
      <p:sp>
        <p:nvSpPr>
          <p:cNvPr id="47" name="AutoShape 6"/>
          <p:cNvSpPr>
            <a:spLocks noChangeArrowheads="1"/>
          </p:cNvSpPr>
          <p:nvPr/>
        </p:nvSpPr>
        <p:spPr bwMode="auto">
          <a:xfrm>
            <a:off x="1326529" y="4952342"/>
            <a:ext cx="2096295" cy="1055608"/>
          </a:xfrm>
          <a:prstGeom prst="wedgeRoundRectCallout">
            <a:avLst>
              <a:gd name="adj1" fmla="val 60351"/>
              <a:gd name="adj2" fmla="val 40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 single </a:t>
            </a:r>
            <a:r>
              <a:rPr lang="en-GB" sz="2800" b="1" dirty="0">
                <a:solidFill>
                  <a:srgbClr val="FFFFFF"/>
                </a:solidFill>
              </a:rPr>
              <a:t>class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48" name="AutoShape 6"/>
          <p:cNvSpPr>
            <a:spLocks noChangeArrowheads="1"/>
          </p:cNvSpPr>
          <p:nvPr/>
        </p:nvSpPr>
        <p:spPr bwMode="auto">
          <a:xfrm>
            <a:off x="9486901" y="1334860"/>
            <a:ext cx="2263095" cy="1055608"/>
          </a:xfrm>
          <a:prstGeom prst="wedgeRoundRectCallout">
            <a:avLst>
              <a:gd name="adj1" fmla="val -61293"/>
              <a:gd name="adj2" fmla="val 4240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The whole system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49" name="AutoShape 6"/>
          <p:cNvSpPr>
            <a:spLocks noChangeArrowheads="1"/>
          </p:cNvSpPr>
          <p:nvPr/>
        </p:nvSpPr>
        <p:spPr bwMode="auto">
          <a:xfrm>
            <a:off x="2683736" y="2834512"/>
            <a:ext cx="2263095" cy="1055608"/>
          </a:xfrm>
          <a:prstGeom prst="wedgeRoundRectCallout">
            <a:avLst>
              <a:gd name="adj1" fmla="val 57312"/>
              <a:gd name="adj2" fmla="val 3731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 single module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213468" y="2235452"/>
            <a:ext cx="4243854" cy="3624339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</a:t>
            </a:r>
          </a:p>
        </p:txBody>
      </p:sp>
      <p:sp>
        <p:nvSpPr>
          <p:cNvPr id="13" name="Oval 12"/>
          <p:cNvSpPr/>
          <p:nvPr/>
        </p:nvSpPr>
        <p:spPr>
          <a:xfrm>
            <a:off x="4724401" y="3570736"/>
            <a:ext cx="2680329" cy="2289057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Integration</a:t>
            </a:r>
          </a:p>
        </p:txBody>
      </p:sp>
      <p:sp>
        <p:nvSpPr>
          <p:cNvPr id="14" name="Oval 13"/>
          <p:cNvSpPr/>
          <p:nvPr/>
        </p:nvSpPr>
        <p:spPr>
          <a:xfrm>
            <a:off x="3682051" y="4650352"/>
            <a:ext cx="1416169" cy="1209438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01CF327-A611-40B6-86BD-407A97F102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044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noProof="1"/>
              <a:t>The </a:t>
            </a:r>
            <a:r>
              <a:rPr lang="en-US" dirty="0"/>
              <a:t>first popular unit testing </a:t>
            </a:r>
            <a:r>
              <a:rPr lang="en-US" b="1" dirty="0">
                <a:solidFill>
                  <a:schemeClr val="bg1"/>
                </a:solidFill>
              </a:rPr>
              <a:t>framework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dirty="0"/>
              <a:t>Most popular for Java development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dirty="0"/>
              <a:t>Based on Java, written by </a:t>
            </a:r>
            <a:r>
              <a:rPr lang="en-US" u="sng" dirty="0">
                <a:solidFill>
                  <a:schemeClr val="bg1"/>
                </a:solidFill>
                <a:effectLst/>
                <a:hlinkClick r:id="rId2" tooltip="Kent Beck"/>
              </a:rPr>
              <a:t>Kent Beck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>
                <a:effectLst/>
              </a:rPr>
              <a:t>&amp; Co.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Junit (1)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371000" y="4009027"/>
            <a:ext cx="3658199" cy="1849975"/>
            <a:chOff x="6092087" y="4114800"/>
            <a:chExt cx="4498125" cy="2222669"/>
          </a:xfrm>
        </p:grpSpPr>
        <p:sp>
          <p:nvSpPr>
            <p:cNvPr id="8" name="Rectangle 7"/>
            <p:cNvSpPr/>
            <p:nvPr/>
          </p:nvSpPr>
          <p:spPr>
            <a:xfrm>
              <a:off x="6092824" y="4114800"/>
              <a:ext cx="4497388" cy="2209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040" t="21157" r="-8595" b="20662"/>
            <a:stretch/>
          </p:blipFill>
          <p:spPr>
            <a:xfrm>
              <a:off x="6092087" y="4120775"/>
              <a:ext cx="4481897" cy="221669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1944" b="1"/>
          <a:stretch/>
        </p:blipFill>
        <p:spPr>
          <a:xfrm>
            <a:off x="5410200" y="4009027"/>
            <a:ext cx="5434822" cy="18392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230317CE-0707-4E78-889F-77C96837B3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53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dirty="0">
                <a:hlinkClick r:id="rId2"/>
              </a:rPr>
              <a:t>Maven Repository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Junit 4.12</a:t>
            </a:r>
            <a:endParaRPr lang="en-US" dirty="0"/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dirty="0"/>
              <a:t>Copy JUnit repository and paste in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pom.xml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Junit (2)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F83C5D-BE62-4004-877A-89186E1AE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420" y="2509358"/>
            <a:ext cx="7444894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&lt;project …&gt;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&lt;dependencies&gt;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&lt;dependency&gt;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&lt;groupId&gt;junit&lt;/groupId&gt;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&lt;artifactId&gt;junit&lt;/artifactId&gt;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&lt;version&gt;4.12&lt;/version&gt;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&lt;scope&gt;test&lt;/scope&gt;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&lt;/dependency&gt;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&lt;/dependencies&gt;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&lt;/project&gt;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2417CF5-E97F-49DE-99B5-74B948AAA9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601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noProof="1"/>
              <a:t>Create new package (e.g.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tests</a:t>
            </a:r>
            <a:r>
              <a:rPr lang="en-US" noProof="1">
                <a:latin typeface="+mj-lt"/>
              </a:rPr>
              <a:t>)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noProof="1"/>
              <a:t>Create a class for test methods (e.g.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BankAccountTests</a:t>
            </a:r>
            <a:r>
              <a:rPr lang="en-US" noProof="1"/>
              <a:t>)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noProof="1"/>
              <a:t>Create a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public void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method annotated with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@Test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Junit – Writing Tests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99278" y="3249000"/>
            <a:ext cx="8861722" cy="25237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depositShouldAddMoney() 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/*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magic */</a:t>
            </a:r>
            <a:endParaRPr lang="en-GB" sz="32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B96E332-F917-45D4-85E6-1774E85496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002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6" y="1085145"/>
            <a:ext cx="11804822" cy="5570355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Arrange</a:t>
            </a:r>
            <a:r>
              <a:rPr lang="en-US" dirty="0"/>
              <a:t> - Preconditions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Act</a:t>
            </a:r>
            <a:r>
              <a:rPr lang="en-US" dirty="0"/>
              <a:t> - Test a </a:t>
            </a:r>
            <a:r>
              <a:rPr lang="en-US" b="1" dirty="0">
                <a:solidFill>
                  <a:schemeClr val="bg1"/>
                </a:solidFill>
              </a:rPr>
              <a:t>single behavior</a:t>
            </a: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Assert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/>
              <a:t>- Postconditions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3A Pattern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51000" y="3208402"/>
            <a:ext cx="9436239" cy="34470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depositShouldAddMoney() 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BankAccount account = new BankAccount();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account.deposit(50);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Assert.assertTrue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(account.getBalance() == 50)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8153400" y="2720170"/>
            <a:ext cx="3352800" cy="1055608"/>
          </a:xfrm>
          <a:prstGeom prst="wedgeRoundRectCallout">
            <a:avLst>
              <a:gd name="adj1" fmla="val -61846"/>
              <a:gd name="adj2" fmla="val 4516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+mj-lt"/>
              </a:rPr>
              <a:t>Each test should test a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single behavior!</a:t>
            </a:r>
            <a:endParaRPr lang="bg-BG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AD4D7BC-F1D4-4DD8-BF78-181183918B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102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</a:pPr>
            <a:r>
              <a:rPr lang="en-US" dirty="0"/>
              <a:t>Seven Testing Principles</a:t>
            </a:r>
            <a:endParaRPr lang="en-GB" dirty="0"/>
          </a:p>
          <a:p>
            <a:pPr marL="514350" indent="-514350">
              <a:lnSpc>
                <a:spcPct val="110000"/>
              </a:lnSpc>
            </a:pPr>
            <a:r>
              <a:rPr lang="en-GB" dirty="0"/>
              <a:t>What Is Unit Testing?</a:t>
            </a:r>
          </a:p>
          <a:p>
            <a:pPr marL="761946" lvl="1" indent="-457200">
              <a:lnSpc>
                <a:spcPct val="110000"/>
              </a:lnSpc>
            </a:pPr>
            <a:r>
              <a:rPr lang="en-GB" dirty="0"/>
              <a:t>Unit Testing Frameworks - JUnit</a:t>
            </a:r>
          </a:p>
          <a:p>
            <a:pPr marL="761946" lvl="1" indent="-457200">
              <a:lnSpc>
                <a:spcPct val="110000"/>
              </a:lnSpc>
            </a:pPr>
            <a:r>
              <a:rPr lang="en-GB" dirty="0"/>
              <a:t>3A Pattern</a:t>
            </a:r>
          </a:p>
          <a:p>
            <a:pPr marL="286030" indent="-514350">
              <a:lnSpc>
                <a:spcPct val="110000"/>
              </a:lnSpc>
            </a:pPr>
            <a:r>
              <a:rPr lang="en-GB" dirty="0"/>
              <a:t>Best Practices</a:t>
            </a:r>
          </a:p>
          <a:p>
            <a:pPr marL="514350" indent="-514350">
              <a:lnSpc>
                <a:spcPct val="110000"/>
              </a:lnSpc>
            </a:pPr>
            <a:r>
              <a:rPr lang="en-GB" dirty="0"/>
              <a:t>Dependency Injection</a:t>
            </a:r>
          </a:p>
          <a:p>
            <a:pPr marL="514350" indent="-514350">
              <a:lnSpc>
                <a:spcPct val="110000"/>
              </a:lnSpc>
            </a:pPr>
            <a:r>
              <a:rPr lang="en-GB" dirty="0"/>
              <a:t>Mocking and Mock </a:t>
            </a:r>
            <a:r>
              <a:rPr lang="en-GB" dirty="0" smtClean="0"/>
              <a:t>Objects</a:t>
            </a:r>
            <a:endParaRPr lang="en-GB" dirty="0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59ED70D-B8DA-49FF-BFD9-908863DBA0E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65719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noProof="1"/>
              <a:t>Sometimes </a:t>
            </a:r>
            <a:r>
              <a:rPr lang="en-US" b="1" noProof="1">
                <a:solidFill>
                  <a:schemeClr val="bg1"/>
                </a:solidFill>
              </a:rPr>
              <a:t>throwing</a:t>
            </a:r>
            <a:r>
              <a:rPr lang="en-US" noProof="1"/>
              <a:t> an exception is the </a:t>
            </a:r>
            <a:r>
              <a:rPr lang="en-US" b="1" noProof="1">
                <a:solidFill>
                  <a:schemeClr val="bg1"/>
                </a:solidFill>
              </a:rPr>
              <a:t>expected behavior</a:t>
            </a: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Exceptions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65704" y="2656344"/>
            <a:ext cx="10840496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@Test(expected = IllegalArgumentException.class)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depositNegativeShouldNotAddMoney()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BankAccount account = new BankAccount();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account.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</a:rPr>
              <a:t>deposit(-50);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8733066" y="4485441"/>
            <a:ext cx="1752600" cy="578882"/>
          </a:xfrm>
          <a:prstGeom prst="wedgeRoundRectCallout">
            <a:avLst>
              <a:gd name="adj1" fmla="val -37851"/>
              <a:gd name="adj2" fmla="val -7467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+mj-lt"/>
              </a:rPr>
              <a:t>Arrange</a:t>
            </a:r>
            <a:endParaRPr lang="bg-BG" sz="28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454161" y="4666024"/>
            <a:ext cx="1610248" cy="578882"/>
          </a:xfrm>
          <a:prstGeom prst="wedgeRoundRectCallout">
            <a:avLst>
              <a:gd name="adj1" fmla="val -60087"/>
              <a:gd name="adj2" fmla="val -336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+mj-lt"/>
              </a:rPr>
              <a:t>Act</a:t>
            </a:r>
            <a:endParaRPr lang="bg-BG" sz="28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9696452" y="1864741"/>
            <a:ext cx="1752600" cy="578882"/>
          </a:xfrm>
          <a:prstGeom prst="wedgeRoundRectCallout">
            <a:avLst>
              <a:gd name="adj1" fmla="val -39756"/>
              <a:gd name="adj2" fmla="val 7794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+mj-lt"/>
              </a:rPr>
              <a:t>Assert</a:t>
            </a:r>
            <a:endParaRPr lang="bg-BG" sz="28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3C8FB9A-E0C5-40B6-B469-CFEDD8AC93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539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sz="3400" dirty="0">
                <a:latin typeface="+mj-lt"/>
              </a:rPr>
              <a:t>Create a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Maven</a:t>
            </a:r>
            <a:r>
              <a:rPr lang="en-US" sz="3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dirty="0">
                <a:latin typeface="+mj-lt"/>
              </a:rPr>
              <a:t>project</a:t>
            </a:r>
          </a:p>
          <a:p>
            <a:pPr lvl="1"/>
            <a:r>
              <a:rPr lang="en-US" sz="3400" dirty="0">
                <a:latin typeface="+mj-lt"/>
              </a:rPr>
              <a:t>Add provided classes (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Axe</a:t>
            </a:r>
            <a:r>
              <a:rPr lang="en-US" sz="340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Dummy</a:t>
            </a:r>
            <a:r>
              <a:rPr lang="en-US" sz="340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Hero</a:t>
            </a:r>
            <a:r>
              <a:rPr lang="en-US" sz="3400" dirty="0">
                <a:latin typeface="+mj-lt"/>
              </a:rPr>
              <a:t>) to project</a:t>
            </a:r>
          </a:p>
          <a:p>
            <a:pPr lvl="1"/>
            <a:r>
              <a:rPr lang="en-US" sz="3400" dirty="0">
                <a:latin typeface="+mj-lt"/>
              </a:rPr>
              <a:t>In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test/java</a:t>
            </a:r>
            <a:r>
              <a:rPr lang="en-US" sz="3400" dirty="0">
                <a:latin typeface="+mj-lt"/>
              </a:rPr>
              <a:t> folder, create a package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rpg_tests</a:t>
            </a:r>
          </a:p>
          <a:p>
            <a:pPr lvl="1"/>
            <a:r>
              <a:rPr lang="en-US" sz="3400" dirty="0">
                <a:latin typeface="+mj-lt"/>
              </a:rPr>
              <a:t>Create a class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AxeTests</a:t>
            </a:r>
          </a:p>
          <a:p>
            <a:pPr lvl="1"/>
            <a:r>
              <a:rPr lang="en-US" sz="3400" dirty="0">
                <a:latin typeface="+mj-lt"/>
              </a:rPr>
              <a:t>Create the following tests:</a:t>
            </a:r>
          </a:p>
          <a:p>
            <a:pPr lvl="2"/>
            <a:r>
              <a:rPr lang="en-US" sz="3200" dirty="0">
                <a:latin typeface="+mj-lt"/>
              </a:rPr>
              <a:t>Test if weapon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loses durability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after attack</a:t>
            </a:r>
          </a:p>
          <a:p>
            <a:pPr lvl="2"/>
            <a:r>
              <a:rPr lang="en-US" sz="3200" dirty="0">
                <a:latin typeface="+mj-lt"/>
              </a:rPr>
              <a:t>Test attacking with a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broken weapon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Test Axe</a:t>
            </a:r>
          </a:p>
        </p:txBody>
      </p:sp>
      <p:pic>
        <p:nvPicPr>
          <p:cNvPr id="1026" name="Picture 2" descr="Image result for ax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1" y="4267202"/>
            <a:ext cx="1600199" cy="160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E80BCCFC-7C22-4AEC-BB72-D8BE9F446A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951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Test Axe (1)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461000" y="1353263"/>
            <a:ext cx="908789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weaponLosesDurabilityAfterAttack()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Arrange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Axe axe = new Axe(10, 10);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Dummy dummy = new Dummy(10, 10);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Act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axe.attack(dummy);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Assert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Assert.assertTrue(axe.getDurabilityPoints() == 9);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4BBF28C-8DE9-4751-84B9-E40211CB93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235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Test Axe (2)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101000" y="1584000"/>
            <a:ext cx="9773696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@Test(expected = IllegalStateException.class)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Assert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brokenWeaponCantAttack()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Arrange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Axe axe = new Axe(10, 1);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Dummy dummy = new Dummy(10, 10);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Act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axe.attack(dummy);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axe.attack(dummy);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0582F93-D14E-4475-911D-234CE30735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93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sz="3400" dirty="0">
                <a:latin typeface="+mj-lt"/>
              </a:rPr>
              <a:t>Create a class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DummyTests</a:t>
            </a:r>
          </a:p>
          <a:p>
            <a:pPr lvl="1"/>
            <a:r>
              <a:rPr lang="en-US" sz="3400" dirty="0">
                <a:latin typeface="+mj-lt"/>
              </a:rPr>
              <a:t>Create the following tests</a:t>
            </a:r>
          </a:p>
          <a:p>
            <a:pPr lvl="2"/>
            <a:r>
              <a:rPr lang="en-US" sz="3200" dirty="0">
                <a:latin typeface="+mj-lt"/>
              </a:rPr>
              <a:t>Dummy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loses health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if attacked</a:t>
            </a:r>
          </a:p>
          <a:p>
            <a:pPr lvl="2"/>
            <a:r>
              <a:rPr lang="en-US" sz="3200" dirty="0">
                <a:latin typeface="+mj-lt"/>
              </a:rPr>
              <a:t>Dead Dummy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throws exception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if attacked</a:t>
            </a:r>
          </a:p>
          <a:p>
            <a:pPr lvl="2"/>
            <a:r>
              <a:rPr lang="en-US" sz="3200" dirty="0"/>
              <a:t>Dead Dummy</a:t>
            </a:r>
            <a:r>
              <a:rPr lang="en-US" sz="3200" dirty="0">
                <a:latin typeface="+mj-lt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can give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XP</a:t>
            </a:r>
          </a:p>
          <a:p>
            <a:pPr lvl="2"/>
            <a:r>
              <a:rPr lang="en-US" sz="3200" dirty="0">
                <a:latin typeface="+mj-lt"/>
              </a:rPr>
              <a:t>Alive Dummy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can't give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XP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Test Dummy</a:t>
            </a:r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3805238"/>
            <a:ext cx="1836560" cy="198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5D230665-F098-4782-8DFC-A67E15E1F9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040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Test Dummy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911000" y="1336354"/>
            <a:ext cx="847829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attackedTargetLoosesHealth()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Arrange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Dummy dummy = new Dummy(10, 10);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Act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dummy.takeAttack(5);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Assert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Assert.assertTrue(dummy.getHealth() == 5);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Write the rest of the tests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7176000" y="4014000"/>
            <a:ext cx="2460171" cy="919401"/>
          </a:xfrm>
          <a:prstGeom prst="wedgeRoundRectCallout">
            <a:avLst>
              <a:gd name="adj1" fmla="val -56217"/>
              <a:gd name="adj2" fmla="val 4269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There is a better solution…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8894BF6-437F-4C39-BAD2-B2C8FADEA8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378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462" y="1120913"/>
            <a:ext cx="2157079" cy="302069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61127E6-FD6A-4A05-8109-EFA8156C7F3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Unit Testing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271532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assertTrue()</a:t>
            </a:r>
            <a:r>
              <a:rPr lang="en-GB" noProof="1">
                <a:solidFill>
                  <a:schemeClr val="bg1"/>
                </a:solidFill>
                <a:latin typeface="+mj-lt"/>
              </a:rPr>
              <a:t> </a:t>
            </a:r>
            <a:r>
              <a:rPr lang="en-GB" noProof="1">
                <a:latin typeface="+mj-lt"/>
              </a:rPr>
              <a:t>vs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assertEquals()</a:t>
            </a:r>
            <a:endParaRPr lang="en-GB" noProof="1">
              <a:solidFill>
                <a:schemeClr val="bg1"/>
              </a:solidFill>
              <a:latin typeface="+mj-lt"/>
            </a:endParaRPr>
          </a:p>
          <a:p>
            <a:pPr lvl="1"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assertTrue</a:t>
            </a:r>
            <a:r>
              <a:rPr lang="en-GB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bg-BG" b="1" noProof="1">
              <a:solidFill>
                <a:schemeClr val="bg1"/>
              </a:solidFill>
              <a:latin typeface="+mj-lt"/>
            </a:endParaRPr>
          </a:p>
          <a:p>
            <a:pPr lvl="1">
              <a:buClr>
                <a:schemeClr val="tx1"/>
              </a:buClr>
            </a:pPr>
            <a:endParaRPr lang="bg-BG" b="1" noProof="1">
              <a:solidFill>
                <a:schemeClr val="bg1"/>
              </a:solidFill>
              <a:latin typeface="+mj-lt"/>
            </a:endParaRPr>
          </a:p>
          <a:p>
            <a:pPr lvl="1">
              <a:buClr>
                <a:schemeClr val="tx1"/>
              </a:buClr>
            </a:pPr>
            <a:endParaRPr lang="en-GB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assertEquals(expected, actual)</a:t>
            </a:r>
            <a:endParaRPr lang="en-GB" noProof="1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Assertions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1073163" y="2508894"/>
            <a:ext cx="10052573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Assert.assertTrue(account.getBalance() == 50);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073163" y="4496326"/>
            <a:ext cx="10052573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Assert.assertEquals(50, account.getBalance());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536" y="5330132"/>
            <a:ext cx="3124200" cy="1097962"/>
          </a:xfrm>
          <a:prstGeom prst="roundRect">
            <a:avLst>
              <a:gd name="adj" fmla="val 7149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761" y="3324993"/>
            <a:ext cx="4752975" cy="295275"/>
          </a:xfrm>
          <a:prstGeom prst="roundRect">
            <a:avLst>
              <a:gd name="adj" fmla="val 13717"/>
            </a:avLst>
          </a:prstGeom>
          <a:ln>
            <a:solidFill>
              <a:schemeClr val="tx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161000" y="5419412"/>
            <a:ext cx="3386580" cy="919401"/>
          </a:xfrm>
          <a:prstGeom prst="wedgeRoundRectCallout">
            <a:avLst>
              <a:gd name="adj1" fmla="val 55145"/>
              <a:gd name="adj2" fmla="val -2252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Better description when expecting value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96680527-0917-4969-AD64-873056FAD5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154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+mj-lt"/>
              </a:rPr>
              <a:t>Assertions can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show messages</a:t>
            </a:r>
          </a:p>
          <a:p>
            <a:pPr lvl="1"/>
            <a:r>
              <a:rPr lang="en-US" dirty="0">
                <a:latin typeface="+mj-lt"/>
              </a:rPr>
              <a:t>Helps with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diagnostics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Hamcrest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is useful tool for test diagnostics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Assertion Messages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1000" y="3170578"/>
            <a:ext cx="10098465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Assert.assertEquals(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"Wrong balance"</a:t>
            </a:r>
            <a:r>
              <a:rPr lang="en-GB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50, account.getBalance());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313" y="4697259"/>
            <a:ext cx="5441043" cy="1357258"/>
          </a:xfrm>
          <a:prstGeom prst="roundRect">
            <a:avLst>
              <a:gd name="adj" fmla="val 7821"/>
            </a:avLst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2496000" y="4916187"/>
            <a:ext cx="2400300" cy="919401"/>
          </a:xfrm>
          <a:prstGeom prst="wedgeRoundRectCallout">
            <a:avLst>
              <a:gd name="adj1" fmla="val 58298"/>
              <a:gd name="adj2" fmla="val -2252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Helps finding the problem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ACEDC7F-0A8E-4859-8D4E-C2EC7ACB48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0076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Autofit/>
          </a:bodyPr>
          <a:lstStyle/>
          <a:p>
            <a:r>
              <a:rPr lang="en-US" dirty="0"/>
              <a:t>Avoid using magic numbers (use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constants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instead)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Magic Numbers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1905000"/>
            <a:ext cx="9601200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static final int AMOUNT 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50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depositShouldAddMoney()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BankAccount account = new BankAccount();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account.deposit(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AMOUNT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Assert.assertEquals("Wrong balance",   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  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AMOUNT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account.getBalance());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6C190E6-F805-431B-ABB6-A9BBF33235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7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58A2FF7-EE90-499F-A0A6-96DC972F73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336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Use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@Before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annotation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@Before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1876485"/>
            <a:ext cx="9601200" cy="44627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BankAccount account;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@Before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createAccount() 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this.account = new BankAccount();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depositShouldAddMoney() { … 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391400" y="2243675"/>
            <a:ext cx="2667000" cy="1055608"/>
          </a:xfrm>
          <a:prstGeom prst="wedgeRoundRectCallout">
            <a:avLst>
              <a:gd name="adj1" fmla="val -59476"/>
              <a:gd name="adj2" fmla="val 3663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+mj-lt"/>
              </a:rPr>
              <a:t>Executes before each test</a:t>
            </a:r>
            <a:endParaRPr lang="bg-BG" sz="28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C925C3C-8C0E-464B-A68C-F86F71E088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120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661875"/>
          </a:xfrm>
        </p:spPr>
        <p:txBody>
          <a:bodyPr>
            <a:noAutofit/>
          </a:bodyPr>
          <a:lstStyle/>
          <a:p>
            <a:r>
              <a:rPr lang="en-US" dirty="0"/>
              <a:t>Test names</a:t>
            </a:r>
          </a:p>
          <a:p>
            <a:pPr lvl="1"/>
            <a:r>
              <a:rPr lang="en-US" dirty="0"/>
              <a:t>Should use </a:t>
            </a:r>
            <a:r>
              <a:rPr lang="en-US" b="1" dirty="0">
                <a:solidFill>
                  <a:schemeClr val="bg1"/>
                </a:solidFill>
              </a:rPr>
              <a:t>business domain terminology</a:t>
            </a:r>
          </a:p>
          <a:p>
            <a:pPr lvl="1"/>
            <a:r>
              <a:rPr lang="en-US" dirty="0"/>
              <a:t>Should be </a:t>
            </a:r>
            <a:r>
              <a:rPr lang="en-US" b="1" dirty="0">
                <a:solidFill>
                  <a:schemeClr val="bg1"/>
                </a:solidFill>
              </a:rPr>
              <a:t>descriptive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readable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Test Methods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5012830"/>
            <a:ext cx="10224655" cy="1600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depositAddsMoneyToBalance() {}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depositNegativeShouldNotAddMoney() {}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transferSubtractsFromSourceAddsToDestAccount() {}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3184030"/>
            <a:ext cx="10224655" cy="1600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incrementNumber() {}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test1() {}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testTransfer() {}</a:t>
            </a:r>
          </a:p>
        </p:txBody>
      </p:sp>
      <p:pic>
        <p:nvPicPr>
          <p:cNvPr id="4098" name="Picture 2" descr="Image result for tic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111" y="5419636"/>
            <a:ext cx="879156" cy="879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x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91120" y="3697834"/>
            <a:ext cx="665160" cy="66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72123192-5DF7-45C4-AE29-6FC5AE7D61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578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Refactor the tests for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Axe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and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Dummy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classes</a:t>
            </a:r>
          </a:p>
          <a:p>
            <a:r>
              <a:rPr lang="en-US" dirty="0">
                <a:latin typeface="+mj-lt"/>
              </a:rPr>
              <a:t>Make sure that</a:t>
            </a:r>
            <a:r>
              <a:rPr lang="bg-BG" dirty="0">
                <a:latin typeface="+mj-lt"/>
              </a:rPr>
              <a:t>:</a:t>
            </a:r>
            <a:endParaRPr lang="en-US" dirty="0">
              <a:latin typeface="+mj-lt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Names</a:t>
            </a:r>
            <a:r>
              <a:rPr lang="en-US" dirty="0">
                <a:latin typeface="+mj-lt"/>
              </a:rPr>
              <a:t> of test methods are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descriptive</a:t>
            </a:r>
          </a:p>
          <a:p>
            <a:pPr lvl="1"/>
            <a:r>
              <a:rPr lang="en-US" dirty="0">
                <a:latin typeface="+mj-lt"/>
              </a:rPr>
              <a:t>You use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appropriate assertions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(assert equals vs assert true)</a:t>
            </a:r>
          </a:p>
          <a:p>
            <a:pPr lvl="1"/>
            <a:r>
              <a:rPr lang="en-US" dirty="0">
                <a:latin typeface="+mj-lt"/>
              </a:rPr>
              <a:t>You use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assertion messages</a:t>
            </a:r>
          </a:p>
          <a:p>
            <a:pPr lvl="1"/>
            <a:r>
              <a:rPr lang="en-US" dirty="0">
                <a:latin typeface="+mj-lt"/>
              </a:rPr>
              <a:t>There are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no magic numbers</a:t>
            </a:r>
          </a:p>
          <a:p>
            <a:pPr lvl="1"/>
            <a:r>
              <a:rPr lang="en-US" dirty="0">
                <a:latin typeface="+mj-lt"/>
              </a:rPr>
              <a:t>There is no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code duplication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(Don’t Repeat Yourself)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Refactor Tests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C0A5401-0A68-4610-9F6A-6733EBF7BA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301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Refactor Tests (1)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23452" y="1295401"/>
            <a:ext cx="954509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static final int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AXE_ATTACK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 10;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static final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AXE_DURABILITY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 1;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static final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DUMMY_HEALTH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 20;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static final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DUMMY_XP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 10;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Axe axe;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Dummy dummy;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@Before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initializeTestObjects()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this.axe = new Axe(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AXE_ATTACK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AXE_DURABILITY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this.dummy = new Dummy(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DUMMY_HEALTH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DUMMY_XP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bg-BG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35CB544-E683-4C3C-B2F8-9738CA8D62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855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Refactor Tests 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23452" y="1295401"/>
            <a:ext cx="885929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weaponLosesDurabilityAfterAttack()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this.axe.attack(this.dummy);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Assert.assertEquals("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Wrong durability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AXE_DURABILITY - 1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axe.getDurabilityPoints());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@Test(expected = IllegalStateException.class)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brokenWeaponCantAttack()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.axe.attack(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.dummy);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.axe.attack(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.dummy);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270B415-D59E-48A1-83E8-3455DAAD40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023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903" y="1378547"/>
            <a:ext cx="3220077" cy="254452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B9AB116-7749-4CFA-AC3A-299E522A595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Dependencies</a:t>
            </a:r>
          </a:p>
        </p:txBody>
      </p:sp>
    </p:spTree>
    <p:extLst>
      <p:ext uri="{BB962C8B-B14F-4D97-AF65-F5344CB8AC3E}">
        <p14:creationId xmlns:p14="http://schemas.microsoft.com/office/powerpoint/2010/main" val="285520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0006" y="1204249"/>
            <a:ext cx="11804822" cy="5570355"/>
          </a:xfrm>
        </p:spPr>
        <p:txBody>
          <a:bodyPr>
            <a:noAutofit/>
          </a:bodyPr>
          <a:lstStyle/>
          <a:p>
            <a:r>
              <a:rPr lang="en-US" dirty="0"/>
              <a:t>Consider testing the following code:</a:t>
            </a:r>
          </a:p>
          <a:p>
            <a:pPr lvl="1"/>
            <a:r>
              <a:rPr lang="en-US" dirty="0"/>
              <a:t>We want to test a </a:t>
            </a:r>
            <a:r>
              <a:rPr lang="en-US" b="1" dirty="0">
                <a:solidFill>
                  <a:schemeClr val="bg1"/>
                </a:solidFill>
              </a:rPr>
              <a:t>single behavior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Coupling and Testing (1)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1317" y="2534279"/>
            <a:ext cx="9982200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Bank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private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AccountManager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accountManager;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Bank()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this.accountManager =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AccountManager()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AccountInfo getInfo(String id) { …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9524244" y="3316760"/>
            <a:ext cx="2590800" cy="919401"/>
          </a:xfrm>
          <a:prstGeom prst="wedgeRoundRectCallout">
            <a:avLst>
              <a:gd name="adj1" fmla="val -56937"/>
              <a:gd name="adj2" fmla="val 3564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Bank depends on AccoutManager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8535136" y="2176514"/>
            <a:ext cx="2362200" cy="919401"/>
          </a:xfrm>
          <a:prstGeom prst="wedgeRoundRectCallout">
            <a:avLst>
              <a:gd name="adj1" fmla="val -56156"/>
              <a:gd name="adj2" fmla="val 3641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Concrete Implementation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456AE7C-B6E9-4E83-8904-69387445E1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785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Need to find solution to </a:t>
            </a:r>
            <a:r>
              <a:rPr lang="en-US" b="1" dirty="0">
                <a:solidFill>
                  <a:schemeClr val="bg1"/>
                </a:solidFill>
              </a:rPr>
              <a:t>decouple classes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Coupling and Testing (2)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186546" y="3200400"/>
            <a:ext cx="4071254" cy="1905000"/>
            <a:chOff x="1522412" y="3200400"/>
            <a:chExt cx="3962400" cy="1905000"/>
          </a:xfrm>
          <a:solidFill>
            <a:schemeClr val="tx1">
              <a:alpha val="80000"/>
            </a:schemeClr>
          </a:solidFill>
        </p:grpSpPr>
        <p:sp>
          <p:nvSpPr>
            <p:cNvPr id="5" name="Rectangle: Rounded Corners 4"/>
            <p:cNvSpPr/>
            <p:nvPr/>
          </p:nvSpPr>
          <p:spPr>
            <a:xfrm>
              <a:off x="1522412" y="3200400"/>
              <a:ext cx="3962400" cy="1905000"/>
            </a:xfrm>
            <a:prstGeom prst="roundRect">
              <a:avLst>
                <a:gd name="adj" fmla="val 6965"/>
              </a:avLst>
            </a:prstGeom>
            <a:grpFill/>
            <a:ln w="508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800" b="1" dirty="0">
                  <a:solidFill>
                    <a:schemeClr val="bg2"/>
                  </a:solidFill>
                </a:rPr>
                <a:t>Bank</a:t>
              </a:r>
            </a:p>
          </p:txBody>
        </p:sp>
        <p:sp>
          <p:nvSpPr>
            <p:cNvPr id="11" name="Rectangle: Rounded Corners 10"/>
            <p:cNvSpPr/>
            <p:nvPr/>
          </p:nvSpPr>
          <p:spPr>
            <a:xfrm>
              <a:off x="2513012" y="3664166"/>
              <a:ext cx="2743200" cy="977468"/>
            </a:xfrm>
            <a:prstGeom prst="roundRect">
              <a:avLst>
                <a:gd name="adj" fmla="val 6965"/>
              </a:avLst>
            </a:prstGeom>
            <a:grpFill/>
            <a:ln w="508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2800" b="1" noProof="1">
                  <a:solidFill>
                    <a:schemeClr val="bg2"/>
                  </a:solidFill>
                </a:rPr>
                <a:t>AccountManager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984166" y="2217513"/>
            <a:ext cx="4760035" cy="3838927"/>
            <a:chOff x="5982577" y="2209800"/>
            <a:chExt cx="4760035" cy="3838927"/>
          </a:xfrm>
          <a:solidFill>
            <a:schemeClr val="tx1">
              <a:alpha val="80000"/>
            </a:schemeClr>
          </a:solidFill>
        </p:grpSpPr>
        <p:sp>
          <p:nvSpPr>
            <p:cNvPr id="12" name="Rectangle: Rounded Corners 11"/>
            <p:cNvSpPr/>
            <p:nvPr/>
          </p:nvSpPr>
          <p:spPr>
            <a:xfrm>
              <a:off x="7008812" y="4498625"/>
              <a:ext cx="3733800" cy="1550102"/>
            </a:xfrm>
            <a:prstGeom prst="roundRect">
              <a:avLst>
                <a:gd name="adj" fmla="val 6965"/>
              </a:avLst>
            </a:prstGeom>
            <a:grpFill/>
            <a:ln w="508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bg2"/>
                  </a:solidFill>
                </a:rPr>
                <a:t>Bank</a:t>
              </a: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7008812" y="2209800"/>
              <a:ext cx="3733800" cy="1550102"/>
            </a:xfrm>
            <a:prstGeom prst="roundRect">
              <a:avLst>
                <a:gd name="adj" fmla="val 6965"/>
              </a:avLst>
            </a:prstGeom>
            <a:grpFill/>
            <a:ln w="508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bg2"/>
                  </a:solidFill>
                </a:rPr>
                <a:t>AccountManager</a:t>
              </a:r>
            </a:p>
            <a:p>
              <a:pPr algn="ctr"/>
              <a:endParaRPr lang="en-GB" sz="2800" b="1" dirty="0">
                <a:solidFill>
                  <a:schemeClr val="bg2"/>
                </a:solidFill>
              </a:endParaRPr>
            </a:p>
            <a:p>
              <a:pPr algn="ctr"/>
              <a:r>
                <a:rPr lang="en-GB" sz="2800" b="1" dirty="0">
                  <a:solidFill>
                    <a:schemeClr val="bg2"/>
                  </a:solidFill>
                </a:rPr>
                <a:t>+Account getAccount()</a:t>
              </a:r>
            </a:p>
          </p:txBody>
        </p:sp>
        <p:cxnSp>
          <p:nvCxnSpPr>
            <p:cNvPr id="8" name="Straight Arrow Connector 7"/>
            <p:cNvCxnSpPr>
              <a:cxnSpLocks/>
              <a:stCxn id="12" idx="0"/>
              <a:endCxn id="14" idx="2"/>
            </p:cNvCxnSpPr>
            <p:nvPr/>
          </p:nvCxnSpPr>
          <p:spPr>
            <a:xfrm flipV="1">
              <a:off x="8875712" y="3759902"/>
              <a:ext cx="0" cy="738723"/>
            </a:xfrm>
            <a:prstGeom prst="straightConnector1">
              <a:avLst/>
            </a:prstGeom>
            <a:grpFill/>
            <a:ln w="50800">
              <a:solidFill>
                <a:schemeClr val="tx1"/>
              </a:solidFill>
              <a:tailEnd type="triangle"/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913812" y="3846951"/>
              <a:ext cx="8435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/>
                <a:t>uses</a:t>
              </a:r>
            </a:p>
          </p:txBody>
        </p:sp>
        <p:sp>
          <p:nvSpPr>
            <p:cNvPr id="19" name="Arrow: Right 18"/>
            <p:cNvSpPr/>
            <p:nvPr/>
          </p:nvSpPr>
          <p:spPr>
            <a:xfrm>
              <a:off x="5982577" y="3899251"/>
              <a:ext cx="457200" cy="507298"/>
            </a:xfrm>
            <a:prstGeom prst="rightArrow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10034666" y="1557500"/>
            <a:ext cx="1572148" cy="510778"/>
          </a:xfrm>
          <a:prstGeom prst="wedgeRoundRectCallout">
            <a:avLst>
              <a:gd name="adj1" fmla="val -57078"/>
              <a:gd name="adj2" fmla="val 4943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Interface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2311062" y="2068278"/>
            <a:ext cx="2228282" cy="919401"/>
          </a:xfrm>
          <a:prstGeom prst="wedgeRoundRectCallout">
            <a:avLst>
              <a:gd name="adj1" fmla="val -57078"/>
              <a:gd name="adj2" fmla="val 4943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Bank inherits bugs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CF3AF7D-92EE-4F08-B6FD-906BD70D56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720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Decouples classes and </a:t>
            </a:r>
            <a:r>
              <a:rPr lang="en-US" b="1" dirty="0">
                <a:solidFill>
                  <a:schemeClr val="bg1"/>
                </a:solidFill>
              </a:rPr>
              <a:t>makes code testable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Dependency Injection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54112" y="1867288"/>
            <a:ext cx="8534400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AccountManager {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Account getAccount();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Bank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private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AccountManager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accountManager;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Bank(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AccountManager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accountManager)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this.accountManager =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accountManager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330912" y="1840498"/>
            <a:ext cx="2216786" cy="510778"/>
          </a:xfrm>
          <a:prstGeom prst="wedgeRoundRectCallout">
            <a:avLst>
              <a:gd name="adj1" fmla="val -62212"/>
              <a:gd name="adj2" fmla="val 1132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Using Interface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9409226" y="3407788"/>
            <a:ext cx="2075552" cy="919401"/>
          </a:xfrm>
          <a:prstGeom prst="wedgeRoundRectCallout">
            <a:avLst>
              <a:gd name="adj1" fmla="val -37972"/>
              <a:gd name="adj2" fmla="val 6436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Injecting dependencies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6036630" y="2969299"/>
            <a:ext cx="2628507" cy="919401"/>
          </a:xfrm>
          <a:prstGeom prst="wedgeRoundRectCallout">
            <a:avLst>
              <a:gd name="adj1" fmla="val -32934"/>
              <a:gd name="adj2" fmla="val 6076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Independent from Implementation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E017272-2FFE-41D1-99ED-E4D0432546B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In other words, to </a:t>
            </a:r>
            <a:r>
              <a:rPr lang="en-US" b="1" dirty="0">
                <a:solidFill>
                  <a:schemeClr val="bg1"/>
                </a:solidFill>
              </a:rPr>
              <a:t>fixate</a:t>
            </a:r>
            <a:r>
              <a:rPr lang="en-US" dirty="0"/>
              <a:t> all </a:t>
            </a:r>
            <a:r>
              <a:rPr lang="en-US" b="1" dirty="0">
                <a:solidFill>
                  <a:schemeClr val="bg1"/>
                </a:solidFill>
              </a:rPr>
              <a:t>moving parts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Goal: Isolating Test Behavior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9811" y="1895340"/>
            <a:ext cx="8665590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testGetInfoById()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Arrange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AccountManager manager =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AccountManager()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Account getAccount(String id) { … }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Bank bank = new Bank(manager);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AccountInfo info = bank.getInfo(ID);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Assert…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339572" y="4587701"/>
            <a:ext cx="4226840" cy="919401"/>
          </a:xfrm>
          <a:prstGeom prst="wedgeRoundRectCallout">
            <a:avLst>
              <a:gd name="adj1" fmla="val -33470"/>
              <a:gd name="adj2" fmla="val -6394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Fake interface implementation with fixed behavior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230473" y="2918222"/>
            <a:ext cx="2718480" cy="510778"/>
          </a:xfrm>
          <a:prstGeom prst="wedgeRoundRectCallout">
            <a:avLst>
              <a:gd name="adj1" fmla="val -57114"/>
              <a:gd name="adj2" fmla="val 4527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Anonymous class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F260AFF2-E621-446A-89A1-71D8D7FD0D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855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815" y="857793"/>
            <a:ext cx="3725573" cy="370255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3AFB5E5-E137-4940-AFF2-97311450BF5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Seven Testing Principles</a:t>
            </a:r>
          </a:p>
        </p:txBody>
      </p:sp>
    </p:spTree>
    <p:extLst>
      <p:ext uri="{BB962C8B-B14F-4D97-AF65-F5344CB8AC3E}">
        <p14:creationId xmlns:p14="http://schemas.microsoft.com/office/powerpoint/2010/main" val="195802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Test if hero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gains XP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when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target dies</a:t>
            </a:r>
          </a:p>
          <a:p>
            <a:r>
              <a:rPr lang="en-US" dirty="0">
                <a:latin typeface="+mj-lt"/>
              </a:rPr>
              <a:t>To do this, first: </a:t>
            </a:r>
          </a:p>
          <a:p>
            <a:pPr lvl="1"/>
            <a:r>
              <a:rPr lang="en-US" dirty="0" smtClean="0">
                <a:latin typeface="+mj-lt"/>
              </a:rPr>
              <a:t>Make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Hero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class 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testable</a:t>
            </a:r>
            <a:r>
              <a:rPr lang="en-US" dirty="0" smtClean="0">
                <a:latin typeface="+mj-lt"/>
              </a:rPr>
              <a:t> (use 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Dependency Injection</a:t>
            </a:r>
            <a:r>
              <a:rPr lang="en-US" dirty="0" smtClean="0">
                <a:latin typeface="+mj-lt"/>
              </a:rPr>
              <a:t>)</a:t>
            </a:r>
          </a:p>
          <a:p>
            <a:pPr lvl="1"/>
            <a:r>
              <a:rPr lang="en-US" dirty="0" smtClean="0">
                <a:latin typeface="+mj-lt"/>
              </a:rPr>
              <a:t>Introduce 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Interfaces</a:t>
            </a:r>
            <a:r>
              <a:rPr lang="en-US" dirty="0" smtClean="0">
                <a:latin typeface="+mj-lt"/>
              </a:rPr>
              <a:t> for Axe and Dummy</a:t>
            </a:r>
          </a:p>
          <a:p>
            <a:pPr lvl="2"/>
            <a:r>
              <a:rPr lang="en-US" dirty="0" smtClean="0">
                <a:latin typeface="+mj-lt"/>
              </a:rPr>
              <a:t>Interface Weapon </a:t>
            </a:r>
          </a:p>
          <a:p>
            <a:pPr lvl="2"/>
            <a:r>
              <a:rPr lang="en-US" dirty="0" smtClean="0">
                <a:latin typeface="+mj-lt"/>
              </a:rPr>
              <a:t>Interface </a:t>
            </a:r>
            <a:r>
              <a:rPr lang="en-US" dirty="0">
                <a:latin typeface="+mj-lt"/>
              </a:rPr>
              <a:t>Target </a:t>
            </a:r>
          </a:p>
          <a:p>
            <a:pPr lvl="1"/>
            <a:r>
              <a:rPr lang="en-US" dirty="0" smtClean="0">
                <a:latin typeface="+mj-lt"/>
              </a:rPr>
              <a:t>Create test using 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fake Weapon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and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fake Dummy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Fake Axe and Dummy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786FC14-EB7D-4557-B3B1-5793569E09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283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Fake Axe and Dummy (1)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3036000" y="1177565"/>
            <a:ext cx="6417115" cy="30777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Target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void takeAttack(int attackPoints);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int getHealth();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int giveExperience();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boolean isDead();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36000" y="4484893"/>
            <a:ext cx="6417115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Weapon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void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</a:rPr>
              <a:t>attack(Target target);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int getAttackPoints();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int getDurabilityPoints();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E5386E9-6082-408D-ADD1-9325035974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392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Fake Axe and Dummy 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36000" y="1194040"/>
            <a:ext cx="9864037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Hero: Dependency Injection through constructor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Hero(String name,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Weapon weapon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this.name = name;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/*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Hero: Dependency Injection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*/</a:t>
            </a:r>
            <a:endParaRPr lang="en-GB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this.experience = 0;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/*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through constructor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*/</a:t>
            </a:r>
            <a:endParaRPr lang="en-GB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this.weapon =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weapon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36000" y="3937239"/>
            <a:ext cx="9864037" cy="15081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Axe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implements Weapon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void attack(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Target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target) { …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36000" y="5634000"/>
            <a:ext cx="9864037" cy="9848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Dummy: implement Target interface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Dummy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implements Target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 }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274EB60-38AA-4B79-AB59-6AF83064ED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783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Fake Axe and Dummy (3)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1000" y="1629000"/>
            <a:ext cx="10840496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heroGainsExperienceAfterAttackIfTargetDies()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Target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fakeTarget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new Target()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void takeAttack(int attackPoints) {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int getHealth() {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 0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int giveExperience() {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 TARGET_XP</a:t>
            </a:r>
            <a:r>
              <a:rPr lang="en-GB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boolean isDead() {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 true</a:t>
            </a:r>
            <a:r>
              <a:rPr lang="en-GB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Continues on next slide…</a:t>
            </a:r>
            <a:endParaRPr lang="en-GB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F4E76BB-7774-44CB-8F00-07B51E3BB0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793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Fake Axe and Dummy (4)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66000" y="1339190"/>
            <a:ext cx="1013528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…</a:t>
            </a:r>
            <a:endParaRPr lang="en-GB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Weapon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fakeWeapon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new Weapon()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void attack(Target target) {}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int getAttackPoints() {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 WEAPON_ATTACK</a:t>
            </a:r>
            <a:r>
              <a:rPr lang="en-GB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int getDurabilityPoints() {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 0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Hero hero = new Hero(HERO_NAME,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fakeWeapon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hero.attack(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fakeTarget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 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Assert…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ACDA104-EAA2-4BDF-9787-ACF1C93875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270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Not </a:t>
            </a:r>
            <a:r>
              <a:rPr lang="en-US" b="1" dirty="0">
                <a:solidFill>
                  <a:schemeClr val="bg1"/>
                </a:solidFill>
              </a:rPr>
              <a:t>readable</a:t>
            </a:r>
            <a:r>
              <a:rPr lang="en-US" dirty="0"/>
              <a:t>, cumbersome and boilerplate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Fake Implementations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51000" y="1876486"/>
            <a:ext cx="10384971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testRequiresFakeImplementationOfBigInterface()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Arrange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Database db = new BankDatabase()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Too many methods…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AccountManager manager = new AccountManager(db);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A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ct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&amp;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Assert…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7239000" y="3740498"/>
            <a:ext cx="2362200" cy="919401"/>
          </a:xfrm>
          <a:prstGeom prst="wedgeRoundRectCallout">
            <a:avLst>
              <a:gd name="adj1" fmla="val -56452"/>
              <a:gd name="adj2" fmla="val -1911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Not suitable for big interfaces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3B8B718-3765-41D6-A38A-745002E749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120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6" y="1179000"/>
            <a:ext cx="11804822" cy="5570355"/>
          </a:xfrm>
        </p:spPr>
        <p:txBody>
          <a:bodyPr>
            <a:noAutofit/>
          </a:bodyPr>
          <a:lstStyle/>
          <a:p>
            <a:r>
              <a:rPr lang="en-US" dirty="0"/>
              <a:t>Mock objects </a:t>
            </a:r>
            <a:r>
              <a:rPr lang="en-US" b="1" dirty="0">
                <a:solidFill>
                  <a:schemeClr val="bg1"/>
                </a:solidFill>
              </a:rPr>
              <a:t>simulate behavior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real objects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Supplies data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exclusively for the test - e.g. </a:t>
            </a:r>
            <a:r>
              <a:rPr lang="en-US" b="1" dirty="0">
                <a:solidFill>
                  <a:schemeClr val="bg1"/>
                </a:solidFill>
              </a:rPr>
              <a:t>network</a:t>
            </a:r>
            <a:r>
              <a:rPr lang="en-US" dirty="0"/>
              <a:t> data, </a:t>
            </a:r>
            <a:r>
              <a:rPr lang="bg-BG" dirty="0"/>
              <a:t>            </a:t>
            </a:r>
            <a:r>
              <a:rPr lang="en-US" b="1" dirty="0">
                <a:solidFill>
                  <a:schemeClr val="bg1"/>
                </a:solidFill>
              </a:rPr>
              <a:t>random</a:t>
            </a:r>
            <a:r>
              <a:rPr lang="en-US" dirty="0"/>
              <a:t> data, </a:t>
            </a:r>
            <a:r>
              <a:rPr lang="en-US" b="1" dirty="0">
                <a:solidFill>
                  <a:schemeClr val="bg1"/>
                </a:solidFill>
              </a:rPr>
              <a:t>big</a:t>
            </a:r>
            <a:r>
              <a:rPr lang="en-US" dirty="0"/>
              <a:t> data (database), 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Mocking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0484" y="2950027"/>
            <a:ext cx="10840496" cy="36009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testAlarmClockShouldRingInTheMorning()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Time time = new Time();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AlarmClock clock = new AlarmClock(time);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(time.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isMorning()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Assert.assertTrue(clock.isRinging());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 }</a:t>
            </a:r>
          </a:p>
        </p:txBody>
      </p:sp>
      <p:pic>
        <p:nvPicPr>
          <p:cNvPr id="1026" name="Picture 2" descr="Image result for alarm cloc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0282" y="5203360"/>
            <a:ext cx="1347653" cy="134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5170713" y="4995145"/>
            <a:ext cx="4626429" cy="510778"/>
          </a:xfrm>
          <a:prstGeom prst="wedgeRoundRectCallout">
            <a:avLst>
              <a:gd name="adj1" fmla="val -53566"/>
              <a:gd name="adj2" fmla="val -1351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Test will pass only in the morning!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E582A67-F5EF-4469-BB60-17A50CD8DE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196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>
                <a:hlinkClick r:id="rId3"/>
              </a:rPr>
              <a:t>Mockito Web Site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Mockito 3.0.0</a:t>
            </a:r>
            <a:r>
              <a:rPr lang="en-US" dirty="0"/>
              <a:t> dependency</a:t>
            </a:r>
          </a:p>
          <a:p>
            <a:r>
              <a:rPr lang="en-US" dirty="0"/>
              <a:t>Copy dependency in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pom.xml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Mockito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96000" y="2574000"/>
            <a:ext cx="7129022" cy="30777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&lt;dependency&gt;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&lt;groupId&gt;org.mockito&lt;/groupId&gt;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&lt;artifactId&gt;mockito-core&lt;/artifactId&gt;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&lt;version&gt;3.0.0&lt;/version&gt;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&lt;scope&gt;test&lt;/scope&gt;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&lt;/dependency&gt;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9DE29A8-5C3A-4135-A7F3-D9B9E8EACD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772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Framework for mocking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Mockito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49256" y="1875812"/>
            <a:ext cx="10126744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testAlarmClockShouldRingInTheMourning()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Time mockedTime = Mockito.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(Time.class);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Mockito.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when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(mockedTime.isMorning()).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thenReturn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(true);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AlarmClock clock = new AlarmClock(mockedTime);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(mockedTime.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isMorning()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Assert.assertTrue(clock.isRinging());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170691" y="4427490"/>
            <a:ext cx="1831818" cy="510778"/>
          </a:xfrm>
          <a:prstGeom prst="wedgeRoundRectCallout">
            <a:avLst>
              <a:gd name="adj1" fmla="val -59845"/>
              <a:gd name="adj2" fmla="val -1184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Always true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10" name="Picture 2" descr="Image result for alarm cloc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2265" y="4846643"/>
            <a:ext cx="1347653" cy="134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B3BD58F3-5F82-4E6E-BC26-56A44CD112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991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Include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Mockito</a:t>
            </a:r>
            <a:r>
              <a:rPr lang="en-US" dirty="0">
                <a:latin typeface="+mj-lt"/>
              </a:rPr>
              <a:t> in the project dependencies</a:t>
            </a:r>
          </a:p>
          <a:p>
            <a:r>
              <a:rPr lang="en-US" dirty="0">
                <a:latin typeface="+mj-lt"/>
              </a:rPr>
              <a:t>Mock fakes from previous problem</a:t>
            </a:r>
          </a:p>
          <a:p>
            <a:r>
              <a:rPr lang="en-US" dirty="0">
                <a:latin typeface="+mj-lt"/>
              </a:rPr>
              <a:t>Implement Hero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Inventory</a:t>
            </a:r>
            <a:r>
              <a:rPr lang="en-US" dirty="0">
                <a:latin typeface="+mj-lt"/>
              </a:rPr>
              <a:t>, holding unequipped weapons</a:t>
            </a:r>
          </a:p>
          <a:p>
            <a:pPr lvl="1"/>
            <a:r>
              <a:rPr lang="en-US" dirty="0">
                <a:latin typeface="+mj-lt"/>
              </a:rPr>
              <a:t>method -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Iterable&lt;Weapon&gt;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getInventory()</a:t>
            </a:r>
          </a:p>
          <a:p>
            <a:r>
              <a:rPr lang="en-US" dirty="0">
                <a:latin typeface="+mj-lt"/>
              </a:rPr>
              <a:t>Implement Target giving random weapon upon death</a:t>
            </a:r>
          </a:p>
          <a:p>
            <a:pPr lvl="1"/>
            <a:r>
              <a:rPr lang="en-US" dirty="0">
                <a:latin typeface="+mj-lt"/>
              </a:rPr>
              <a:t>field -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private List&lt;Weapon&gt; possibleLoot</a:t>
            </a:r>
          </a:p>
          <a:p>
            <a:r>
              <a:rPr lang="en-US" dirty="0">
                <a:latin typeface="+mj-lt"/>
              </a:rPr>
              <a:t>Test Hero killing a target getting loot in his inventory</a:t>
            </a:r>
          </a:p>
          <a:p>
            <a:r>
              <a:rPr lang="en-US" dirty="0">
                <a:latin typeface="+mj-lt"/>
              </a:rPr>
              <a:t>Test Target drops random loot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Mocking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96E3457-7D01-463C-B4B6-AEC2FC805A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554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2766" y="1210663"/>
            <a:ext cx="10129234" cy="5546589"/>
          </a:xfrm>
        </p:spPr>
        <p:txBody>
          <a:bodyPr/>
          <a:lstStyle/>
          <a:p>
            <a:pPr>
              <a:lnSpc>
                <a:spcPct val="100000"/>
              </a:lnSpc>
              <a:buSzPct val="90000"/>
            </a:pPr>
            <a:r>
              <a:rPr lang="en-US" dirty="0"/>
              <a:t>Testing is context dependent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Testing is done differently in </a:t>
            </a:r>
            <a:r>
              <a:rPr lang="en-US" b="1" dirty="0">
                <a:solidFill>
                  <a:schemeClr val="bg1"/>
                </a:solidFill>
              </a:rPr>
              <a:t>different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contexts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Safety-critical software is tested </a:t>
            </a:r>
            <a:r>
              <a:rPr lang="en-US" b="1" dirty="0">
                <a:solidFill>
                  <a:schemeClr val="bg1"/>
                </a:solidFill>
              </a:rPr>
              <a:t>differently</a:t>
            </a:r>
            <a:r>
              <a:rPr lang="en-US" dirty="0"/>
              <a:t> from an e-commerce site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(1)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72088" y="3912939"/>
            <a:ext cx="3116082" cy="284431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4D350948-DA28-4D9E-81A4-17534F8E66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62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Mocking (1)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431235" y="1257117"/>
            <a:ext cx="11329530" cy="53707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attackGainsExperienceIfTargetIsDead() {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Weapon weaponMock = Mockito.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Weapon.class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Target targetMock = Mockito.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Target.class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Mockito.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when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targetMock.isDead()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thenReturn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Mockito.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when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targetMock.giveExperience()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thenReturn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TARGET_XP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Hero hero = new Hero(HERO_NAME,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weaponMock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hero.attack(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targetMock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Assert.assertEquals("Wrong experience", TARGET_XP,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hero.getExperience());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6D03452-DF29-44D3-8671-EB752506E3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952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Create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RandomProvider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Interface</a:t>
            </a:r>
          </a:p>
          <a:p>
            <a:r>
              <a:rPr lang="en-US" dirty="0">
                <a:latin typeface="+mj-lt"/>
              </a:rPr>
              <a:t>Hero </a:t>
            </a:r>
            <a:r>
              <a:rPr lang="en-US" dirty="0"/>
              <a:t>method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attack(Target target, RandomProvider rnd)</a:t>
            </a:r>
          </a:p>
          <a:p>
            <a:r>
              <a:rPr lang="en-US" dirty="0">
                <a:latin typeface="+mj-lt"/>
              </a:rPr>
              <a:t>Target</a:t>
            </a:r>
            <a:r>
              <a:rPr lang="en-US" dirty="0"/>
              <a:t> method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dropLoot(RandomProvider rnd)</a:t>
            </a:r>
          </a:p>
          <a:p>
            <a:r>
              <a:rPr lang="en-US" dirty="0">
                <a:latin typeface="+mj-lt"/>
              </a:rPr>
              <a:t>Mock weapon, target and random provider for test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Mocking (2)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EBDA54A-67E2-42D7-BB59-DB55DFD72E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344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228"/>
            <a:ext cx="7579238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19751"/>
            <a:ext cx="8630747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9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9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43"/>
            <a:ext cx="2881926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7086" y="1664770"/>
            <a:ext cx="11811941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2933" y="1748998"/>
            <a:ext cx="7304078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</a:rPr>
              <a:t>What is Reflection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</a:rPr>
              <a:t>Reflection API</a:t>
            </a:r>
          </a:p>
          <a:p>
            <a:pPr marL="647646" lvl="1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</a:rPr>
              <a:t>Reflecting Classes</a:t>
            </a:r>
          </a:p>
          <a:p>
            <a:pPr marL="647646" lvl="1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</a:rPr>
              <a:t>Reflecting Constructors</a:t>
            </a:r>
          </a:p>
          <a:p>
            <a:pPr marL="647646" lvl="1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</a:rPr>
              <a:t>Reflecting Fields</a:t>
            </a:r>
          </a:p>
          <a:p>
            <a:pPr marL="647646" lvl="1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</a:rPr>
              <a:t>Reflecting Methods</a:t>
            </a:r>
          </a:p>
          <a:p>
            <a:pPr marL="647646" lvl="1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</a:rPr>
              <a:t>Access Modifiers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</a:rPr>
              <a:t>Annotations are used to describe our code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</a:rPr>
              <a:t>Annotations provide the possibility to work with non-existing classes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</a:rPr>
              <a:t>Some annotations can be accessed through reflection</a:t>
            </a:r>
          </a:p>
          <a:p>
            <a:pPr marL="304746" lvl="1"/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7" name="Rounded Rectangle 10">
            <a:extLst>
              <a:ext uri="{FF2B5EF4-FFF2-40B4-BE49-F238E27FC236}">
                <a16:creationId xmlns:a16="http://schemas.microsoft.com/office/drawing/2014/main" id="{18F78F23-3D09-4B63-8DF9-D49CFBB145EE}"/>
              </a:ext>
            </a:extLst>
          </p:cNvPr>
          <p:cNvSpPr/>
          <p:nvPr/>
        </p:nvSpPr>
        <p:spPr>
          <a:xfrm>
            <a:off x="170122" y="1419750"/>
            <a:ext cx="8630747" cy="5300339"/>
          </a:xfrm>
          <a:prstGeom prst="roundRect">
            <a:avLst>
              <a:gd name="adj" fmla="val 3968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Unit Testing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>
                <a:solidFill>
                  <a:schemeClr val="bg2"/>
                </a:solidFill>
              </a:rPr>
              <a:t>helps us build </a:t>
            </a:r>
            <a:r>
              <a:rPr lang="en-US" sz="3400" b="1" dirty="0">
                <a:solidFill>
                  <a:schemeClr val="bg1"/>
                </a:solidFill>
              </a:rPr>
              <a:t>solid code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Structure</a:t>
            </a:r>
            <a:r>
              <a:rPr lang="en-US" sz="3400" dirty="0">
                <a:solidFill>
                  <a:schemeClr val="bg2"/>
                </a:solidFill>
              </a:rPr>
              <a:t> your unit tests – </a:t>
            </a:r>
            <a:r>
              <a:rPr lang="en-US" sz="3400" b="1" dirty="0">
                <a:solidFill>
                  <a:schemeClr val="bg1"/>
                </a:solidFill>
              </a:rPr>
              <a:t>3A Pattern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schemeClr val="bg2"/>
                </a:solidFill>
              </a:rPr>
              <a:t>Use </a:t>
            </a:r>
            <a:r>
              <a:rPr lang="en-US" sz="3400" b="1" dirty="0">
                <a:solidFill>
                  <a:schemeClr val="bg1"/>
                </a:solidFill>
              </a:rPr>
              <a:t>descriptive names</a:t>
            </a:r>
            <a:r>
              <a:rPr lang="en-US" sz="3400" dirty="0">
                <a:solidFill>
                  <a:schemeClr val="bg2"/>
                </a:solidFill>
              </a:rPr>
              <a:t> for your tests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schemeClr val="bg2"/>
                </a:solidFill>
              </a:rPr>
              <a:t>Use different </a:t>
            </a:r>
            <a:r>
              <a:rPr lang="en-US" sz="3400" b="1" dirty="0">
                <a:solidFill>
                  <a:schemeClr val="bg1"/>
                </a:solidFill>
              </a:rPr>
              <a:t>assertions</a:t>
            </a:r>
            <a:r>
              <a:rPr lang="en-US" sz="3400" dirty="0">
                <a:solidFill>
                  <a:schemeClr val="bg2"/>
                </a:solidFill>
              </a:rPr>
              <a:t> depending on the situation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Dependency Injection</a:t>
            </a:r>
          </a:p>
          <a:p>
            <a:pPr marL="1066693" lvl="1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makes your classes </a:t>
            </a:r>
            <a:r>
              <a:rPr lang="en-US" sz="3200" b="1" dirty="0">
                <a:solidFill>
                  <a:schemeClr val="bg1"/>
                </a:solidFill>
              </a:rPr>
              <a:t>testable</a:t>
            </a:r>
          </a:p>
          <a:p>
            <a:pPr marL="1066693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Looses coupling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and </a:t>
            </a:r>
            <a:r>
              <a:rPr lang="en-US" sz="3200" b="1" dirty="0">
                <a:solidFill>
                  <a:schemeClr val="bg1"/>
                </a:solidFill>
              </a:rPr>
              <a:t>improves design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Mock</a:t>
            </a:r>
            <a:r>
              <a:rPr lang="en-US" sz="3400" dirty="0">
                <a:solidFill>
                  <a:schemeClr val="bg2"/>
                </a:solidFill>
              </a:rPr>
              <a:t> objects to </a:t>
            </a:r>
            <a:r>
              <a:rPr lang="en-US" sz="3400" b="1" dirty="0">
                <a:solidFill>
                  <a:schemeClr val="bg1"/>
                </a:solidFill>
              </a:rPr>
              <a:t>isolate tested behavior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5F6D9345-2434-44E7-A3BC-5BF6359AA1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255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96346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5" name="Picture 14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3C26B66-F2B1-46C1-8D42-825A053050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951901" y="5484379"/>
            <a:ext cx="1630434" cy="726349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307FDFC9-EF74-453E-B040-EAA3D8221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4198113"/>
            <a:ext cx="1524642" cy="91119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BEBE256C-D75B-4AB7-BC64-D8834E8E1C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08" y="5104467"/>
            <a:ext cx="2559362" cy="1529582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30E1B789-56EF-4559-AE2D-0D45D422EC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06" y="3978641"/>
            <a:ext cx="2428670" cy="1055877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9F96F339-431D-4AA3-A533-8F26B58A9A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70" y="3999956"/>
            <a:ext cx="2265930" cy="876717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56700F1E-7983-45D8-A3B5-F7DFCD2A32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673" y="4908030"/>
            <a:ext cx="1890545" cy="1339908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18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452200" cy="3015000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86F5880D-349B-4662-ACA1-15597CA56E5B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5" y="5484379"/>
            <a:ext cx="1830257" cy="876716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26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20376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9F4AB9E-E5E3-409C-83A7-AE05DD510D6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09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D0E6F87-B6AC-4ED3-890D-508642464E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9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600" dirty="0"/>
              <a:t>Exhaustive testing is </a:t>
            </a:r>
            <a:r>
              <a:rPr lang="en-US" sz="3600" b="1" dirty="0">
                <a:solidFill>
                  <a:schemeClr val="bg1"/>
                </a:solidFill>
              </a:rPr>
              <a:t>impossible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All combinations of inputs and preconditions are usually almost </a:t>
            </a:r>
            <a:r>
              <a:rPr lang="en-US" sz="3400" b="1" dirty="0">
                <a:solidFill>
                  <a:schemeClr val="bg1"/>
                </a:solidFill>
              </a:rPr>
              <a:t>infinite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number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Testing everything is not feasible</a:t>
            </a:r>
          </a:p>
          <a:p>
            <a:pPr lvl="2"/>
            <a:r>
              <a:rPr lang="en-US" sz="3200" dirty="0"/>
              <a:t>Except for trivial cases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Risk analysis and priorities should be used to focus </a:t>
            </a:r>
            <a:r>
              <a:rPr lang="bg-BG" sz="3400" dirty="0" smtClean="0"/>
              <a:t/>
            </a:r>
            <a:br>
              <a:rPr lang="bg-BG" sz="3400" dirty="0" smtClean="0"/>
            </a:br>
            <a:r>
              <a:rPr lang="en-US" sz="3400" dirty="0" smtClean="0"/>
              <a:t>testing efforts</a:t>
            </a:r>
            <a:endParaRPr lang="en-US" sz="3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(2)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83571FA-F0BD-4DA4-B860-22EF22D31F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664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600" dirty="0"/>
              <a:t>Defect clustering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Testing effort shall be focused </a:t>
            </a:r>
            <a:r>
              <a:rPr lang="en-US" sz="3400" b="1" dirty="0">
                <a:solidFill>
                  <a:schemeClr val="bg1"/>
                </a:solidFill>
              </a:rPr>
              <a:t>proportionally</a:t>
            </a:r>
            <a:r>
              <a:rPr lang="en-US" sz="3400" dirty="0"/>
              <a:t> </a:t>
            </a:r>
          </a:p>
          <a:p>
            <a:pPr lvl="2"/>
            <a:r>
              <a:rPr lang="en-US" sz="3200" dirty="0"/>
              <a:t>To the expected and later observed defect density of modules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small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number</a:t>
            </a:r>
            <a:r>
              <a:rPr lang="en-US" sz="3400" dirty="0"/>
              <a:t> of modules usually contains </a:t>
            </a:r>
            <a:r>
              <a:rPr lang="en-US" sz="3400" b="1" dirty="0">
                <a:solidFill>
                  <a:schemeClr val="bg1"/>
                </a:solidFill>
              </a:rPr>
              <a:t>most of the </a:t>
            </a:r>
            <a:br>
              <a:rPr lang="en-US" sz="3400" b="1" dirty="0">
                <a:solidFill>
                  <a:schemeClr val="bg1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defects </a:t>
            </a:r>
            <a:r>
              <a:rPr lang="en-US" sz="3400" dirty="0"/>
              <a:t>discovered</a:t>
            </a:r>
          </a:p>
          <a:p>
            <a:pPr lvl="2"/>
            <a:r>
              <a:rPr lang="en-US" sz="3200" dirty="0"/>
              <a:t>Responsible for most of the operational failures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(3)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2F7415-1C97-4872-9728-9E92B5F8AD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801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dirty="0"/>
              <a:t>Early testing is </a:t>
            </a:r>
            <a:r>
              <a:rPr lang="en-US" b="1" dirty="0">
                <a:solidFill>
                  <a:schemeClr val="bg1"/>
                </a:solidFill>
              </a:rPr>
              <a:t>always preferred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Testing activities shall be started as early as possible </a:t>
            </a:r>
          </a:p>
          <a:p>
            <a:pPr lvl="2"/>
            <a:r>
              <a:rPr lang="en-US" dirty="0"/>
              <a:t>And shall be focused on defined objectives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later a bug is found – the more it costs!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(4)</a:t>
            </a:r>
          </a:p>
        </p:txBody>
      </p:sp>
      <p:pic>
        <p:nvPicPr>
          <p:cNvPr id="5" name="Picture 4" descr="Software Testi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05537" y="3962908"/>
            <a:ext cx="4332358" cy="2556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9DEE1641-1FB2-4B8C-A816-E6D3B3CA23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622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SzPct val="90000"/>
            </a:pPr>
            <a:r>
              <a:rPr lang="en-US" sz="3600" dirty="0"/>
              <a:t>Pesticide paradox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Same tests repeated </a:t>
            </a:r>
            <a:r>
              <a:rPr lang="en-US" sz="3400" b="1" dirty="0">
                <a:solidFill>
                  <a:schemeClr val="bg1"/>
                </a:solidFill>
              </a:rPr>
              <a:t>over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and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over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again</a:t>
            </a:r>
            <a:r>
              <a:rPr lang="en-US" sz="3400" dirty="0"/>
              <a:t> tend to </a:t>
            </a:r>
            <a:r>
              <a:rPr lang="en-US" sz="3400" b="1" dirty="0">
                <a:solidFill>
                  <a:schemeClr val="bg1"/>
                </a:solidFill>
              </a:rPr>
              <a:t>lose </a:t>
            </a:r>
            <a:r>
              <a:rPr lang="bg-BG" sz="3400" b="1" dirty="0" smtClean="0">
                <a:solidFill>
                  <a:schemeClr val="bg1"/>
                </a:solidFill>
              </a:rPr>
              <a:t/>
            </a:r>
            <a:br>
              <a:rPr lang="bg-BG" sz="3400" b="1" dirty="0" smtClean="0">
                <a:solidFill>
                  <a:schemeClr val="bg1"/>
                </a:solidFill>
              </a:rPr>
            </a:br>
            <a:r>
              <a:rPr lang="en-US" sz="3400" b="1" dirty="0" smtClean="0">
                <a:solidFill>
                  <a:schemeClr val="bg1"/>
                </a:solidFill>
              </a:rPr>
              <a:t>their effectiveness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400" dirty="0"/>
              <a:t>Previously </a:t>
            </a:r>
            <a:r>
              <a:rPr lang="en-US" sz="3400" b="1" dirty="0">
                <a:solidFill>
                  <a:schemeClr val="bg1"/>
                </a:solidFill>
              </a:rPr>
              <a:t>undetected</a:t>
            </a:r>
            <a:r>
              <a:rPr lang="en-US" sz="3400" dirty="0"/>
              <a:t> defects remain </a:t>
            </a:r>
            <a:r>
              <a:rPr lang="en-US" sz="3400" b="1" dirty="0">
                <a:solidFill>
                  <a:schemeClr val="bg1"/>
                </a:solidFill>
              </a:rPr>
              <a:t>undiscovered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New and modified test cases should be developed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(5)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4CED961-00AB-426D-BC79-1DC427D9C2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66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3730</TotalTime>
  <Words>2755</Words>
  <Application>Microsoft Office PowerPoint</Application>
  <PresentationFormat>Widescreen</PresentationFormat>
  <Paragraphs>575</Paragraphs>
  <Slides>57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Unit Testing</vt:lpstr>
      <vt:lpstr>Table of Contents</vt:lpstr>
      <vt:lpstr>Have a Question?</vt:lpstr>
      <vt:lpstr>Seven Testing Principles</vt:lpstr>
      <vt:lpstr>Seven Testing Principles (1)</vt:lpstr>
      <vt:lpstr>Seven Testing Principles (2)</vt:lpstr>
      <vt:lpstr>Seven Testing Principles (3)</vt:lpstr>
      <vt:lpstr>Seven Testing Principles (4)</vt:lpstr>
      <vt:lpstr>Seven Testing Principles (5)</vt:lpstr>
      <vt:lpstr>Seven Testing Principles (6)</vt:lpstr>
      <vt:lpstr>Seven Testing Principles (7)</vt:lpstr>
      <vt:lpstr>What is Unit Testing</vt:lpstr>
      <vt:lpstr>Manual Testing (1)</vt:lpstr>
      <vt:lpstr>Manual Testing (2)</vt:lpstr>
      <vt:lpstr>Automated Testing</vt:lpstr>
      <vt:lpstr>Junit (1)</vt:lpstr>
      <vt:lpstr>Junit (2)</vt:lpstr>
      <vt:lpstr>Junit – Writing Tests</vt:lpstr>
      <vt:lpstr>3A Pattern</vt:lpstr>
      <vt:lpstr>Exceptions</vt:lpstr>
      <vt:lpstr>Problem: Test Axe</vt:lpstr>
      <vt:lpstr>Solution: Test Axe (1)</vt:lpstr>
      <vt:lpstr>Solution: Test Axe (2)</vt:lpstr>
      <vt:lpstr>Problem: Test Dummy</vt:lpstr>
      <vt:lpstr>Solution: Test Dummy</vt:lpstr>
      <vt:lpstr>Unit Testing Best Practices</vt:lpstr>
      <vt:lpstr>Assertions</vt:lpstr>
      <vt:lpstr>Assertion Messages</vt:lpstr>
      <vt:lpstr>Magic Numbers</vt:lpstr>
      <vt:lpstr>@Before</vt:lpstr>
      <vt:lpstr>Naming Test Methods</vt:lpstr>
      <vt:lpstr>Problem: Refactor Tests</vt:lpstr>
      <vt:lpstr>Solution: Refactor Tests (1)</vt:lpstr>
      <vt:lpstr>Solution: Refactor Tests (2)</vt:lpstr>
      <vt:lpstr>Dependencies</vt:lpstr>
      <vt:lpstr>Coupling and Testing (1)</vt:lpstr>
      <vt:lpstr>Coupling and Testing (2)</vt:lpstr>
      <vt:lpstr>Dependency Injection</vt:lpstr>
      <vt:lpstr>Goal: Isolating Test Behavior</vt:lpstr>
      <vt:lpstr>Problem: Fake Axe and Dummy</vt:lpstr>
      <vt:lpstr>Solution: Fake Axe and Dummy (1)</vt:lpstr>
      <vt:lpstr>Solution: Fake Axe and Dummy (2)</vt:lpstr>
      <vt:lpstr>Solution: Fake Axe and Dummy (3)</vt:lpstr>
      <vt:lpstr>Solution: Fake Axe and Dummy (4)</vt:lpstr>
      <vt:lpstr>Fake Implementations</vt:lpstr>
      <vt:lpstr>Mocking</vt:lpstr>
      <vt:lpstr>Mockito</vt:lpstr>
      <vt:lpstr>Mockito</vt:lpstr>
      <vt:lpstr>Problem: Mocking</vt:lpstr>
      <vt:lpstr>Solution: Mocking (1)</vt:lpstr>
      <vt:lpstr>Solution: Mocking (2)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- Unit Testing</dc:title>
  <dc:subject>Java OOP – Practical Training Course @ SoftUni</dc:subject>
  <dc:creator>Software University</dc:creator>
  <cp:keywords>Workshop; Project; Debug; Exception; Error; Handling; SOLID; Polymorphism; Encapsulation; Reflection; Abstartion; Interface; class; Java Basics; Java;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27</cp:revision>
  <dcterms:created xsi:type="dcterms:W3CDTF">2018-05-23T13:08:44Z</dcterms:created>
  <dcterms:modified xsi:type="dcterms:W3CDTF">2022-02-18T08:07:57Z</dcterms:modified>
  <cp:category>programming;computer programming;software development;web development</cp:category>
</cp:coreProperties>
</file>