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401" r:id="rId50"/>
    <p:sldId id="494" r:id="rId51"/>
    <p:sldId id="495" r:id="rId52"/>
    <p:sldId id="405" r:id="rId53"/>
    <p:sldId id="49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9E4943-049C-4EE7-8746-45E780FAA709}">
          <p14:sldIdLst>
            <p14:sldId id="256"/>
            <p14:sldId id="257"/>
            <p14:sldId id="258"/>
          </p14:sldIdLst>
        </p14:section>
        <p14:section name="Streams" id="{8FEB514F-AEC4-4A05-8B19-F2A3CF46318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Basic Stream Types in Java" id="{D7C1B47F-18D7-4B89-9727-66B11E9FFEA3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Files and Paths" id="{3C6876DF-3C17-4332-BD0C-7C998C7977A0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File Class in Java" id="{CAB78B52-4E5D-43AA-8394-18FA764F4185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erialization" id="{891B3322-53CB-43D4-81B6-B442E38EEF0C}">
          <p14:sldIdLst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nclusion" id="{70F6FF3B-CA32-4F30-87C6-7CD662146351}">
          <p14:sldIdLst>
            <p14:sldId id="303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5802F6-C8C9-41CB-8B18-27D7670A2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E95FE8-BBE3-45A3-8D49-19C8D7E2A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90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8401A6-6C03-468D-9C0B-D39B3174B4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15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8224BDA-7D9E-4AF6-926E-29713C757E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1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7.jp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www.youtube.com/c/CodeItUpwithIv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754831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07519"/>
            <a:ext cx="2950749" cy="6420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971451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5" y="1616301"/>
            <a:ext cx="2362199" cy="3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b="1" dirty="0">
                <a:solidFill>
                  <a:schemeClr val="bg1"/>
                </a:solidFill>
              </a:rPr>
              <a:t>as a sequence of bytes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5125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8800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5788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ABE4-E517-4400-863C-748590F97AE2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147473A-E40D-4AD3-9D6C-10C58AE5A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1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1641000" y="1411173"/>
            <a:ext cx="9144600" cy="5219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5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5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5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500" dirty="0">
              <a:solidFill>
                <a:schemeClr val="tx1"/>
              </a:solidFill>
              <a:effectLst/>
            </a:endParaRPr>
          </a:p>
          <a:p>
            <a:r>
              <a:rPr lang="en-GB" sz="2500" dirty="0">
                <a:solidFill>
                  <a:schemeClr val="bg1"/>
                </a:solidFill>
                <a:effectLst/>
              </a:rPr>
              <a:t>try</a:t>
            </a:r>
            <a:r>
              <a:rPr lang="en-GB" sz="25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5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5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5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5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  </a:t>
            </a:r>
            <a:r>
              <a:rPr lang="en-GB" sz="25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500" dirty="0">
                <a:solidFill>
                  <a:schemeClr val="tx1"/>
                </a:solidFill>
                <a:effectLst/>
              </a:rPr>
              <a:t>("%s ", 	Integer.toBinaryString(oneByte));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5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5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5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5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6" y="454109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3CFBE6B-BCF2-4E41-BF0D-554E1A231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punctuation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(skip '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</a:t>
            </a:r>
            <a:r>
              <a:rPr lang="en-GB" dirty="0" smtClean="0"/>
              <a:t>program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609601" y="3739821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56B3CB-5B3F-4150-B061-148765BAAFF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5D1E45D-E555-4823-A616-EDDC3C9CF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4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(1)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614899" y="1596086"/>
            <a:ext cx="9718317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18" y="5026051"/>
            <a:ext cx="1265876" cy="12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6" y="4940517"/>
            <a:ext cx="1764502" cy="135299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8964720" y="5500002"/>
            <a:ext cx="648438" cy="399039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8A2A8-DD03-4F73-AFF1-F7F883C26B9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861E15-A055-417D-BCF2-9CA462AF7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4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616272" y="1606621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0525-AE1E-4290-808C-04B2C0FA12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EB986F-B11D-4586-8AF4-0718C3769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9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6764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6764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D1B-C19A-4109-82CB-69B518CC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8034" y="342337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8034" y="5095294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/>
        </p:nvGraphicFramePr>
        <p:xfrm>
          <a:off x="4298248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/>
        </p:nvGraphicFramePr>
        <p:xfrm>
          <a:off x="4298248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3647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7834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10434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9C6F70F-5B40-42D7-886A-6A220E2BF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2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04" y="1151122"/>
            <a:ext cx="118048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914400" y="3321404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space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1FAD8C-801A-4C6A-B038-5FD15BB1E6D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B212EB-F0E0-423E-9786-5E2F299F1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8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2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619126" y="1304926"/>
            <a:ext cx="10121255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TODO: Open input and output streams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exceptions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38A4D-F081-4352-920F-49B39061BA0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F879A2-C6B6-40C3-AAF7-4A8AEC988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2137144" y="1268366"/>
            <a:ext cx="9763856" cy="5238634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</a:t>
            </a:r>
            <a:r>
              <a:rPr lang="en-US" noProof="1"/>
              <a:t> </a:t>
            </a:r>
            <a:br>
              <a:rPr lang="en-US" noProof="1"/>
            </a:b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202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230273" y="2619000"/>
            <a:ext cx="95775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D6A61-D460-4409-ABC4-35E20FF7BD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Opening a File Stream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C309B-0BDC-4344-995D-2481046D9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  <a:endParaRPr lang="en-GB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609600" y="3374722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00" y="3726426"/>
            <a:ext cx="2071652" cy="942192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Wrapping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3F5270-D653-4FCF-8803-8F0584B64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1339800" y="3620942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093-17F5-4315-9527-B629CF4BB4C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852D124-D813-4A8F-BDDC-DC4AF399B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1228184" y="1255614"/>
            <a:ext cx="9577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outputPath</a:t>
            </a:r>
            <a:r>
              <a:rPr lang="en-GB" sz="2400" dirty="0">
                <a:solidFill>
                  <a:schemeClr val="tx1"/>
                </a:solidFill>
                <a:effectLst/>
              </a:rPr>
              <a:t>)); 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  <a:effectLst/>
              </a:rPr>
              <a:t>out.close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641E-87B3-4BF2-95C0-822968CC093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7C374EC-C43B-4D6B-9B3A-B094E8EB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2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8473" y="11102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/>
              <a:t>Reading </a:t>
            </a:r>
            <a:r>
              <a:rPr lang="en-US" smtClean="0"/>
              <a:t>the information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</a:t>
            </a:r>
            <a:r>
              <a:rPr lang="en-US" b="1" dirty="0" smtClean="0">
                <a:solidFill>
                  <a:schemeClr val="bg1"/>
                </a:solidFill>
              </a:rPr>
              <a:t>performance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01BDC72-3BA7-4544-98EB-3F807540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17786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423D10F-F75B-4C87-8D8F-B7CCEE5D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51778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A9C6EEF5-6AB0-4D82-843B-7D5F6D21B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66717"/>
              </p:ext>
            </p:extLst>
          </p:nvPr>
        </p:nvGraphicFramePr>
        <p:xfrm>
          <a:off x="1922463" y="405435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D2668E13-E65C-4139-B072-B6227FECA024}"/>
              </a:ext>
            </a:extLst>
          </p:cNvPr>
          <p:cNvSpPr/>
          <p:nvPr/>
        </p:nvSpPr>
        <p:spPr>
          <a:xfrm rot="5400000">
            <a:off x="5746414" y="-714341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1">
            <a:extLst>
              <a:ext uri="{FF2B5EF4-FFF2-40B4-BE49-F238E27FC236}">
                <a16:creationId xmlns:a16="http://schemas.microsoft.com/office/drawing/2014/main" id="{7DE34256-FCAE-4341-B1A6-5F3F2220D263}"/>
              </a:ext>
            </a:extLst>
          </p:cNvPr>
          <p:cNvSpPr/>
          <p:nvPr/>
        </p:nvSpPr>
        <p:spPr>
          <a:xfrm rot="10800000">
            <a:off x="2227263" y="483133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A8F5A-FF32-4B63-9AF5-37AC658AC01E}"/>
              </a:ext>
            </a:extLst>
          </p:cNvPr>
          <p:cNvSpPr txBox="1"/>
          <p:nvPr/>
        </p:nvSpPr>
        <p:spPr>
          <a:xfrm>
            <a:off x="511481" y="470564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24" name="Group 134">
            <a:extLst>
              <a:ext uri="{FF2B5EF4-FFF2-40B4-BE49-F238E27FC236}">
                <a16:creationId xmlns:a16="http://schemas.microsoft.com/office/drawing/2014/main" id="{34328B2E-AF36-47DF-B861-83C9BF05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28607"/>
              </p:ext>
            </p:extLst>
          </p:nvPr>
        </p:nvGraphicFramePr>
        <p:xfrm>
          <a:off x="187801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830BBC7-8E61-4E65-A423-17D44DFAC510}"/>
              </a:ext>
            </a:extLst>
          </p:cNvPr>
          <p:cNvSpPr txBox="1"/>
          <p:nvPr/>
        </p:nvSpPr>
        <p:spPr>
          <a:xfrm>
            <a:off x="499214" y="566146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7DA7FE8C-A699-4440-A110-587D6237E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79974"/>
              </p:ext>
            </p:extLst>
          </p:nvPr>
        </p:nvGraphicFramePr>
        <p:xfrm>
          <a:off x="3775039" y="568579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ABC8D3EB-218B-4391-8988-B46A14BD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54815"/>
              </p:ext>
            </p:extLst>
          </p:nvPr>
        </p:nvGraphicFramePr>
        <p:xfrm>
          <a:off x="5580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58DB73F1-AA8E-4719-B489-4C53762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86901"/>
              </p:ext>
            </p:extLst>
          </p:nvPr>
        </p:nvGraphicFramePr>
        <p:xfrm>
          <a:off x="7485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F2F76264-E069-4761-88B5-2E93B22D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62461"/>
              </p:ext>
            </p:extLst>
          </p:nvPr>
        </p:nvGraphicFramePr>
        <p:xfrm>
          <a:off x="93138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492C852-284D-4A22-8751-1B2E294F5C95}"/>
              </a:ext>
            </a:extLst>
          </p:cNvPr>
          <p:cNvSpPr txBox="1"/>
          <p:nvPr/>
        </p:nvSpPr>
        <p:spPr>
          <a:xfrm>
            <a:off x="5103812" y="25502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D90EFEA1-63A8-495C-8171-21DC5FBA9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5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5 -1.48148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48148E-6 L 0.29388 0.0004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8 0.00046 L 0.44024 0.0004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4 0.00046 L 0.5876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 smtClean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685801" y="3200399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E98EBC-BFB9-48AB-A22B-9D9B8D55003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ABC99C9-10C6-478A-8D8E-A9A516A57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609601" y="1194802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701A-1090-4ABF-BD06-36BF8CDD139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2641E5-2D45-4AE7-B2B6-C2F9A8A32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4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57200" y="3562800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</a:t>
            </a:r>
            <a:r>
              <a:rPr lang="en-GB" sz="2400" noProof="0" dirty="0">
                <a:solidFill>
                  <a:schemeClr val="bg1"/>
                </a:solidFill>
                <a:effectLst/>
              </a:rPr>
              <a:t>System.in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bg1"/>
                </a:solidFill>
                <a:effectLst/>
              </a:rPr>
              <a:t>System.out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5140205"/>
            <a:ext cx="3200400" cy="1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0" y="2843158"/>
            <a:ext cx="2133600" cy="528222"/>
          </a:xfrm>
          <a:prstGeom prst="wedgeRoundRectCallout">
            <a:avLst>
              <a:gd name="adj1" fmla="val -39873"/>
              <a:gd name="adj2" fmla="val 75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27" y="5080325"/>
            <a:ext cx="2438399" cy="521296"/>
          </a:xfrm>
          <a:prstGeom prst="wedgeRoundRectCallout">
            <a:avLst>
              <a:gd name="adj1" fmla="val -33750"/>
              <a:gd name="adj2" fmla="val -76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876000" y="5194688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1A121F-53F4-41BF-B23D-2399D438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95614" y="2422800"/>
            <a:ext cx="11197596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public static void main(String[]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args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)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throws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IOException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reader = 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	 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InputStreamReader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(System.in))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600" noProof="0" dirty="0">
              <a:solidFill>
                <a:schemeClr val="tx1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String hello =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reader.readLine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();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(hello);       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C1097-490B-43FE-9E59-30DDEB9B0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71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8800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8800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F519-D210-432C-A293-A097E63B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918884" y="1828801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918884" y="3261664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0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3260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68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folder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C7A950-3784-4A31-B929-703414BF8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DAEE07-166D-4605-B1B3-55B66C71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2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b="1" dirty="0" smtClean="0">
                <a:solidFill>
                  <a:schemeClr val="bg1"/>
                </a:solidFill>
              </a:rPr>
              <a:t>streams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608100" y="1858208"/>
            <a:ext cx="7973925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try</a:t>
            </a:r>
            <a:r>
              <a:rPr lang="en-US" sz="2800" dirty="0">
                <a:solidFill>
                  <a:schemeClr val="tx1"/>
                </a:solidFill>
                <a:effectLst/>
              </a:rPr>
              <a:t> (BufferedReader reader =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work with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</a:t>
            </a:r>
            <a:r>
              <a:rPr lang="en-US" sz="2800" dirty="0">
                <a:solidFill>
                  <a:schemeClr val="bg1"/>
                </a:solidFill>
                <a:effectLst/>
              </a:rPr>
              <a:t>catch</a:t>
            </a:r>
            <a:r>
              <a:rPr lang="en-US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90200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0362C0-C7EA-44E6-9966-9FA88F16D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easy file </a:t>
            </a: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96128E-96CC-4E84-AFAA-64BBC4C8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9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6000" y="3499936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3036694" y="4559466"/>
            <a:ext cx="498768" cy="2433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81378" y="3494856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49" y="1981201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F08B-35FC-4E92-AEAE-4675BA9D639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11F982-3A1E-4C07-BBA8-530062ACB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2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596582" y="1231403"/>
            <a:ext cx="957759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bg1"/>
                </a:solidFill>
                <a:effectLst/>
              </a:rPr>
              <a:t>try</a:t>
            </a:r>
            <a:r>
              <a:rPr lang="en-GB" sz="2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600" dirty="0">
                <a:solidFill>
                  <a:schemeClr val="tx1"/>
                </a:solidFill>
                <a:effectLst/>
              </a:rPr>
              <a:t>(path);</a:t>
            </a:r>
            <a:endParaRPr lang="bg-BG" sz="2600" dirty="0">
              <a:solidFill>
                <a:schemeClr val="tx1"/>
              </a:solidFill>
              <a:effectLst/>
            </a:endParaRPr>
          </a:p>
          <a:p>
            <a:r>
              <a:rPr lang="bg-BG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lines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lines.stream</a:t>
            </a:r>
            <a:r>
              <a:rPr lang="en-US" sz="2600" dirty="0">
                <a:solidFill>
                  <a:schemeClr val="tx1"/>
                </a:solidFill>
                <a:effectLst/>
              </a:rPr>
              <a:t>().filter(l -&gt;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!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l.isBlank</a:t>
            </a:r>
            <a:r>
              <a:rPr lang="en-US" sz="2600" dirty="0">
                <a:solidFill>
                  <a:schemeClr val="tx1"/>
                </a:solidFill>
                <a:effectLst/>
              </a:rPr>
              <a:t>()).collect(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Collectors.toList</a:t>
            </a:r>
            <a:r>
              <a:rPr lang="en-US" sz="2600" dirty="0">
                <a:solidFill>
                  <a:schemeClr val="tx1"/>
                </a:solidFill>
                <a:effectLst/>
              </a:rPr>
              <a:t>());</a:t>
            </a:r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6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022" y="2295525"/>
            <a:ext cx="3667801" cy="628650"/>
          </a:xfrm>
          <a:prstGeom prst="wedgeRoundRectCallout">
            <a:avLst>
              <a:gd name="adj1" fmla="val -54179"/>
              <a:gd name="adj2" fmla="val 48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use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7C04-263D-4073-87B7-C14B16D74CD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D1C199-C755-426F-B97B-10AC68BEC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9801" y="5036415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9801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B9903-D2FF-4EC4-9E02-6A46F46A5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00" y="159067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838200" y="1900252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.length</a:t>
            </a:r>
            <a:r>
              <a:rPr lang="en-GB" sz="3200" dirty="0"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2000" y="115112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/>
              <a:t>Provides methods for quick and easy manipulation of </a:t>
            </a:r>
            <a:r>
              <a:rPr lang="en-US" noProof="1" smtClean="0"/>
              <a:t>files</a:t>
            </a:r>
            <a:endParaRPr lang="en-US" noProof="1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90403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746EB8-2238-474F-B97E-F1E61F1C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</a:t>
            </a:r>
            <a:br>
              <a:rPr lang="en-US" dirty="0"/>
            </a:br>
            <a:r>
              <a:rPr lang="en-US" dirty="0"/>
              <a:t>"Files-and-Streams"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5" y="3095626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D5F079-CC75-42B6-929F-B5D7C6D0890B}"/>
              </a:ext>
            </a:extLst>
          </p:cNvPr>
          <p:cNvSpPr txBox="1">
            <a:spLocks/>
          </p:cNvSpPr>
          <p:nvPr/>
        </p:nvSpPr>
        <p:spPr>
          <a:xfrm>
            <a:off x="3020042" y="5138359"/>
            <a:ext cx="573404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672B-C81E-49E2-9DFC-37B597143FF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54213A-9446-4D8B-9A10-DC9DAA7EF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606000" y="1549132"/>
            <a:ext cx="10620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if (</a:t>
            </a:r>
            <a:r>
              <a:rPr lang="en-GB" sz="2800" dirty="0" err="1" smtClean="0">
                <a:solidFill>
                  <a:schemeClr val="tx1"/>
                </a:solidFill>
                <a:effectLst/>
              </a:rPr>
              <a:t>file.exists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if (</a:t>
            </a:r>
            <a:r>
              <a:rPr lang="en-GB" sz="2800" dirty="0" err="1" smtClean="0">
                <a:solidFill>
                  <a:schemeClr val="tx1"/>
                </a:solidFill>
                <a:effectLst/>
              </a:rPr>
              <a:t>file.</a:t>
            </a:r>
            <a:r>
              <a:rPr lang="en-GB" sz="2800" dirty="0" err="1" smtClean="0">
                <a:solidFill>
                  <a:schemeClr val="bg1"/>
                </a:solidFill>
                <a:effectLst/>
              </a:rPr>
              <a:t>isDirectory</a:t>
            </a:r>
            <a:r>
              <a:rPr lang="en-GB" sz="2800" dirty="0" smtClean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  File[] files = </a:t>
            </a:r>
            <a:r>
              <a:rPr lang="en-GB" sz="2800" dirty="0" err="1" smtClean="0">
                <a:solidFill>
                  <a:schemeClr val="tx1"/>
                </a:solidFill>
                <a:effectLst/>
              </a:rPr>
              <a:t>file.</a:t>
            </a:r>
            <a:r>
              <a:rPr lang="en-GB" sz="2800" dirty="0" err="1" smtClean="0">
                <a:solidFill>
                  <a:schemeClr val="bg1"/>
                </a:solidFill>
                <a:effectLst/>
              </a:rPr>
              <a:t>listFiles</a:t>
            </a:r>
            <a:r>
              <a:rPr lang="en-GB" sz="2800" dirty="0" smtClean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  for (File f : files) {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    if (!</a:t>
            </a:r>
            <a:r>
              <a:rPr lang="en-GB" sz="2800" dirty="0" err="1" smtClean="0">
                <a:solidFill>
                  <a:schemeClr val="tx1"/>
                </a:solidFill>
                <a:effectLst/>
              </a:rPr>
              <a:t>f.</a:t>
            </a:r>
            <a:r>
              <a:rPr lang="en-GB" sz="2800" dirty="0" err="1" smtClean="0">
                <a:solidFill>
                  <a:schemeClr val="bg1"/>
                </a:solidFill>
                <a:effectLst/>
              </a:rPr>
              <a:t>isDirectory</a:t>
            </a:r>
            <a:r>
              <a:rPr lang="en-GB" sz="2800" dirty="0" smtClean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      </a:t>
            </a:r>
            <a:r>
              <a:rPr lang="en-GB" sz="2800" dirty="0" err="1" smtClean="0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("%s: [%s]%n",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					</a:t>
            </a:r>
            <a:r>
              <a:rPr lang="en-GB" sz="2800" dirty="0" err="1" smtClean="0">
                <a:solidFill>
                  <a:schemeClr val="bg1"/>
                </a:solidFill>
                <a:effectLst/>
              </a:rPr>
              <a:t>f.getName</a:t>
            </a:r>
            <a:r>
              <a:rPr lang="en-GB" sz="2800" dirty="0" smtClean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, </a:t>
            </a:r>
            <a:r>
              <a:rPr lang="en-GB" sz="2800" dirty="0" err="1" smtClean="0">
                <a:solidFill>
                  <a:schemeClr val="bg1"/>
                </a:solidFill>
                <a:effectLst/>
              </a:rPr>
              <a:t>f.length</a:t>
            </a:r>
            <a:r>
              <a:rPr lang="en-GB" sz="2800" dirty="0" smtClean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 smtClean="0">
                <a:solidFill>
                  <a:schemeClr val="tx1"/>
                </a:solidFill>
                <a:effectLst/>
              </a:rPr>
              <a:t>}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03515" y="19440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5317B87-73A4-4406-980D-6F6C2F7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9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folder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155400" y="3395337"/>
            <a:ext cx="3750475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2800" dirty="0">
                <a:solidFill>
                  <a:schemeClr val="tx1"/>
                </a:solidFill>
                <a:effectLst/>
              </a:rPr>
              <a:t>folders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438401" y="3395337"/>
            <a:ext cx="2223581" cy="26803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C72D5-CD78-48C8-8C81-045B96E064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0D1FB6-038B-40B3-BFF2-9E768A804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5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609600" y="1609726"/>
            <a:ext cx="89154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28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28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28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C7B22-C509-4EFE-BDCB-DA9C62C7B1B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750EAC6-6948-4093-BDC4-E562F284D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4A1578-B03C-4C97-B491-1D51E916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6959AC-CBA9-4A53-83C1-99933F255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AFADFE-5DF1-44BA-9D73-DA1B36912B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4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dirs.offer</a:t>
            </a:r>
            <a:r>
              <a:rPr lang="en-GB" sz="2800" dirty="0">
                <a:solidFill>
                  <a:schemeClr val="tx1"/>
                </a:solidFill>
                <a:effectLst/>
              </a:rPr>
              <a:t>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800" dirty="0">
                <a:solidFill>
                  <a:schemeClr val="tx1"/>
                </a:solidFill>
                <a:effectLst/>
              </a:rPr>
              <a:t>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931A-B7CF-4251-BDDB-5FBC430C90E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AA4BA-DCC8-44CD-BCC9-6227B7712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9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024" y="2286002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652276" y="4959000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007765" y="5720082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9600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51284" y="2132096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117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7993" y="11057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96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2000" y="1763789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7007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715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3CD4EAC-98C8-4C4B-A8EC-0EB9957E3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1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1010072" y="1868224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ObjectInputStream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9801" y="2009221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261B3C3-CFEA-4C53-835E-565DCC4D8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1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6808" y="11001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11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2000" y="1989000"/>
            <a:ext cx="9069000" cy="33934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4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4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44" y="3594651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6E96EE0-27BF-4751-BEE7-171CC9DEC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5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990600" y="31242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982E37-91F4-416C-96CF-0C52B7B8AA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0819901-FA39-4568-B1B1-1069F511B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81000" y="1882664"/>
            <a:ext cx="8986200" cy="3357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4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3" y="3285037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23E98-BB20-4FE2-8F49-DF502C15C44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5A4DCC-342C-4238-ABDC-13BE70FFA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1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704850" y="1350176"/>
            <a:ext cx="110966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//TODO: Create Cube object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8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new </a:t>
            </a:r>
            <a:r>
              <a:rPr lang="en-GB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.writeObject</a:t>
            </a:r>
            <a:r>
              <a:rPr lang="en-GB" sz="2800" dirty="0">
                <a:solidFill>
                  <a:schemeClr val="bg1"/>
                </a:solidFill>
                <a:effectLst/>
              </a:rPr>
              <a:t>(</a:t>
            </a:r>
            <a:r>
              <a:rPr lang="en-GB" sz="2800" dirty="0">
                <a:solidFill>
                  <a:schemeClr val="tx1"/>
                </a:solidFill>
                <a:effectLst/>
              </a:rPr>
              <a:t>cube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e.printStackTrace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10754477" y="5566432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614D-685A-4469-9175-CB8F7EACD2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FFFFB5-E8F2-47C1-84A1-44F7542F3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47827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Streams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b="1" dirty="0">
                <a:solidFill>
                  <a:schemeClr val="bg1"/>
                </a:solidFill>
              </a:rPr>
              <a:t>types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b="1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b="1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b="1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b="1" dirty="0">
                <a:solidFill>
                  <a:schemeClr val="bg1"/>
                </a:solidFill>
              </a:rPr>
              <a:t>can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be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chained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b="1" dirty="0">
                <a:solidFill>
                  <a:schemeClr val="bg1"/>
                </a:solidFill>
              </a:rPr>
              <a:t>save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objects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state into a </a:t>
            </a:r>
            <a:r>
              <a:rPr lang="en-US" sz="3599" dirty="0" smtClean="0">
                <a:solidFill>
                  <a:schemeClr val="bg2"/>
                </a:solidFill>
              </a:rPr>
              <a:t>file</a:t>
            </a:r>
            <a:endParaRPr lang="en-US" sz="3599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230519-8261-4EE4-AEFD-B3A374B6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8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1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135687"/>
            <a:ext cx="9407400" cy="537131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9401" y="4191001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0CDE92CF-3E9D-4C7D-8596-F32E2D9D43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342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8D59A-CF24-46D6-9ADE-43C161CA8C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5C24C1-F62C-4811-9BF8-FEB9A4599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Two fundamental types of streams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9374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9374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13" y="3408582"/>
            <a:ext cx="2589078" cy="1163418"/>
          </a:xfrm>
          <a:custGeom>
            <a:avLst/>
            <a:gdLst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-426466 w 3333847"/>
              <a:gd name="connsiteY18" fmla="*/ 28201 h 1163418"/>
              <a:gd name="connsiteX19" fmla="*/ 0 w 3333847"/>
              <a:gd name="connsiteY19" fmla="*/ 193903 h 1163418"/>
              <a:gd name="connsiteX20" fmla="*/ 0 w 3333847"/>
              <a:gd name="connsiteY20" fmla="*/ 193907 h 1163418"/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0 w 3333847"/>
              <a:gd name="connsiteY18" fmla="*/ 193903 h 1163418"/>
              <a:gd name="connsiteX19" fmla="*/ 0 w 3333847"/>
              <a:gd name="connsiteY19" fmla="*/ 193907 h 11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847" h="1163418">
                <a:moveTo>
                  <a:pt x="0" y="193907"/>
                </a:moveTo>
                <a:cubicBezTo>
                  <a:pt x="0" y="86815"/>
                  <a:pt x="86815" y="0"/>
                  <a:pt x="193907" y="0"/>
                </a:cubicBezTo>
                <a:lnTo>
                  <a:pt x="555641" y="0"/>
                </a:lnTo>
                <a:lnTo>
                  <a:pt x="555641" y="0"/>
                </a:lnTo>
                <a:lnTo>
                  <a:pt x="1389103" y="0"/>
                </a:lnTo>
                <a:lnTo>
                  <a:pt x="3139940" y="0"/>
                </a:lnTo>
                <a:cubicBezTo>
                  <a:pt x="3247032" y="0"/>
                  <a:pt x="3333847" y="86815"/>
                  <a:pt x="3333847" y="193907"/>
                </a:cubicBezTo>
                <a:lnTo>
                  <a:pt x="3333847" y="193903"/>
                </a:lnTo>
                <a:lnTo>
                  <a:pt x="3333847" y="193903"/>
                </a:lnTo>
                <a:lnTo>
                  <a:pt x="3333847" y="484758"/>
                </a:lnTo>
                <a:lnTo>
                  <a:pt x="3333847" y="969511"/>
                </a:lnTo>
                <a:cubicBezTo>
                  <a:pt x="3333847" y="1076603"/>
                  <a:pt x="3247032" y="1163418"/>
                  <a:pt x="3139940" y="1163418"/>
                </a:cubicBezTo>
                <a:lnTo>
                  <a:pt x="1389103" y="1163418"/>
                </a:lnTo>
                <a:lnTo>
                  <a:pt x="555641" y="1163418"/>
                </a:lnTo>
                <a:lnTo>
                  <a:pt x="555641" y="1163418"/>
                </a:lnTo>
                <a:lnTo>
                  <a:pt x="193907" y="1163418"/>
                </a:lnTo>
                <a:cubicBezTo>
                  <a:pt x="86815" y="1163418"/>
                  <a:pt x="0" y="1076603"/>
                  <a:pt x="0" y="969511"/>
                </a:cubicBezTo>
                <a:lnTo>
                  <a:pt x="0" y="484758"/>
                </a:lnTo>
                <a:lnTo>
                  <a:pt x="0" y="193903"/>
                </a:lnTo>
                <a:lnTo>
                  <a:pt x="0" y="1939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are unidirectional!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C0D53A-B135-430C-A2D8-6C437AE4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1776000" y="1539000"/>
            <a:ext cx="86979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0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0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000" dirty="0">
              <a:solidFill>
                <a:schemeClr val="tx1"/>
              </a:solidFill>
              <a:effectLst/>
            </a:endParaRPr>
          </a:p>
          <a:p>
            <a:r>
              <a:rPr lang="en-GB" sz="30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000" dirty="0">
                <a:solidFill>
                  <a:schemeClr val="tx1"/>
                </a:solidFill>
                <a:effectLst/>
              </a:rPr>
              <a:t> fileStream = 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			</a:t>
            </a:r>
            <a:r>
              <a:rPr lang="en-GB" sz="3000" dirty="0">
                <a:solidFill>
                  <a:schemeClr val="bg1"/>
                </a:solidFill>
                <a:effectLst/>
              </a:rPr>
              <a:t>new </a:t>
            </a:r>
            <a:r>
              <a:rPr lang="en-GB" sz="30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GB" sz="30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000" dirty="0">
              <a:solidFill>
                <a:schemeClr val="tx1"/>
              </a:solidFill>
              <a:effectLst/>
            </a:endParaRP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0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0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0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0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5049000"/>
            <a:ext cx="2071652" cy="951690"/>
          </a:xfrm>
          <a:prstGeom prst="wedgeRoundRectCallout">
            <a:avLst>
              <a:gd name="adj1" fmla="val -60833"/>
              <a:gd name="adj2" fmla="val -14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empty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FF0DAD-4CFA-4414-B0C4-5925C16C3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try-catch-finally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737269" y="1870215"/>
            <a:ext cx="7035132" cy="4835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InputStream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in = null;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in = new FileInputStream(path);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(1)</a:t>
            </a:r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02" y="5669930"/>
            <a:ext cx="1977702" cy="881688"/>
          </a:xfrm>
          <a:prstGeom prst="wedgeRoundRectCallout">
            <a:avLst>
              <a:gd name="adj1" fmla="val -7786"/>
              <a:gd name="adj2" fmla="val -6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free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943" y="5023452"/>
            <a:ext cx="2781322" cy="954562"/>
          </a:xfrm>
          <a:prstGeom prst="wedgeRoundRectCallout">
            <a:avLst>
              <a:gd name="adj1" fmla="val -59826"/>
              <a:gd name="adj2" fmla="val -30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close()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throw an exception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7DB492-C919-440C-B349-438AED382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3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620950" y="1977351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614DE6-6A7C-48F0-B802-D2023F0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8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1990</Words>
  <Application>Microsoft Office PowerPoint</Application>
  <PresentationFormat>Widescreen</PresentationFormat>
  <Paragraphs>519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Files and Streams</vt:lpstr>
      <vt:lpstr>Table of Contents</vt:lpstr>
      <vt:lpstr>Have a Question?</vt:lpstr>
      <vt:lpstr>Streams</vt:lpstr>
      <vt:lpstr>What is Stream?</vt:lpstr>
      <vt:lpstr>Streams Basics</vt:lpstr>
      <vt:lpstr>Opening a File Stream</vt:lpstr>
      <vt:lpstr>Closing a File Stream (1)</vt:lpstr>
      <vt:lpstr>Closing a File Stream (2)</vt:lpstr>
      <vt:lpstr>Problem: Read File</vt:lpstr>
      <vt:lpstr>Solution: Read File</vt:lpstr>
      <vt:lpstr>Problem: Write to File</vt:lpstr>
      <vt:lpstr>Solution: Write to File (1)</vt:lpstr>
      <vt:lpstr>Solution: Write to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 (1)</vt:lpstr>
      <vt:lpstr>Command Line I/O (2)</vt:lpstr>
      <vt:lpstr>PowerPoint Presentation</vt:lpstr>
      <vt:lpstr>Paths</vt:lpstr>
      <vt:lpstr>Files (1)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Nested Folders</vt:lpstr>
      <vt:lpstr>Solution: Nested Folders (1)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 (1)</vt:lpstr>
      <vt:lpstr>Solution: Serialize Custom Object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Streams; Files and Directories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26</cp:revision>
  <dcterms:created xsi:type="dcterms:W3CDTF">2018-05-23T13:08:44Z</dcterms:created>
  <dcterms:modified xsi:type="dcterms:W3CDTF">2021-12-14T10:05:19Z</dcterms:modified>
  <cp:category>programming;computer programming;software development;web development</cp:category>
</cp:coreProperties>
</file>