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94" r:id="rId31"/>
    <p:sldId id="495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7"/>
            <p14:sldId id="258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2060" y="580633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0745" y="6188862"/>
            <a:ext cx="182892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6786" y="1233645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dirty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Inheritance</a:t>
            </a:r>
            <a:r>
              <a:rPr lang="en-US" dirty="0" smtClean="0"/>
              <a:t> </a:t>
            </a:r>
            <a:r>
              <a:rPr lang="en-US" dirty="0"/>
              <a:t>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 </a:t>
            </a:r>
            <a:r>
              <a:rPr lang="en-US" dirty="0"/>
              <a:t>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Root interface of the Java collection classes</a:t>
            </a:r>
          </a:p>
          <a:p>
            <a:r>
              <a:rPr lang="en-US" sz="3400" dirty="0"/>
              <a:t>A class that implements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can be used with the new </a:t>
            </a:r>
            <a:r>
              <a:rPr lang="en-US" sz="3400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7" y="2574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933891" y="1134648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448488" cy="1386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public class Library&lt;T&gt; implements </a:t>
            </a:r>
            <a:r>
              <a:rPr lang="en-US" sz="21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1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  private final class LibIterator implements </a:t>
            </a:r>
            <a:r>
              <a:rPr lang="en-US" sz="21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1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1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19" y="2934000"/>
            <a:ext cx="963781" cy="96378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581000" y="3139612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798512" y="645714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31" y="1303036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4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495013" y="645714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The c</a:t>
            </a:r>
            <a:r>
              <a:rPr lang="en-US" sz="3600" dirty="0" smtClean="0"/>
              <a:t>omparator </a:t>
            </a:r>
            <a:r>
              <a:rPr lang="en-US" sz="3600" dirty="0"/>
              <a:t>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provide </a:t>
            </a:r>
            <a:r>
              <a:rPr lang="en-US" sz="3600" b="1" dirty="0">
                <a:solidFill>
                  <a:schemeClr val="bg1"/>
                </a:solidFill>
              </a:rPr>
              <a:t>custom comparison logic</a:t>
            </a:r>
            <a:r>
              <a:rPr lang="en-US" sz="3600" dirty="0"/>
              <a:t> for </a:t>
            </a:r>
            <a:r>
              <a:rPr lang="en-US" sz="3600" dirty="0" smtClean="0"/>
              <a:t> types </a:t>
            </a:r>
            <a:r>
              <a:rPr lang="en-US" sz="3600" dirty="0"/>
              <a:t>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Doesn’t affect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method</a:t>
            </a:r>
            <a:endParaRPr lang="en-US" sz="3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</a:pPr>
            <a:r>
              <a:rPr lang="en-US" noProof="1"/>
              <a:t>Variable Arguments</a:t>
            </a:r>
          </a:p>
          <a:p>
            <a:pPr marL="514350" indent="-514350"/>
            <a:r>
              <a:rPr lang="en-US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ListIterator</a:t>
            </a:r>
          </a:p>
          <a:p>
            <a:pPr marL="514350" indent="-514350"/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Comparable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Affects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method</a:t>
            </a:r>
            <a:endParaRPr lang="en-US" sz="3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</a:t>
            </a:r>
            <a:r>
              <a:rPr lang="en-US" dirty="0" smtClean="0"/>
              <a:t>compared – the student’s grades </a:t>
            </a:r>
            <a:r>
              <a:rPr lang="en-US" b="1" dirty="0" err="1" smtClean="0">
                <a:solidFill>
                  <a:schemeClr val="bg1"/>
                </a:solidFill>
              </a:rPr>
              <a:t>st</a:t>
            </a:r>
            <a:r>
              <a:rPr lang="en-US" dirty="0" smtClean="0"/>
              <a:t> and the </a:t>
            </a:r>
            <a:r>
              <a:rPr lang="en-US" b="1" dirty="0" err="1" smtClean="0">
                <a:solidFill>
                  <a:schemeClr val="bg1"/>
                </a:solidFill>
              </a:rPr>
              <a:t>otherStudent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973" y="2704044"/>
            <a:ext cx="9860878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  <a:endParaRPr lang="en-US" sz="2400" b="1" noProof="1" smtClean="0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same as before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 smtClean="0">
                <a:latin typeface="Consolas" pitchFamily="49" charset="0"/>
              </a:rPr>
              <a:t>@</a:t>
            </a:r>
            <a:r>
              <a:rPr lang="en-US" sz="2400" b="1" noProof="1" smtClean="0"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 smtClean="0">
                <a:latin typeface="Consolas" pitchFamily="49" charset="0"/>
              </a:rPr>
              <a:t>  public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compareTo(Student st) </a:t>
            </a:r>
            <a:r>
              <a:rPr lang="en-US" sz="2400" b="1" noProof="1" smtClean="0">
                <a:latin typeface="Consolas" pitchFamily="49" charset="0"/>
              </a:rPr>
              <a:t>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400" b="1" noProof="1" smtClean="0">
                <a:latin typeface="Consolas" pitchFamily="49" charset="0"/>
              </a:rPr>
              <a:t> Integer.compare(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</a:t>
            </a:r>
            <a:r>
              <a:rPr lang="en-US" sz="2400" b="1" noProof="1" smtClean="0">
                <a:latin typeface="Consolas" pitchFamily="49" charset="0"/>
              </a:rPr>
              <a:t>.getGrades(), 	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otherStudent</a:t>
            </a:r>
            <a:r>
              <a:rPr lang="en-US" sz="2400" b="1" noProof="1" smtClean="0">
                <a:latin typeface="Consolas" pitchFamily="49" charset="0"/>
              </a:rPr>
              <a:t>.getGrades());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3294000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</a:t>
            </a:r>
            <a:r>
              <a:rPr lang="en-US" b="1" dirty="0" smtClean="0">
                <a:solidFill>
                  <a:schemeClr val="bg1"/>
                </a:solidFill>
              </a:rPr>
              <a:t>logic</a:t>
            </a:r>
            <a:r>
              <a:rPr lang="bg-BG" dirty="0" smtClean="0"/>
              <a:t>. </a:t>
            </a:r>
            <a:r>
              <a:rPr lang="en-US" dirty="0"/>
              <a:t>Compares the </a:t>
            </a:r>
            <a:r>
              <a:rPr lang="en-US" dirty="0" smtClean="0"/>
              <a:t>grades </a:t>
            </a:r>
            <a:r>
              <a:rPr lang="en-US" dirty="0"/>
              <a:t>of a </a:t>
            </a:r>
            <a:r>
              <a:rPr lang="en-US" b="1" dirty="0" err="1" smtClean="0">
                <a:solidFill>
                  <a:schemeClr val="bg1"/>
                </a:solidFill>
              </a:rPr>
              <a:t>st</a:t>
            </a:r>
            <a:r>
              <a:rPr lang="en-US" dirty="0" smtClean="0"/>
              <a:t> </a:t>
            </a:r>
            <a:r>
              <a:rPr lang="en-US" dirty="0"/>
              <a:t>with the </a:t>
            </a:r>
            <a:r>
              <a:rPr lang="en-US" dirty="0" smtClean="0"/>
              <a:t>grades </a:t>
            </a:r>
            <a:r>
              <a:rPr lang="en-US" dirty="0"/>
              <a:t>of a </a:t>
            </a:r>
            <a:r>
              <a:rPr lang="en-US" b="1" dirty="0" smtClean="0">
                <a:solidFill>
                  <a:schemeClr val="bg1"/>
                </a:solidFill>
              </a:rPr>
              <a:t>st1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12" y="2709000"/>
            <a:ext cx="10845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StudentGradesComparator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implements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Comparator&lt;Student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same as before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@</a:t>
            </a:r>
            <a:r>
              <a:rPr lang="en-US" sz="2400" b="1" noProof="1"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compare(Student st, Student st1) </a:t>
            </a:r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	return</a:t>
            </a:r>
            <a:r>
              <a:rPr lang="en-US" sz="2400" b="1" noProof="1">
                <a:latin typeface="Consolas" pitchFamily="49" charset="0"/>
              </a:rPr>
              <a:t> Integer.compare(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</a:t>
            </a:r>
            <a:r>
              <a:rPr lang="en-US" sz="2400" b="1" noProof="1">
                <a:latin typeface="Consolas" pitchFamily="49" charset="0"/>
              </a:rPr>
              <a:t>.getGrades(),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st1</a:t>
            </a:r>
            <a:r>
              <a:rPr lang="en-US" sz="2400" b="1" noProof="1" smtClean="0">
                <a:latin typeface="Consolas" pitchFamily="49" charset="0"/>
              </a:rPr>
              <a:t>.getGrades</a:t>
            </a:r>
            <a:r>
              <a:rPr lang="en-US" sz="2400" b="1" noProof="1">
                <a:latin typeface="Consolas" pitchFamily="49" charset="0"/>
              </a:rPr>
              <a:t>());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773640" y="645992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891194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798512" y="644672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796568" y="64225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800099" y="6488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</a:t>
            </a:r>
            <a:r>
              <a:rPr lang="en-US" sz="3600" b="1" dirty="0" smtClean="0">
                <a:solidFill>
                  <a:schemeClr val="bg1"/>
                </a:solidFill>
              </a:rPr>
              <a:t>&gt;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077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Allows the method to accept </a:t>
            </a: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/>
              <a:t>The v</a:t>
            </a:r>
            <a:r>
              <a:rPr lang="en-US" sz="3600" dirty="0" smtClean="0"/>
              <a:t>ariable </a:t>
            </a:r>
            <a:r>
              <a:rPr lang="en-US" sz="3600" dirty="0"/>
              <a:t>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</a:t>
            </a:r>
            <a:r>
              <a:rPr lang="en-US" b="1" dirty="0" smtClean="0">
                <a:solidFill>
                  <a:schemeClr val="bg1"/>
                </a:solidFill>
              </a:rPr>
              <a:t>authors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Add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1301</Words>
  <Application>Microsoft Office PowerPoint</Application>
  <PresentationFormat>Widescreen</PresentationFormat>
  <Paragraphs>295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33</cp:revision>
  <dcterms:created xsi:type="dcterms:W3CDTF">2018-05-23T13:08:44Z</dcterms:created>
  <dcterms:modified xsi:type="dcterms:W3CDTF">2021-12-14T10:18:03Z</dcterms:modified>
  <cp:category>programming; education; software engineering; software development</cp:category>
</cp:coreProperties>
</file>