
<file path=[Content_Types].xml><?xml version="1.0" encoding="utf-8"?>
<Types xmlns="http://schemas.openxmlformats.org/package/2006/content-types">
  <Default Extension="png" ContentType="image/png"/>
  <Default Extension="jfif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media/image57.jpg" ContentType="image/pn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302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305" r:id="rId17"/>
    <p:sldId id="320" r:id="rId18"/>
    <p:sldId id="321" r:id="rId19"/>
    <p:sldId id="275" r:id="rId20"/>
    <p:sldId id="276" r:id="rId21"/>
    <p:sldId id="282" r:id="rId22"/>
    <p:sldId id="322" r:id="rId23"/>
    <p:sldId id="324" r:id="rId24"/>
    <p:sldId id="323" r:id="rId25"/>
    <p:sldId id="281" r:id="rId26"/>
    <p:sldId id="290" r:id="rId27"/>
    <p:sldId id="310" r:id="rId28"/>
    <p:sldId id="278" r:id="rId29"/>
    <p:sldId id="283" r:id="rId30"/>
    <p:sldId id="308" r:id="rId31"/>
    <p:sldId id="285" r:id="rId32"/>
    <p:sldId id="312" r:id="rId33"/>
    <p:sldId id="289" r:id="rId34"/>
    <p:sldId id="292" r:id="rId35"/>
    <p:sldId id="293" r:id="rId36"/>
    <p:sldId id="294" r:id="rId37"/>
    <p:sldId id="299" r:id="rId38"/>
    <p:sldId id="301" r:id="rId39"/>
    <p:sldId id="30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C1B0C83-A7B9-4741-BA9F-CF3ACC1E8D44}">
          <p14:sldIdLst>
            <p14:sldId id="256"/>
            <p14:sldId id="257"/>
            <p14:sldId id="258"/>
          </p14:sldIdLst>
        </p14:section>
        <p14:section name="Welcome to SoftUni" id="{E41BAA76-794D-4F04-A148-AAC047AEB306}">
          <p14:sldIdLst>
            <p14:sldId id="259"/>
            <p14:sldId id="302"/>
          </p14:sldIdLst>
        </p14:section>
        <p14:section name="Partners" id="{0E9A76F8-7CA3-41AA-92DA-01F18097A645}">
          <p14:sldIdLst>
            <p14:sldId id="260"/>
            <p14:sldId id="261"/>
            <p14:sldId id="262"/>
            <p14:sldId id="263"/>
            <p14:sldId id="265"/>
            <p14:sldId id="266"/>
            <p14:sldId id="267"/>
            <p14:sldId id="268"/>
            <p14:sldId id="269"/>
            <p14:sldId id="271"/>
            <p14:sldId id="305"/>
            <p14:sldId id="320"/>
            <p14:sldId id="321"/>
          </p14:sldIdLst>
        </p14:section>
        <p14:section name="Trainers" id="{04FB701F-B170-4C26-B69A-16EFD97E4F7A}">
          <p14:sldIdLst>
            <p14:sldId id="275"/>
            <p14:sldId id="276"/>
            <p14:sldId id="282"/>
            <p14:sldId id="322"/>
            <p14:sldId id="324"/>
            <p14:sldId id="323"/>
            <p14:sldId id="281"/>
            <p14:sldId id="290"/>
            <p14:sldId id="310"/>
            <p14:sldId id="278"/>
            <p14:sldId id="283"/>
            <p14:sldId id="308"/>
            <p14:sldId id="285"/>
            <p14:sldId id="312"/>
            <p14:sldId id="289"/>
          </p14:sldIdLst>
        </p14:section>
        <p14:section name="Learning Paths and Opportunities" id="{725A98AC-3E99-45B5-B37D-CE4C0A148F18}">
          <p14:sldIdLst>
            <p14:sldId id="292"/>
            <p14:sldId id="293"/>
            <p14:sldId id="294"/>
          </p14:sldIdLst>
        </p14:section>
        <p14:section name="Conclusion" id="{F6D907EC-1D70-4C0D-97CC-FF53A58A35D8}">
          <p14:sldIdLst>
            <p14:sldId id="299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3844" autoAdjust="0"/>
  </p:normalViewPr>
  <p:slideViewPr>
    <p:cSldViewPr showGuides="1">
      <p:cViewPr varScale="1">
        <p:scale>
          <a:sx n="69" d="100"/>
          <a:sy n="69" d="100"/>
        </p:scale>
        <p:origin x="822" y="5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6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99376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8131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68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10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6100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bank.bg/Za-nas/Careers" TargetMode="External"/><Relationship Id="rId2" Type="http://schemas.openxmlformats.org/officeDocument/2006/relationships/hyperlink" Target="https://www.facebook.com/evapostbank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hyperlink" Target="http://www.postbank.b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sbtech.com/careers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martit.bg/" TargetMode="External"/><Relationship Id="rId2" Type="http://schemas.openxmlformats.org/officeDocument/2006/relationships/hyperlink" Target="https://www.smartit.b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jfif"/><Relationship Id="rId5" Type="http://schemas.openxmlformats.org/officeDocument/2006/relationships/hyperlink" Target="https://www.softwaregroup.com/" TargetMode="Externa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superhosting.bg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hyperlink" Target="https://coca-colahellenic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g.coca-colahellenic.com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24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43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44.png"/><Relationship Id="rId23" Type="http://schemas.openxmlformats.org/officeDocument/2006/relationships/image" Target="../media/image33.png"/><Relationship Id="rId10" Type="http://schemas.openxmlformats.org/officeDocument/2006/relationships/image" Target="../media/image42.jpg"/><Relationship Id="rId19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7.png"/><Relationship Id="rId4" Type="http://schemas.openxmlformats.org/officeDocument/2006/relationships/hyperlink" Target="https://virtualracingschool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kov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nikolay.it/" TargetMode="External"/><Relationship Id="rId2" Type="http://schemas.openxmlformats.org/officeDocument/2006/relationships/hyperlink" Target="https://judge.softuni.b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balev.eu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hyperlink" Target="http://antoniaat.com/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hyperlink" Target="https://softuni.bg/courses/programming-basic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oftuni.bg/trainings/courses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curriculum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ndeavr.com/expertise/software-engineering/enterprise-business-application-integration/" TargetMode="External"/><Relationship Id="rId2" Type="http://schemas.openxmlformats.org/officeDocument/2006/relationships/hyperlink" Target="https://www.indeavr.com/en/career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ragistics.com/" TargetMode="External"/><Relationship Id="rId2" Type="http://schemas.openxmlformats.org/officeDocument/2006/relationships/hyperlink" Target="https://www.infragistics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otion-softwar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7984" y="1243664"/>
            <a:ext cx="10076033" cy="67517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34465"/>
                </a:solidFill>
              </a:rPr>
              <a:t>Become a Software Engineer and Start a Job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University: Learning Program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76E0F9B-3FCA-460F-BAD3-004CA72E72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641" y="2203831"/>
            <a:ext cx="1089626" cy="10899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5BFB4A-AE43-421F-A942-006718D3F4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446" y="2203831"/>
            <a:ext cx="1060087" cy="12747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9E83993-D99C-4E12-A013-0F594100A1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406" y="2203831"/>
            <a:ext cx="1060087" cy="12629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D606CD-FA8D-477F-B229-4CE1242737D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978" y="3657650"/>
            <a:ext cx="963715" cy="12951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46CE99-1E75-4C59-9A61-10CAFB25182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252" y="3657650"/>
            <a:ext cx="1060087" cy="130336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4076038-FAF0-4C8C-A2A5-8C26CE8D611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114" y="2203831"/>
            <a:ext cx="1058501" cy="13090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AD75DC3-EBB3-4776-8140-18D8A441B6D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712" y="3657650"/>
            <a:ext cx="1060087" cy="12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One of the top </a:t>
            </a:r>
            <a:r>
              <a:rPr lang="en-US" b="1" dirty="0"/>
              <a:t>banking </a:t>
            </a:r>
            <a:br>
              <a:rPr lang="en-US" b="1" dirty="0"/>
            </a:br>
            <a:r>
              <a:rPr lang="en-US" b="1" dirty="0"/>
              <a:t>institutions </a:t>
            </a:r>
            <a:r>
              <a:rPr lang="en-US" dirty="0"/>
              <a:t>in Bulgaria</a:t>
            </a:r>
          </a:p>
          <a:p>
            <a:pPr>
              <a:lnSpc>
                <a:spcPct val="110000"/>
              </a:lnSpc>
            </a:pPr>
            <a:r>
              <a:rPr lang="en-US" dirty="0"/>
              <a:t>Employer of the year for 2017</a:t>
            </a:r>
          </a:p>
          <a:p>
            <a:pPr>
              <a:lnSpc>
                <a:spcPct val="110000"/>
              </a:lnSpc>
            </a:pPr>
            <a:r>
              <a:rPr lang="en-US" dirty="0"/>
              <a:t>Member of the Eurobank Group </a:t>
            </a:r>
            <a:br>
              <a:rPr lang="en-US" dirty="0"/>
            </a:br>
            <a:r>
              <a:rPr lang="en-US" dirty="0"/>
              <a:t>with € 58 billion of assets</a:t>
            </a:r>
          </a:p>
          <a:p>
            <a:pPr>
              <a:lnSpc>
                <a:spcPct val="110000"/>
              </a:lnSpc>
            </a:pPr>
            <a:r>
              <a:rPr lang="en-US" dirty="0"/>
              <a:t>Serious investments in digitization</a:t>
            </a:r>
          </a:p>
          <a:p>
            <a:pPr>
              <a:lnSpc>
                <a:spcPct val="110000"/>
              </a:lnSpc>
            </a:pPr>
            <a:r>
              <a:rPr lang="en-US" dirty="0"/>
              <a:t>The first bank credit </a:t>
            </a:r>
            <a:r>
              <a:rPr lang="en-US" dirty="0" err="1"/>
              <a:t>botchat</a:t>
            </a:r>
            <a:r>
              <a:rPr lang="en-US" dirty="0"/>
              <a:t> – EVA </a:t>
            </a:r>
          </a:p>
          <a:p>
            <a:pPr>
              <a:lnSpc>
                <a:spcPct val="110000"/>
              </a:lnSpc>
            </a:pPr>
            <a:r>
              <a:rPr lang="en-US" u="sng" dirty="0">
                <a:hlinkClick r:id="rId2"/>
              </a:rPr>
              <a:t>https://www.facebook.com/evapostbank</a:t>
            </a:r>
            <a:r>
              <a:rPr lang="en-US" dirty="0"/>
              <a:t> </a:t>
            </a:r>
          </a:p>
          <a:p>
            <a:pPr>
              <a:lnSpc>
                <a:spcPct val="110000"/>
              </a:lnSpc>
            </a:pPr>
            <a:r>
              <a:rPr lang="en-US" dirty="0">
                <a:hlinkClick r:id="rId3"/>
              </a:rPr>
              <a:t>https://www.postbank.bg/Za-nas/Careers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Postbank</a:t>
            </a:r>
          </a:p>
        </p:txBody>
      </p:sp>
      <p:pic>
        <p:nvPicPr>
          <p:cNvPr id="6" name="Postbank">
            <a:hlinkClick r:id="rId4"/>
            <a:extLst>
              <a:ext uri="{FF2B5EF4-FFF2-40B4-BE49-F238E27FC236}">
                <a16:creationId xmlns:a16="http://schemas.microsoft.com/office/drawing/2014/main" id="{95B49B70-F7E0-4559-B720-C6E5BDB74CA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682576" y="1490633"/>
            <a:ext cx="5070454" cy="1737876"/>
          </a:xfrm>
          <a:prstGeom prst="roundRect">
            <a:avLst>
              <a:gd name="adj" fmla="val 9878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386" name="Picture 2" descr="Image may contain: 1 person, smiling">
            <a:extLst>
              <a:ext uri="{FF2B5EF4-FFF2-40B4-BE49-F238E27FC236}">
                <a16:creationId xmlns:a16="http://schemas.microsoft.com/office/drawing/2014/main" id="{AD0C6ABA-54DE-4031-ADF1-E91ADE986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000" y="3522959"/>
            <a:ext cx="2876041" cy="287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693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Award-winning</a:t>
            </a:r>
            <a:r>
              <a:rPr lang="en-US" b="1" dirty="0" smtClean="0"/>
              <a:t> </a:t>
            </a:r>
            <a:r>
              <a:rPr lang="en-US" b="1" dirty="0"/>
              <a:t>sports </a:t>
            </a:r>
            <a:br>
              <a:rPr lang="en-US" b="1" dirty="0"/>
            </a:br>
            <a:r>
              <a:rPr lang="en-US" b="1" dirty="0"/>
              <a:t>betting solutions</a:t>
            </a:r>
          </a:p>
          <a:p>
            <a:r>
              <a:rPr lang="en-US" dirty="0"/>
              <a:t>iGaming platform</a:t>
            </a:r>
          </a:p>
          <a:p>
            <a:r>
              <a:rPr lang="en-GB" dirty="0"/>
              <a:t>Looking for developers</a:t>
            </a:r>
            <a:r>
              <a:rPr lang="bg-BG" dirty="0"/>
              <a:t>,</a:t>
            </a:r>
            <a:br>
              <a:rPr lang="bg-BG" dirty="0"/>
            </a:br>
            <a:r>
              <a:rPr lang="en-US" dirty="0"/>
              <a:t>mostly with JS and .NET</a:t>
            </a:r>
            <a:endParaRPr lang="en-GB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www.sbtech.com/careers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Draft Kings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7A543FA-0099-4CF8-9314-CC2C4AC00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196" y="1960360"/>
            <a:ext cx="3731550" cy="2025000"/>
          </a:xfrm>
          <a:prstGeom prst="rect">
            <a:avLst/>
          </a:prstGeom>
        </p:spPr>
      </p:pic>
      <p:sp>
        <p:nvSpPr>
          <p:cNvPr id="1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6726000" y="1854000"/>
            <a:ext cx="3920746" cy="2237721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39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12+ years </a:t>
            </a:r>
            <a:r>
              <a:rPr lang="en-US" b="1" dirty="0"/>
              <a:t>programming  business-orientated solutions</a:t>
            </a:r>
          </a:p>
          <a:p>
            <a:pPr lvl="1"/>
            <a:r>
              <a:rPr lang="en-GB" dirty="0"/>
              <a:t>ERP Systems</a:t>
            </a:r>
          </a:p>
          <a:p>
            <a:pPr lvl="1"/>
            <a:r>
              <a:rPr lang="en-GB" dirty="0"/>
              <a:t>Mobile iOS &amp; Android</a:t>
            </a:r>
          </a:p>
          <a:p>
            <a:pPr lvl="1"/>
            <a:r>
              <a:rPr lang="en-GB" dirty="0"/>
              <a:t>Server Management</a:t>
            </a:r>
          </a:p>
          <a:p>
            <a:r>
              <a:rPr lang="en-US" dirty="0"/>
              <a:t>Sofia, Plovdiv, Varna and Ruse offices</a:t>
            </a:r>
            <a:endParaRPr lang="en-GB" dirty="0"/>
          </a:p>
          <a:p>
            <a:r>
              <a:rPr lang="en-GB" dirty="0"/>
              <a:t>Looking for .NET </a:t>
            </a:r>
            <a:r>
              <a:rPr lang="en-GB" dirty="0" smtClean="0"/>
              <a:t>developers</a:t>
            </a:r>
          </a:p>
          <a:p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://www.smartit.bg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SmartIT</a:t>
            </a:r>
          </a:p>
        </p:txBody>
      </p:sp>
      <p:pic>
        <p:nvPicPr>
          <p:cNvPr id="6" name="SmartIT">
            <a:hlinkClick r:id="rId3"/>
            <a:extLst>
              <a:ext uri="{FF2B5EF4-FFF2-40B4-BE49-F238E27FC236}">
                <a16:creationId xmlns:a16="http://schemas.microsoft.com/office/drawing/2014/main" id="{3E576477-E16D-408B-A4E8-AC6A76DB0C7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5560888" y="2124000"/>
            <a:ext cx="6375849" cy="1212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828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Integration solutions for </a:t>
            </a:r>
            <a:br>
              <a:rPr lang="en-US" dirty="0"/>
            </a:br>
            <a:r>
              <a:rPr lang="en-US" b="1" dirty="0"/>
              <a:t>financial institutions</a:t>
            </a:r>
          </a:p>
          <a:p>
            <a:r>
              <a:rPr lang="en-GB" dirty="0"/>
              <a:t>Provide </a:t>
            </a:r>
            <a:r>
              <a:rPr lang="en-US" dirty="0"/>
              <a:t>digital</a:t>
            </a:r>
            <a:br>
              <a:rPr lang="en-US" dirty="0"/>
            </a:br>
            <a:r>
              <a:rPr lang="en-US" dirty="0" smtClean="0"/>
              <a:t>transformation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Group</a:t>
            </a:r>
          </a:p>
        </p:txBody>
      </p:sp>
      <p:pic>
        <p:nvPicPr>
          <p:cNvPr id="14338" name="Picture 2" descr="Potential">
            <a:extLst>
              <a:ext uri="{FF2B5EF4-FFF2-40B4-BE49-F238E27FC236}">
                <a16:creationId xmlns:a16="http://schemas.microsoft.com/office/drawing/2014/main" id="{C83A3CD0-5FB6-416A-AE76-093AF44E9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41" y="3797413"/>
            <a:ext cx="1710719" cy="171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Innovation">
            <a:extLst>
              <a:ext uri="{FF2B5EF4-FFF2-40B4-BE49-F238E27FC236}">
                <a16:creationId xmlns:a16="http://schemas.microsoft.com/office/drawing/2014/main" id="{6A190603-A6DC-42F3-B859-D7B6576B1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728" y="3797412"/>
            <a:ext cx="1710720" cy="171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Unlocking">
            <a:extLst>
              <a:ext uri="{FF2B5EF4-FFF2-40B4-BE49-F238E27FC236}">
                <a16:creationId xmlns:a16="http://schemas.microsoft.com/office/drawing/2014/main" id="{E9ABBBAF-F449-4BE1-B45B-5929F1C79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93" y="3797411"/>
            <a:ext cx="1710721" cy="171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339D4F0-B48D-43B2-A0BE-141BA618D5AC}"/>
              </a:ext>
            </a:extLst>
          </p:cNvPr>
          <p:cNvSpPr/>
          <p:nvPr/>
        </p:nvSpPr>
        <p:spPr bwMode="auto">
          <a:xfrm>
            <a:off x="2480103" y="5519431"/>
            <a:ext cx="2338597" cy="87956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Discovering Potential</a:t>
            </a:r>
            <a:endParaRPr 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F8B022C-22AE-487E-9D9B-AA29AFDA6733}"/>
              </a:ext>
            </a:extLst>
          </p:cNvPr>
          <p:cNvSpPr/>
          <p:nvPr/>
        </p:nvSpPr>
        <p:spPr bwMode="auto">
          <a:xfrm>
            <a:off x="4907788" y="5519430"/>
            <a:ext cx="2338597" cy="87956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Driving Innovation</a:t>
            </a:r>
            <a:endParaRPr 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09C0910-AB75-4F63-A988-B126824787BD}"/>
              </a:ext>
            </a:extLst>
          </p:cNvPr>
          <p:cNvSpPr/>
          <p:nvPr/>
        </p:nvSpPr>
        <p:spPr bwMode="auto">
          <a:xfrm>
            <a:off x="7458709" y="5519429"/>
            <a:ext cx="2372291" cy="87956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Unlocking Opportunities</a:t>
            </a:r>
            <a:endParaRPr 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13" name="SmartIT">
            <a:hlinkClick r:id="rId5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6932448" y="1748397"/>
            <a:ext cx="4410000" cy="149674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</p:spTree>
    <p:extLst>
      <p:ext uri="{BB962C8B-B14F-4D97-AF65-F5344CB8AC3E}">
        <p14:creationId xmlns:p14="http://schemas.microsoft.com/office/powerpoint/2010/main" val="359065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largest hosting company </a:t>
            </a:r>
            <a:br>
              <a:rPr lang="en-US" dirty="0"/>
            </a:br>
            <a:r>
              <a:rPr lang="en-US" dirty="0"/>
              <a:t>in Bulgaria</a:t>
            </a:r>
          </a:p>
          <a:p>
            <a:pPr lvl="1"/>
            <a:r>
              <a:rPr lang="en-GB" dirty="0"/>
              <a:t>Hosting</a:t>
            </a:r>
          </a:p>
          <a:p>
            <a:pPr lvl="1"/>
            <a:r>
              <a:rPr lang="en-GB" dirty="0"/>
              <a:t>Domains</a:t>
            </a:r>
          </a:p>
          <a:p>
            <a:pPr lvl="1"/>
            <a:r>
              <a:rPr lang="en-GB" dirty="0"/>
              <a:t>WordPress Hosting</a:t>
            </a:r>
          </a:p>
          <a:p>
            <a:pPr lvl="1"/>
            <a:r>
              <a:rPr lang="en-GB" dirty="0"/>
              <a:t>VPS Servers</a:t>
            </a:r>
          </a:p>
          <a:p>
            <a:pPr lvl="1"/>
            <a:r>
              <a:rPr lang="en-GB" dirty="0"/>
              <a:t>SSL Certificates</a:t>
            </a:r>
          </a:p>
          <a:p>
            <a:pPr lvl="1"/>
            <a:r>
              <a:rPr lang="en-GB" dirty="0" smtClean="0"/>
              <a:t>E-Commerce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SuperHosting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5BFDE2D-9C27-4AE6-94BC-A47BE698E00C}"/>
              </a:ext>
            </a:extLst>
          </p:cNvPr>
          <p:cNvSpPr txBox="1">
            <a:spLocks/>
          </p:cNvSpPr>
          <p:nvPr/>
        </p:nvSpPr>
        <p:spPr>
          <a:xfrm>
            <a:off x="5276167" y="3526658"/>
            <a:ext cx="6129833" cy="282734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Offering a complete solution</a:t>
            </a:r>
          </a:p>
          <a:p>
            <a:r>
              <a:rPr lang="en-US" dirty="0"/>
              <a:t>Top-quality support</a:t>
            </a:r>
          </a:p>
          <a:p>
            <a:r>
              <a:rPr lang="en-US" dirty="0"/>
              <a:t>Top-qualified team</a:t>
            </a:r>
          </a:p>
          <a:p>
            <a:r>
              <a:rPr lang="en-GB" dirty="0"/>
              <a:t>Leading</a:t>
            </a:r>
            <a:r>
              <a:rPr lang="en-US" dirty="0"/>
              <a:t> technical </a:t>
            </a:r>
            <a:r>
              <a:rPr lang="en-US" dirty="0" smtClean="0"/>
              <a:t>equipment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12" name="Picture 11" descr="A picture containing logo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775" y="1663669"/>
            <a:ext cx="2708135" cy="1547505"/>
          </a:xfrm>
          <a:prstGeom prst="rect">
            <a:avLst/>
          </a:prstGeom>
        </p:spPr>
      </p:pic>
      <p:sp>
        <p:nvSpPr>
          <p:cNvPr id="1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6726000" y="1249576"/>
            <a:ext cx="2925000" cy="229854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6140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b="1" dirty="0"/>
              <a:t>Gaming company</a:t>
            </a:r>
            <a:r>
              <a:rPr lang="bg-BG" dirty="0"/>
              <a:t>, </a:t>
            </a:r>
            <a:r>
              <a:rPr lang="en-US" dirty="0"/>
              <a:t>founded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back in 2005 in Sofia</a:t>
            </a:r>
          </a:p>
          <a:p>
            <a:r>
              <a:rPr lang="en-US" dirty="0"/>
              <a:t>Over 50,000,000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registered players</a:t>
            </a:r>
          </a:p>
          <a:p>
            <a:r>
              <a:rPr lang="en-US" dirty="0"/>
              <a:t>Introduced the first browser games in Bulgaria</a:t>
            </a:r>
          </a:p>
          <a:p>
            <a:r>
              <a:rPr lang="en-GB" dirty="0"/>
              <a:t>Looking for PHP Game Dev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 Software</a:t>
            </a:r>
          </a:p>
        </p:txBody>
      </p:sp>
      <p:pic>
        <p:nvPicPr>
          <p:cNvPr id="13314" name="Picture 2" descr="https://www.xs-software.com/img/games/logos/ladypopular-logo.png">
            <a:extLst>
              <a:ext uri="{FF2B5EF4-FFF2-40B4-BE49-F238E27FC236}">
                <a16:creationId xmlns:a16="http://schemas.microsoft.com/office/drawing/2014/main" id="{0FC143F7-9EA5-4130-BC3F-368BD488A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22" y="4998280"/>
            <a:ext cx="4176525" cy="144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www.xs-software.com/img/games/logos/khanwars-logo.png">
            <a:extLst>
              <a:ext uri="{FF2B5EF4-FFF2-40B4-BE49-F238E27FC236}">
                <a16:creationId xmlns:a16="http://schemas.microsoft.com/office/drawing/2014/main" id="{1B82D8E3-242D-4A57-BEB9-BE75AD060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11" y="4998280"/>
            <a:ext cx="3829048" cy="132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https://www.xs-software.com/img/games/logos/ragewar-logo.png">
            <a:extLst>
              <a:ext uri="{FF2B5EF4-FFF2-40B4-BE49-F238E27FC236}">
                <a16:creationId xmlns:a16="http://schemas.microsoft.com/office/drawing/2014/main" id="{0262D02C-862E-46B2-A44E-3E581AAB6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697" y="4948739"/>
            <a:ext cx="4319644" cy="149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36D61A13-635C-4259-BF4B-8BB44AF318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223" y="1448412"/>
            <a:ext cx="2235000" cy="2235000"/>
          </a:xfrm>
          <a:prstGeom prst="rect">
            <a:avLst/>
          </a:prstGeom>
        </p:spPr>
      </p:pic>
      <p:sp>
        <p:nvSpPr>
          <p:cNvPr id="11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8092723" y="1365478"/>
            <a:ext cx="2580000" cy="2317934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650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8B4AD2-9F26-4C08-9B7F-20D4CBAE7F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D2A3EA-5574-4520-8B5C-9762FE80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Coca-Cola HBC – Bulgaria</a:t>
            </a:r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F977DAF5-9AC4-412D-8978-1EB9192B2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6000" y="1372771"/>
            <a:ext cx="4148858" cy="130529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0128CCC-6709-487E-B68E-C79151AAEA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695598" cy="5528766"/>
          </a:xfrm>
        </p:spPr>
        <p:txBody>
          <a:bodyPr>
            <a:normAutofit/>
          </a:bodyPr>
          <a:lstStyle/>
          <a:p>
            <a:r>
              <a:rPr lang="en-US" dirty="0"/>
              <a:t>Coca‑Cola HBC is one of the world's        largest bottlers of brands from                                 the Coca‑Cola company</a:t>
            </a:r>
          </a:p>
          <a:p>
            <a:r>
              <a:rPr lang="en-US" dirty="0"/>
              <a:t>CCHBC started operations in Bulgaria in 1992 and since then is one of the biggest contributors to the local economy </a:t>
            </a:r>
          </a:p>
          <a:p>
            <a:r>
              <a:rPr lang="en-US" dirty="0"/>
              <a:t>Global company with over 30 thousand engaged people</a:t>
            </a:r>
          </a:p>
          <a:p>
            <a:r>
              <a:rPr lang="en-US" dirty="0">
                <a:hlinkClick r:id="rId4"/>
              </a:rPr>
              <a:t>https://bg.coca-colahellenic.com</a:t>
            </a: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733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39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80216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028C49-BC69-4031-9946-E13D6BDE3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899" y="1385091"/>
            <a:ext cx="1667676" cy="285887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E3E78A9F-E6BB-4338-B3D2-E3DBA09D99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The Trainers for the Software Engineering Program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The Trainers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10000"/>
              </a:lnSpc>
              <a:buFontTx/>
              <a:buAutoNum type="arabicPeriod"/>
            </a:pPr>
            <a:r>
              <a:rPr lang="en-US" sz="3600" dirty="0"/>
              <a:t>Welcome to </a:t>
            </a:r>
            <a:r>
              <a:rPr lang="en-US" sz="3600" b="1" dirty="0"/>
              <a:t>SoftUni</a:t>
            </a:r>
            <a:endParaRPr lang="en-GB" sz="3600" b="1" dirty="0"/>
          </a:p>
          <a:p>
            <a:pPr marL="446088" indent="-446088">
              <a:lnSpc>
                <a:spcPct val="110000"/>
              </a:lnSpc>
              <a:buFontTx/>
              <a:buAutoNum type="arabicPeriod"/>
            </a:pPr>
            <a:r>
              <a:rPr lang="en-GB" sz="3600" dirty="0"/>
              <a:t>SoftUni </a:t>
            </a:r>
            <a:r>
              <a:rPr lang="en-GB" sz="3600" b="1" dirty="0"/>
              <a:t>Partners</a:t>
            </a:r>
          </a:p>
          <a:p>
            <a:pPr marL="446088" indent="-446088">
              <a:lnSpc>
                <a:spcPct val="110000"/>
              </a:lnSpc>
              <a:buFontTx/>
              <a:buAutoNum type="arabicPeriod"/>
            </a:pPr>
            <a:r>
              <a:rPr lang="en-GB" sz="3600" dirty="0"/>
              <a:t>SoftUni </a:t>
            </a:r>
            <a:r>
              <a:rPr lang="en-GB" sz="3600" b="1" dirty="0"/>
              <a:t>Trainers</a:t>
            </a:r>
            <a:endParaRPr lang="en-US" sz="3600" b="1" dirty="0"/>
          </a:p>
          <a:p>
            <a:pPr marL="446088" indent="-446088">
              <a:lnSpc>
                <a:spcPct val="110000"/>
              </a:lnSpc>
              <a:buFontTx/>
              <a:buAutoNum type="arabicPeriod"/>
            </a:pPr>
            <a:r>
              <a:rPr lang="en-GB" sz="3600" dirty="0"/>
              <a:t>Learning </a:t>
            </a:r>
            <a:r>
              <a:rPr lang="en-GB" sz="3600" b="1" dirty="0"/>
              <a:t>Paths</a:t>
            </a:r>
            <a:r>
              <a:rPr lang="en-GB" sz="3600" dirty="0"/>
              <a:t> and </a:t>
            </a:r>
            <a:r>
              <a:rPr lang="en-GB" sz="3600" b="1" dirty="0"/>
              <a:t>Opportunities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pic>
        <p:nvPicPr>
          <p:cNvPr id="3" name="Picture SoftUni Mascot" descr="SoftUni mascot with laptop">
            <a:extLst>
              <a:ext uri="{FF2B5EF4-FFF2-40B4-BE49-F238E27FC236}">
                <a16:creationId xmlns:a16="http://schemas.microsoft.com/office/drawing/2014/main" id="{B67EDDD9-EBEF-4A8F-BEB4-D13F14FF57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50108" y="1702423"/>
            <a:ext cx="3082161" cy="416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CFB695-22D4-4908-9BFF-D2FF745DF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4800" y="1134000"/>
            <a:ext cx="11521937" cy="5623250"/>
          </a:xfrm>
        </p:spPr>
        <p:txBody>
          <a:bodyPr>
            <a:noAutofit/>
          </a:bodyPr>
          <a:lstStyle/>
          <a:p>
            <a:r>
              <a:rPr lang="en-GB" sz="3600" dirty="0"/>
              <a:t>Co-Founder of SoftUni</a:t>
            </a:r>
            <a:endParaRPr lang="bg-BG" sz="3600" dirty="0"/>
          </a:p>
          <a:p>
            <a:r>
              <a:rPr lang="en-US" sz="3600" noProof="1"/>
              <a:t>Training &amp; Inspiration Manager </a:t>
            </a:r>
            <a:br>
              <a:rPr lang="en-US" sz="3600" noProof="1"/>
            </a:br>
            <a:r>
              <a:rPr lang="en-US" sz="3600" noProof="1"/>
              <a:t>@ Software University (SoftUni)</a:t>
            </a:r>
          </a:p>
          <a:p>
            <a:r>
              <a:rPr lang="en-US" sz="3600" noProof="1"/>
              <a:t>20+ years as software developer</a:t>
            </a:r>
          </a:p>
          <a:p>
            <a:r>
              <a:rPr lang="en-US" sz="3600" noProof="1"/>
              <a:t>10+ years experience as trainer</a:t>
            </a:r>
          </a:p>
          <a:p>
            <a:r>
              <a:rPr lang="en-US" sz="3600" noProof="1"/>
              <a:t>Author of 8 programming books</a:t>
            </a:r>
          </a:p>
          <a:p>
            <a:r>
              <a:rPr lang="en-US" sz="3600" noProof="1"/>
              <a:t>Speaker at hundreds of events</a:t>
            </a:r>
          </a:p>
          <a:p>
            <a:r>
              <a:rPr lang="en-US" sz="3600" noProof="1"/>
              <a:t>Web site &amp; blog: </a:t>
            </a:r>
            <a:r>
              <a:rPr lang="en-US" sz="3600" noProof="1">
                <a:hlinkClick r:id="rId3"/>
              </a:rPr>
              <a:t>nakov.com</a:t>
            </a:r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F7797B-2085-4BAF-9038-226455B6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Svetlin Nakov, PhD</a:t>
            </a:r>
            <a:endParaRPr lang="en-US" dirty="0"/>
          </a:p>
        </p:txBody>
      </p:sp>
      <p:pic>
        <p:nvPicPr>
          <p:cNvPr id="7" name="Picture 2" descr="http://i3.ytimg.com/vi/JAbubLwXYC4/maxresdefault.jpg">
            <a:extLst>
              <a:ext uri="{FF2B5EF4-FFF2-40B4-BE49-F238E27FC236}">
                <a16:creationId xmlns:a16="http://schemas.microsoft.com/office/drawing/2014/main" id="{7BFFEA6A-F7AB-45A4-B241-5EEFA5396A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50" t="3317" r="4460" b="39457"/>
          <a:stretch/>
        </p:blipFill>
        <p:spPr bwMode="auto">
          <a:xfrm>
            <a:off x="7941000" y="1854000"/>
            <a:ext cx="3647113" cy="364711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650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9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Senior Developer SDE 3, Nuvolo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Worked at Amazon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John Atanasoff award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Participated in many</a:t>
            </a:r>
            <a:r>
              <a:rPr lang="bg-BG" sz="3600" dirty="0"/>
              <a:t> </a:t>
            </a:r>
            <a:r>
              <a:rPr lang="en-US" sz="3600" dirty="0"/>
              <a:t>programming contests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6+ years of experience as a developer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Viktor Dakov</a:t>
            </a:r>
            <a:endParaRPr lang="en-US" noProof="1"/>
          </a:p>
        </p:txBody>
      </p:sp>
      <p:pic>
        <p:nvPicPr>
          <p:cNvPr id="1034" name="Picture 10" descr="Image may contain: 1 pers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329"/>
          <a:stretch/>
        </p:blipFill>
        <p:spPr bwMode="auto">
          <a:xfrm>
            <a:off x="7697440" y="1674000"/>
            <a:ext cx="3573560" cy="418484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62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Veronika</a:t>
            </a:r>
            <a:r>
              <a:rPr lang="en-US" dirty="0" smtClean="0"/>
              <a:t> </a:t>
            </a:r>
            <a:r>
              <a:rPr lang="en-US" dirty="0" err="1" smtClean="0"/>
              <a:t>Vaneva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" y="1486179"/>
            <a:ext cx="7086000" cy="4911017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</a:pPr>
            <a:r>
              <a:rPr lang="en-US" sz="3000" dirty="0" smtClean="0"/>
              <a:t>Graduated </a:t>
            </a:r>
            <a:r>
              <a:rPr lang="en-US" sz="3000" dirty="0"/>
              <a:t>from the Medical University </a:t>
            </a:r>
            <a:r>
              <a:rPr lang="en-US" sz="3000" dirty="0" smtClean="0"/>
              <a:t>– Pleven</a:t>
            </a:r>
            <a:endParaRPr lang="bg-BG" sz="3000" dirty="0" smtClean="0"/>
          </a:p>
          <a:p>
            <a:pPr lvl="1">
              <a:lnSpc>
                <a:spcPct val="100000"/>
              </a:lnSpc>
            </a:pPr>
            <a:r>
              <a:rPr lang="en-US" sz="3000" dirty="0"/>
              <a:t>Technology trainer of many courses in programming, MS Office, Digital skills and </a:t>
            </a:r>
            <a:r>
              <a:rPr lang="en-US" sz="3000" dirty="0" smtClean="0"/>
              <a:t>others</a:t>
            </a:r>
            <a:endParaRPr lang="bg-BG" sz="3000" dirty="0" smtClean="0"/>
          </a:p>
          <a:p>
            <a:pPr lvl="1">
              <a:lnSpc>
                <a:spcPct val="100000"/>
              </a:lnSpc>
            </a:pPr>
            <a:r>
              <a:rPr lang="en-US" sz="3000" dirty="0"/>
              <a:t>Former Educational Director of </a:t>
            </a:r>
            <a:r>
              <a:rPr lang="en-US" sz="3000" dirty="0" err="1" smtClean="0"/>
              <a:t>SoftUni</a:t>
            </a:r>
            <a:endParaRPr lang="bg-BG" sz="3000" dirty="0" smtClean="0"/>
          </a:p>
          <a:p>
            <a:pPr lvl="1">
              <a:lnSpc>
                <a:spcPct val="100000"/>
              </a:lnSpc>
            </a:pPr>
            <a:r>
              <a:rPr lang="en-US" sz="3000" dirty="0"/>
              <a:t>Lecturer by vocation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Interests in workflow automation, as well as Java and C ++ technologies</a:t>
            </a:r>
            <a:endParaRPr lang="bg-BG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1246" t="3742" r="-1034" b="13001"/>
          <a:stretch/>
        </p:blipFill>
        <p:spPr>
          <a:xfrm>
            <a:off x="7876411" y="1939186"/>
            <a:ext cx="3690001" cy="400500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5593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A7D744-4DFA-4BB7-BC33-7110E32514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0" y="1195388"/>
            <a:ext cx="7885500" cy="5529262"/>
          </a:xfrm>
        </p:spPr>
        <p:txBody>
          <a:bodyPr>
            <a:normAutofit/>
          </a:bodyPr>
          <a:lstStyle/>
          <a:p>
            <a:r>
              <a:rPr lang="en-US" dirty="0"/>
              <a:t>Educational Director at </a:t>
            </a:r>
            <a:r>
              <a:rPr lang="en-US" dirty="0" err="1"/>
              <a:t>SoftUni</a:t>
            </a:r>
            <a:endParaRPr lang="en-US" dirty="0"/>
          </a:p>
          <a:p>
            <a:r>
              <a:rPr lang="en-US" dirty="0"/>
              <a:t>15</a:t>
            </a:r>
            <a:r>
              <a:rPr lang="bg-BG" dirty="0"/>
              <a:t>+</a:t>
            </a:r>
            <a:r>
              <a:rPr lang="en-US" dirty="0"/>
              <a:t> years of experience as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a </a:t>
            </a:r>
            <a:r>
              <a:rPr lang="en-US" dirty="0"/>
              <a:t>Technical Trainer and a Product Presenter</a:t>
            </a:r>
          </a:p>
          <a:p>
            <a:r>
              <a:rPr lang="en-US" dirty="0"/>
              <a:t>Founder and Business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OWL </a:t>
            </a:r>
            <a:r>
              <a:rPr lang="en-US" dirty="0"/>
              <a:t>at </a:t>
            </a:r>
            <a:r>
              <a:rPr lang="en-US" dirty="0" err="1"/>
              <a:t>Znam.b</a:t>
            </a:r>
            <a:r>
              <a:rPr lang="bg-BG" dirty="0"/>
              <a:t>е</a:t>
            </a:r>
            <a:endParaRPr lang="en-US" dirty="0"/>
          </a:p>
          <a:p>
            <a:r>
              <a:rPr lang="en-US" dirty="0"/>
              <a:t>Fluent in Java, C#, HTML/CSS,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JavaScript</a:t>
            </a:r>
            <a:r>
              <a:rPr lang="en-US" dirty="0"/>
              <a:t>, Python, PHP, SQL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F125C8-0749-4131-A0D4-C958C0E3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Angel </a:t>
            </a:r>
            <a:r>
              <a:rPr lang="en-US" dirty="0" err="1"/>
              <a:t>Georgiev</a:t>
            </a:r>
            <a:endParaRPr lang="en-US" dirty="0"/>
          </a:p>
        </p:txBody>
      </p:sp>
      <p:pic>
        <p:nvPicPr>
          <p:cNvPr id="1030" name="Picture 6" descr="Angel Georgiev (@AcheBG) | Twitter">
            <a:extLst>
              <a:ext uri="{FF2B5EF4-FFF2-40B4-BE49-F238E27FC236}">
                <a16:creationId xmlns:a16="http://schemas.microsoft.com/office/drawing/2014/main" id="{0196A035-FB37-4397-B8C8-2378608E1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000" y="1899000"/>
            <a:ext cx="3690000" cy="3690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26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F32D672C-B9BC-4E47-8D9C-2627542521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3703" y="1503000"/>
            <a:ext cx="11340000" cy="500400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400" dirty="0">
                <a:ea typeface="+mn-lt"/>
                <a:cs typeface="+mn-lt"/>
              </a:rPr>
              <a:t>Web Developer @ DraftKings</a:t>
            </a:r>
            <a:endParaRPr lang="bg-BG" sz="3400" dirty="0">
              <a:ea typeface="+mn-lt"/>
              <a:cs typeface="+mn-lt"/>
            </a:endParaRPr>
          </a:p>
          <a:p>
            <a:pPr marL="360045" indent="-360045"/>
            <a:r>
              <a:rPr lang="en-US" sz="3400" dirty="0">
                <a:ea typeface="+mn-lt"/>
                <a:cs typeface="+mn-lt"/>
              </a:rPr>
              <a:t>Technical Trainer @ SoftUni</a:t>
            </a:r>
            <a:endParaRPr lang="bg-BG" sz="3400" dirty="0">
              <a:ea typeface="+mn-lt"/>
              <a:cs typeface="+mn-lt"/>
            </a:endParaRPr>
          </a:p>
          <a:p>
            <a:pPr marL="802957" lvl="1" indent="-360045"/>
            <a:r>
              <a:rPr lang="bg-BG" sz="3200" dirty="0">
                <a:ea typeface="+mn-lt"/>
                <a:cs typeface="+mn-lt"/>
              </a:rPr>
              <a:t>100+ </a:t>
            </a:r>
            <a:r>
              <a:rPr lang="en-US" sz="3200" dirty="0">
                <a:ea typeface="+mn-lt"/>
                <a:cs typeface="+mn-lt"/>
              </a:rPr>
              <a:t>training sessions</a:t>
            </a:r>
            <a:endParaRPr lang="en-US" sz="3400" dirty="0">
              <a:ea typeface="+mn-lt"/>
              <a:cs typeface="+mn-lt"/>
            </a:endParaRPr>
          </a:p>
          <a:p>
            <a:pPr marL="360045" indent="-360045"/>
            <a:r>
              <a:rPr lang="en-US" sz="3400" dirty="0">
                <a:ea typeface="+mn-lt"/>
                <a:cs typeface="+mn-lt"/>
              </a:rPr>
              <a:t>Experience with JavaScript, Java, </a:t>
            </a:r>
            <a:br>
              <a:rPr lang="en-US" sz="3400" dirty="0">
                <a:ea typeface="+mn-lt"/>
                <a:cs typeface="+mn-lt"/>
              </a:rPr>
            </a:br>
            <a:r>
              <a:rPr lang="en-US" sz="3400" dirty="0">
                <a:ea typeface="+mn-lt"/>
                <a:cs typeface="+mn-lt"/>
              </a:rPr>
              <a:t>Python and etc.</a:t>
            </a:r>
          </a:p>
          <a:p>
            <a:pPr marL="360045" indent="-360045"/>
            <a:r>
              <a:rPr lang="en-US" sz="3400" dirty="0">
                <a:ea typeface="+mn-lt"/>
                <a:cs typeface="+mn-lt"/>
              </a:rPr>
              <a:t>Deep interests in automation </a:t>
            </a:r>
            <a:r>
              <a:rPr lang="bg-BG" sz="3400" dirty="0" smtClean="0">
                <a:ea typeface="+mn-lt"/>
                <a:cs typeface="+mn-lt"/>
              </a:rPr>
              <a:t/>
            </a:r>
            <a:br>
              <a:rPr lang="bg-BG" sz="3400" dirty="0" smtClean="0">
                <a:ea typeface="+mn-lt"/>
                <a:cs typeface="+mn-lt"/>
              </a:rPr>
            </a:br>
            <a:r>
              <a:rPr lang="en-US" sz="3400" dirty="0" smtClean="0">
                <a:ea typeface="+mn-lt"/>
                <a:cs typeface="+mn-lt"/>
              </a:rPr>
              <a:t>of</a:t>
            </a:r>
            <a:r>
              <a:rPr lang="bg-BG" sz="3400" dirty="0" smtClean="0">
                <a:ea typeface="+mn-lt"/>
                <a:cs typeface="+mn-lt"/>
              </a:rPr>
              <a:t> </a:t>
            </a:r>
            <a:r>
              <a:rPr lang="en-US" sz="3400" dirty="0">
                <a:ea typeface="+mn-lt"/>
                <a:cs typeface="+mn-lt"/>
              </a:rPr>
              <a:t>processes</a:t>
            </a:r>
            <a:endParaRPr lang="bg-BG" sz="3400" dirty="0">
              <a:ea typeface="+mn-lt"/>
              <a:cs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cs typeface="Calibri"/>
              </a:rPr>
              <a:t>Slavi</a:t>
            </a:r>
            <a:r>
              <a:rPr lang="en-US" sz="4000" dirty="0" smtClean="0">
                <a:cs typeface="Calibri"/>
              </a:rPr>
              <a:t> </a:t>
            </a:r>
            <a:r>
              <a:rPr lang="en-US" sz="4000" dirty="0" err="1" smtClean="0">
                <a:cs typeface="Calibri"/>
              </a:rPr>
              <a:t>Kapsalov</a:t>
            </a:r>
            <a:endParaRPr lang="en-US" sz="4000" dirty="0"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000" y="1989000"/>
            <a:ext cx="3645000" cy="367358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24876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172" y="1196125"/>
            <a:ext cx="11530326" cy="5201066"/>
          </a:xfrm>
        </p:spPr>
        <p:txBody>
          <a:bodyPr>
            <a:normAutofit/>
          </a:bodyPr>
          <a:lstStyle/>
          <a:p>
            <a:r>
              <a:rPr lang="en-US" sz="3600" dirty="0"/>
              <a:t>Solutions Architect @ ZenCodeo</a:t>
            </a:r>
          </a:p>
          <a:p>
            <a:r>
              <a:rPr lang="en-US" sz="3600" dirty="0"/>
              <a:t>15+ years in IT</a:t>
            </a:r>
          </a:p>
          <a:p>
            <a:r>
              <a:rPr lang="en-US" sz="3600" dirty="0"/>
              <a:t>Takes an active role in the </a:t>
            </a:r>
            <a:r>
              <a:rPr lang="bg-BG" sz="3600" dirty="0"/>
              <a:t/>
            </a:r>
            <a:br>
              <a:rPr lang="bg-BG" sz="3600" dirty="0"/>
            </a:br>
            <a:r>
              <a:rPr lang="en-US" sz="3600" dirty="0"/>
              <a:t>development of the </a:t>
            </a:r>
            <a:r>
              <a:rPr lang="bg-BG" sz="3600" dirty="0"/>
              <a:t/>
            </a:r>
            <a:br>
              <a:rPr lang="bg-BG" sz="3600" dirty="0"/>
            </a:br>
            <a:r>
              <a:rPr lang="en-US" sz="3600" dirty="0">
                <a:hlinkClick r:id="rId2"/>
              </a:rPr>
              <a:t>https://judge.softuni.bg</a:t>
            </a:r>
            <a:endParaRPr lang="en-US" sz="3600" dirty="0"/>
          </a:p>
          <a:p>
            <a:r>
              <a:rPr lang="en-US" sz="3600" dirty="0"/>
              <a:t>Microsoft Certified Trainer</a:t>
            </a:r>
            <a:endParaRPr lang="en-GB" sz="3600" dirty="0"/>
          </a:p>
          <a:p>
            <a:r>
              <a:rPr lang="en-US" sz="3600" dirty="0">
                <a:hlinkClick r:id="rId3"/>
              </a:rPr>
              <a:t>https://nikolay.it</a:t>
            </a:r>
            <a:endParaRPr lang="bg-BG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Nikolay Kostov</a:t>
            </a:r>
            <a:endParaRPr lang="bg-BG" dirty="0"/>
          </a:p>
        </p:txBody>
      </p:sp>
      <p:pic>
        <p:nvPicPr>
          <p:cNvPr id="6" name="Picture 2" descr="http://i3.ytimg.com/vi/Dd40-_kYiVE/maxresdefault.jpg">
            <a:extLst>
              <a:ext uri="{FF2B5EF4-FFF2-40B4-BE49-F238E27FC236}">
                <a16:creationId xmlns:a16="http://schemas.microsoft.com/office/drawing/2014/main" id="{0545398E-344C-4ABE-8A44-B3830A684E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14" t="662" r="120" b="29000"/>
          <a:stretch/>
        </p:blipFill>
        <p:spPr bwMode="auto">
          <a:xfrm>
            <a:off x="7806000" y="1973101"/>
            <a:ext cx="3647113" cy="364711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515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7569058" cy="5201066"/>
          </a:xfrm>
        </p:spPr>
        <p:txBody>
          <a:bodyPr>
            <a:normAutofit/>
          </a:bodyPr>
          <a:lstStyle/>
          <a:p>
            <a:r>
              <a:rPr lang="en-US" sz="3600" noProof="1"/>
              <a:t>Java Developer</a:t>
            </a:r>
            <a:r>
              <a:rPr lang="bg-BG" sz="3600" noProof="1"/>
              <a:t> </a:t>
            </a:r>
            <a:r>
              <a:rPr lang="en-US" sz="3600" noProof="1"/>
              <a:t>at </a:t>
            </a:r>
            <a:br>
              <a:rPr lang="en-US" sz="3600" noProof="1"/>
            </a:br>
            <a:r>
              <a:rPr lang="en-US" sz="3600" dirty="0"/>
              <a:t>Virtual Racing School</a:t>
            </a:r>
            <a:endParaRPr lang="en-US" sz="3600" noProof="1"/>
          </a:p>
          <a:p>
            <a:r>
              <a:rPr lang="en-US" sz="3600" noProof="1"/>
              <a:t>Experience with Java, C++, C#</a:t>
            </a:r>
          </a:p>
          <a:p>
            <a:r>
              <a:rPr lang="en-US" sz="3600" noProof="1"/>
              <a:t>Technical Trainer @ SoftUni</a:t>
            </a:r>
          </a:p>
          <a:p>
            <a:r>
              <a:rPr lang="en-US" sz="3600" noProof="1"/>
              <a:t>Interested in Astrophysics</a:t>
            </a:r>
            <a:endParaRPr lang="en-GB" sz="36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Martin Paunov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00" y="1899000"/>
            <a:ext cx="4082034" cy="33528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171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A7D744-4DFA-4BB7-BC33-7110E32514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0" y="1195388"/>
            <a:ext cx="8110500" cy="5529262"/>
          </a:xfrm>
        </p:spPr>
        <p:txBody>
          <a:bodyPr>
            <a:normAutofit/>
          </a:bodyPr>
          <a:lstStyle/>
          <a:p>
            <a:r>
              <a:rPr lang="en-US" dirty="0"/>
              <a:t>Nearly 5 years experience as a technical trainer in the IT field</a:t>
            </a:r>
          </a:p>
          <a:p>
            <a:r>
              <a:rPr lang="en-US" dirty="0"/>
              <a:t>Head of the R&amp;D Unit at Software University</a:t>
            </a:r>
          </a:p>
          <a:p>
            <a:r>
              <a:rPr lang="en-US" dirty="0"/>
              <a:t>Former Director of the Education Department </a:t>
            </a:r>
          </a:p>
          <a:p>
            <a:r>
              <a:rPr lang="en-US" dirty="0"/>
              <a:t>JavaScript </a:t>
            </a:r>
            <a:r>
              <a:rPr lang="en-US" dirty="0" smtClean="0"/>
              <a:t>enthusiast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F125C8-0749-4131-A0D4-C958C0E3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Viktor Kostadinov</a:t>
            </a:r>
            <a:endParaRPr lang="en-US" dirty="0"/>
          </a:p>
        </p:txBody>
      </p:sp>
      <p:pic>
        <p:nvPicPr>
          <p:cNvPr id="6" name="Picture 5" descr="A person in glasses looking at the camera&#10;&#10;Description automatically generated">
            <a:extLst>
              <a:ext uri="{FF2B5EF4-FFF2-40B4-BE49-F238E27FC236}">
                <a16:creationId xmlns:a16="http://schemas.microsoft.com/office/drawing/2014/main" id="{61BCEE4C-DD17-4C92-98E2-EF568E78E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000" y="1989000"/>
            <a:ext cx="3645000" cy="381511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5398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i3.ytimg.com/vi/wU0jMKRIcdo/maxresdefault.jpg">
            <a:extLst>
              <a:ext uri="{FF2B5EF4-FFF2-40B4-BE49-F238E27FC236}">
                <a16:creationId xmlns:a16="http://schemas.microsoft.com/office/drawing/2014/main" id="{7E834B49-C82D-4809-8573-9AD009AD1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72" t="870" r="5626" b="39218"/>
          <a:stretch/>
        </p:blipFill>
        <p:spPr bwMode="auto">
          <a:xfrm>
            <a:off x="7941000" y="1899000"/>
            <a:ext cx="3647113" cy="364711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5006" y="1196124"/>
            <a:ext cx="11573492" cy="5561125"/>
          </a:xfrm>
        </p:spPr>
        <p:txBody>
          <a:bodyPr>
            <a:normAutofit fontScale="92500" lnSpcReduction="10000"/>
          </a:bodyPr>
          <a:lstStyle/>
          <a:p>
            <a:pPr marL="7642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noProof="1"/>
              <a:t>Senior Full Stack Developer in SoftUni</a:t>
            </a:r>
            <a:endParaRPr lang="bg-BG" dirty="0"/>
          </a:p>
          <a:p>
            <a:pPr marL="7642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dirty="0"/>
              <a:t>10+ years in IT</a:t>
            </a:r>
            <a:endParaRPr lang="bg-BG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dirty="0"/>
              <a:t>8+ years of experience as a </a:t>
            </a:r>
            <a:br>
              <a:rPr lang="en-US" dirty="0"/>
            </a:br>
            <a:r>
              <a:rPr lang="en-US" dirty="0"/>
              <a:t>Technical Trainer in Telerik Academy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dirty="0"/>
              <a:t>Front-end developer by heart</a:t>
            </a:r>
            <a:endParaRPr lang="bg-BG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dirty="0"/>
              <a:t>Software developer by need</a:t>
            </a:r>
          </a:p>
          <a:p>
            <a:pPr marL="7642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dirty="0"/>
              <a:t>Experience with all popular mobile platforms</a:t>
            </a:r>
            <a:endParaRPr lang="bg-BG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dirty="0"/>
              <a:t>Android, iOS, Windows</a:t>
            </a:r>
            <a:endParaRPr lang="bg-BG" dirty="0"/>
          </a:p>
          <a:p>
            <a:pPr marL="7642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nl-NL" sz="3200" dirty="0"/>
              <a:t>Fluent in Node.js, .NET, Angular, Java, C++</a:t>
            </a:r>
            <a:endParaRPr lang="bg-BG" sz="3200" dirty="0"/>
          </a:p>
          <a:p>
            <a:pPr marL="7642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GB" sz="3200" dirty="0"/>
              <a:t>"</a:t>
            </a:r>
            <a:r>
              <a:rPr lang="en-US" sz="3200" dirty="0"/>
              <a:t>30 under 30" - Forbes </a:t>
            </a:r>
            <a:r>
              <a:rPr lang="bg-BG" sz="3200" dirty="0"/>
              <a:t>2017</a:t>
            </a:r>
            <a:r>
              <a:rPr lang="en-US" sz="3200" dirty="0"/>
              <a:t> - Education</a:t>
            </a:r>
            <a:endParaRPr lang="nl-NL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Doncho Minkov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92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i3.ytimg.com/vi/Fs1qoHr3mfQ/maxresdefault.jpg">
            <a:extLst>
              <a:ext uri="{FF2B5EF4-FFF2-40B4-BE49-F238E27FC236}">
                <a16:creationId xmlns:a16="http://schemas.microsoft.com/office/drawing/2014/main" id="{25DEBF50-4C14-4CD9-BBEC-400EF12998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35" t="2974" r="21" b="29750"/>
          <a:stretch/>
        </p:blipFill>
        <p:spPr bwMode="auto">
          <a:xfrm>
            <a:off x="7851000" y="1973101"/>
            <a:ext cx="3647113" cy="364711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782" y="1196125"/>
            <a:ext cx="11538715" cy="5201066"/>
          </a:xfrm>
        </p:spPr>
        <p:txBody>
          <a:bodyPr>
            <a:normAutofit/>
          </a:bodyPr>
          <a:lstStyle/>
          <a:p>
            <a:r>
              <a:rPr lang="en-GB" sz="3600" noProof="1"/>
              <a:t>Head Of Department at </a:t>
            </a:r>
            <a:br>
              <a:rPr lang="en-GB" sz="3600" noProof="1"/>
            </a:br>
            <a:r>
              <a:rPr lang="en-GB" sz="3600" noProof="1"/>
              <a:t>Information Services Plc.</a:t>
            </a:r>
          </a:p>
          <a:p>
            <a:r>
              <a:rPr lang="en-US" sz="3600" noProof="1"/>
              <a:t>Worked with various technologies</a:t>
            </a:r>
          </a:p>
          <a:p>
            <a:pPr lvl="1"/>
            <a:r>
              <a:rPr lang="en-US" sz="3400" noProof="1"/>
              <a:t>.NET and C#, </a:t>
            </a:r>
            <a:r>
              <a:rPr lang="en-GB" sz="3400" dirty="0"/>
              <a:t>BASIC, Pascal, </a:t>
            </a:r>
            <a:br>
              <a:rPr lang="en-GB" sz="3400" dirty="0"/>
            </a:br>
            <a:r>
              <a:rPr lang="en-GB" sz="3400" dirty="0"/>
              <a:t>Object Pascal, PHP</a:t>
            </a:r>
            <a:endParaRPr lang="en-US" sz="3400" noProof="1"/>
          </a:p>
          <a:p>
            <a:r>
              <a:rPr lang="en-US" sz="3600" noProof="1"/>
              <a:t>More than 15 years of experience</a:t>
            </a:r>
          </a:p>
          <a:p>
            <a:r>
              <a:rPr lang="en-US" sz="3600" noProof="1"/>
              <a:t>Experienced Technical </a:t>
            </a:r>
            <a:r>
              <a:rPr lang="en-US" sz="3600" noProof="1" smtClean="0"/>
              <a:t>Trainer</a:t>
            </a:r>
            <a:endParaRPr lang="en-US" sz="3600" noProof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Stamo Petkov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657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#fund-common</a:t>
            </a: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>
            <a:normAutofit/>
          </a:bodyPr>
          <a:lstStyle/>
          <a:p>
            <a:r>
              <a:rPr lang="en-US" sz="4400" dirty="0"/>
              <a:t>Questions?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793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233001"/>
            <a:ext cx="7658591" cy="5252434"/>
          </a:xfrm>
        </p:spPr>
        <p:txBody>
          <a:bodyPr>
            <a:noAutofit/>
          </a:bodyPr>
          <a:lstStyle/>
          <a:p>
            <a:pPr marL="647647" lvl="2" indent="-34290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chemeClr val="tx2"/>
                </a:solidFill>
              </a:rPr>
              <a:t>Software engineer with 19+ years of real experience </a:t>
            </a:r>
            <a:r>
              <a:rPr lang="en-US" sz="3000" dirty="0"/>
              <a:t>with different projects</a:t>
            </a:r>
          </a:p>
          <a:p>
            <a:pPr marL="609494" lvl="2" indent="-30474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lang="en-US" sz="3000" dirty="0">
                <a:solidFill>
                  <a:schemeClr val="tx2"/>
                </a:solidFill>
              </a:rPr>
              <a:t>Started developing with Java in the </a:t>
            </a:r>
            <a:r>
              <a:rPr lang="bg-BG" sz="3000" dirty="0">
                <a:solidFill>
                  <a:schemeClr val="tx2"/>
                </a:solidFill>
              </a:rPr>
              <a:t/>
            </a:r>
            <a:br>
              <a:rPr lang="bg-BG" sz="3000" dirty="0">
                <a:solidFill>
                  <a:schemeClr val="tx2"/>
                </a:solidFill>
              </a:rPr>
            </a:br>
            <a:r>
              <a:rPr lang="en-US" sz="3000" dirty="0" smtClean="0">
                <a:solidFill>
                  <a:schemeClr val="tx2"/>
                </a:solidFill>
              </a:rPr>
              <a:t>year </a:t>
            </a:r>
            <a:r>
              <a:rPr lang="en-US" sz="3000" dirty="0">
                <a:solidFill>
                  <a:schemeClr val="tx2"/>
                </a:solidFill>
              </a:rPr>
              <a:t>2000 </a:t>
            </a:r>
            <a:r>
              <a:rPr lang="bg-BG" sz="3000" dirty="0">
                <a:solidFill>
                  <a:schemeClr val="tx2"/>
                </a:solidFill>
              </a:rPr>
              <a:t> </a:t>
            </a:r>
            <a:r>
              <a:rPr lang="en-US" sz="3000" dirty="0">
                <a:solidFill>
                  <a:schemeClr val="tx2"/>
                </a:solidFill>
              </a:rPr>
              <a:t>in the form of J2SE 1.2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chemeClr val="tx2"/>
                </a:solidFill>
              </a:rPr>
              <a:t>Works in REWE Digital Bulgaria on an architecture </a:t>
            </a:r>
            <a:r>
              <a:rPr lang="en-US" sz="3000" dirty="0" smtClean="0">
                <a:solidFill>
                  <a:schemeClr val="tx2"/>
                </a:solidFill>
              </a:rPr>
              <a:t>focused </a:t>
            </a:r>
            <a:r>
              <a:rPr lang="en-US" sz="3000" dirty="0">
                <a:solidFill>
                  <a:schemeClr val="tx2"/>
                </a:solidFill>
              </a:rPr>
              <a:t>on microservices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chemeClr val="tx2"/>
                </a:solidFill>
              </a:rPr>
              <a:t>Uses Java, TypeScript and </a:t>
            </a:r>
            <a:r>
              <a:rPr lang="en-US" sz="3000" dirty="0" err="1">
                <a:solidFill>
                  <a:schemeClr val="tx2"/>
                </a:solidFill>
              </a:rPr>
              <a:t>Kotlin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bg-BG" sz="3000" dirty="0">
                <a:solidFill>
                  <a:schemeClr val="tx2"/>
                </a:solidFill>
              </a:rPr>
              <a:t/>
            </a:r>
            <a:br>
              <a:rPr lang="bg-BG" sz="3000" dirty="0">
                <a:solidFill>
                  <a:schemeClr val="tx2"/>
                </a:solidFill>
              </a:rPr>
            </a:br>
            <a:r>
              <a:rPr lang="en-US" sz="3000" dirty="0" smtClean="0">
                <a:solidFill>
                  <a:schemeClr val="tx2"/>
                </a:solidFill>
              </a:rPr>
              <a:t>in </a:t>
            </a:r>
            <a:r>
              <a:rPr lang="en-US" sz="3000" dirty="0">
                <a:solidFill>
                  <a:schemeClr val="tx2"/>
                </a:solidFill>
              </a:rPr>
              <a:t>his daily tasks</a:t>
            </a:r>
            <a:endParaRPr lang="bg-BG" sz="3000" dirty="0">
              <a:solidFill>
                <a:schemeClr val="tx2"/>
              </a:solidFill>
            </a:endParaRPr>
          </a:p>
          <a:p>
            <a:pPr marL="609494" lvl="2" indent="-30474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lang="en-US" sz="3000" dirty="0">
                <a:solidFill>
                  <a:schemeClr val="tx2"/>
                </a:solidFill>
              </a:rPr>
              <a:t>Personal website: </a:t>
            </a:r>
            <a:r>
              <a:rPr lang="en-US" sz="3000" dirty="0">
                <a:solidFill>
                  <a:schemeClr val="tx2"/>
                </a:solidFill>
                <a:hlinkClick r:id="rId3"/>
              </a:rPr>
              <a:t>http://</a:t>
            </a:r>
            <a:r>
              <a:rPr lang="en-US" sz="3000" dirty="0" smtClean="0">
                <a:solidFill>
                  <a:schemeClr val="tx2"/>
                </a:solidFill>
                <a:hlinkClick r:id="rId3"/>
              </a:rPr>
              <a:t>balev.eu </a:t>
            </a: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dirty="0" err="1">
                <a:solidFill>
                  <a:schemeClr val="accent6"/>
                </a:solidFill>
              </a:rPr>
              <a:t>Lachezar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Balev</a:t>
            </a:r>
            <a:endParaRPr lang="en-US" sz="4000" noProof="1">
              <a:solidFill>
                <a:schemeClr val="accent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000" y="2349000"/>
            <a:ext cx="4106250" cy="3285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506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79000"/>
            <a:ext cx="7076228" cy="4994360"/>
          </a:xfrm>
        </p:spPr>
        <p:txBody>
          <a:bodyPr>
            <a:normAutofit/>
          </a:bodyPr>
          <a:lstStyle/>
          <a:p>
            <a:r>
              <a:rPr lang="en-US" sz="3600" dirty="0">
                <a:ea typeface="+mn-lt"/>
                <a:cs typeface="+mn-lt"/>
              </a:rPr>
              <a:t>Senior Full-Stack Developer and Team Lead </a:t>
            </a:r>
            <a:r>
              <a:rPr lang="bg-BG" sz="3600" dirty="0">
                <a:ea typeface="+mn-lt"/>
                <a:cs typeface="+mn-lt"/>
              </a:rPr>
              <a:t>@</a:t>
            </a:r>
            <a:r>
              <a:rPr lang="en-US" sz="3600" dirty="0">
                <a:ea typeface="+mn-lt"/>
                <a:cs typeface="+mn-lt"/>
              </a:rPr>
              <a:t> Motion Software</a:t>
            </a:r>
          </a:p>
          <a:p>
            <a:r>
              <a:rPr lang="en-US" sz="3600" dirty="0">
                <a:ea typeface="+mn-lt"/>
                <a:cs typeface="+mn-lt"/>
              </a:rPr>
              <a:t>Technical Trainer @ SoftUni</a:t>
            </a:r>
          </a:p>
          <a:p>
            <a:r>
              <a:rPr lang="en-US" sz="3600" dirty="0">
                <a:ea typeface="+mn-lt"/>
                <a:cs typeface="+mn-lt"/>
              </a:rPr>
              <a:t>Experience in JS, C#, Node.js, 	    React, ASP.NET MVC</a:t>
            </a:r>
          </a:p>
          <a:p>
            <a:r>
              <a:rPr lang="en-US" sz="3600" dirty="0">
                <a:ea typeface="+mn-lt"/>
                <a:cs typeface="+mn-lt"/>
              </a:rPr>
              <a:t>TelerikAcademy Graduate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Ivaylo Papazov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55EA22-E4F8-4DA2-B1DF-8CB272B8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000" y="1854361"/>
            <a:ext cx="3647856" cy="364363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7795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i3.ytimg.com/vi/1UZ-OX6mtbc/maxresdefault.jpg">
            <a:extLst>
              <a:ext uri="{FF2B5EF4-FFF2-40B4-BE49-F238E27FC236}">
                <a16:creationId xmlns:a16="http://schemas.microsoft.com/office/drawing/2014/main" id="{1C703E7F-EB3C-4DD9-8589-D0754FFA5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"/>
          <a:stretch/>
        </p:blipFill>
        <p:spPr bwMode="auto">
          <a:xfrm>
            <a:off x="7671000" y="1944000"/>
            <a:ext cx="3646163" cy="364616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3500" noProof="1"/>
              <a:t>Various job titles at the same time:</a:t>
            </a:r>
          </a:p>
          <a:p>
            <a:pPr lvl="1"/>
            <a:r>
              <a:rPr lang="en-GB" noProof="1"/>
              <a:t>CTO @ SoftUni Dev Team</a:t>
            </a:r>
          </a:p>
          <a:p>
            <a:pPr lvl="1"/>
            <a:r>
              <a:rPr lang="en-GB" noProof="1"/>
              <a:t>Technical Trainer @ SoftUni</a:t>
            </a:r>
          </a:p>
          <a:p>
            <a:pPr lvl="1"/>
            <a:r>
              <a:rPr lang="en-US" noProof="1"/>
              <a:t>Creator of open-source </a:t>
            </a:r>
            <a:r>
              <a:rPr lang="bg-BG" noProof="1"/>
              <a:t/>
            </a:r>
            <a:br>
              <a:rPr lang="bg-BG" noProof="1"/>
            </a:br>
            <a:r>
              <a:rPr lang="en-US" noProof="1"/>
              <a:t>libraries for ASP.NET</a:t>
            </a:r>
          </a:p>
          <a:p>
            <a:pPr lvl="2"/>
            <a:r>
              <a:rPr lang="en-US" noProof="1"/>
              <a:t>MyTested.AspNetCore.Mvc</a:t>
            </a:r>
          </a:p>
          <a:p>
            <a:pPr lvl="1"/>
            <a:r>
              <a:rPr lang="en-GB" noProof="1"/>
              <a:t>Mathematical competitions champion</a:t>
            </a:r>
          </a:p>
          <a:p>
            <a:r>
              <a:rPr lang="en-GB" sz="3500" noProof="1"/>
              <a:t>Contacts:</a:t>
            </a:r>
          </a:p>
          <a:p>
            <a:pPr lvl="1"/>
            <a:r>
              <a:rPr lang="en-GB" noProof="1">
                <a:hlinkClick r:id="" action="ppaction://noaction"/>
              </a:rPr>
              <a:t>https://github.com/ivaylokenov</a:t>
            </a:r>
          </a:p>
          <a:p>
            <a:pPr lvl="1"/>
            <a:r>
              <a:rPr lang="en-GB" noProof="1">
                <a:hlinkClick r:id="" action="ppaction://noaction"/>
              </a:rPr>
              <a:t>https://linkedin.com/in/kenov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Ivaylo Kenov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4988" y="6397198"/>
            <a:ext cx="428710" cy="308845"/>
          </a:xfrm>
          <a:prstGeom prst="rect">
            <a:avLst/>
          </a:prstGeom>
        </p:spPr>
        <p:txBody>
          <a:bodyPr/>
          <a:lstStyle/>
          <a:p>
            <a:r>
              <a:rPr lang="bg-BG" dirty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2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030598" cy="5528766"/>
          </a:xfrm>
        </p:spPr>
        <p:txBody>
          <a:bodyPr>
            <a:normAutofit/>
          </a:bodyPr>
          <a:lstStyle/>
          <a:p>
            <a:pPr latinLnBrk="0">
              <a:lnSpc>
                <a:spcPct val="120000"/>
              </a:lnSpc>
            </a:pPr>
            <a:r>
              <a:rPr lang="en-US" sz="3600" dirty="0"/>
              <a:t>Passionate about Front-End Development</a:t>
            </a:r>
            <a:endParaRPr lang="en-US" sz="3600" noProof="1"/>
          </a:p>
          <a:p>
            <a:pPr latinLnBrk="0">
              <a:lnSpc>
                <a:spcPct val="120000"/>
              </a:lnSpc>
              <a:buClr>
                <a:schemeClr val="tx1"/>
              </a:buClr>
            </a:pPr>
            <a:r>
              <a:rPr lang="en-US" sz="3600" noProof="1"/>
              <a:t>Technical Trainer</a:t>
            </a:r>
            <a:r>
              <a:rPr lang="en-US" sz="3600" noProof="1">
                <a:solidFill>
                  <a:schemeClr val="bg1"/>
                </a:solidFill>
              </a:rPr>
              <a:t> </a:t>
            </a:r>
            <a:r>
              <a:rPr lang="en-US" sz="3600" noProof="1"/>
              <a:t>in SoftUni</a:t>
            </a:r>
          </a:p>
          <a:p>
            <a:pPr latinLnBrk="0">
              <a:lnSpc>
                <a:spcPct val="120000"/>
              </a:lnSpc>
            </a:pPr>
            <a:r>
              <a:rPr lang="en-US" sz="3600" noProof="1"/>
              <a:t>Web Development Freelancer</a:t>
            </a:r>
          </a:p>
          <a:p>
            <a:pPr latinLnBrk="0">
              <a:lnSpc>
                <a:spcPct val="120000"/>
              </a:lnSpc>
              <a:buClr>
                <a:schemeClr val="tx1"/>
              </a:buClr>
            </a:pPr>
            <a:r>
              <a:rPr lang="en-US" sz="3600" noProof="1"/>
              <a:t>Contacts: </a:t>
            </a:r>
          </a:p>
          <a:p>
            <a:pPr lvl="1" latinLnBrk="0">
              <a:lnSpc>
                <a:spcPct val="120000"/>
              </a:lnSpc>
            </a:pPr>
            <a:r>
              <a:rPr lang="en-US" sz="3400" dirty="0">
                <a:hlinkClick r:id="rId2"/>
              </a:rPr>
              <a:t>http://</a:t>
            </a:r>
            <a:r>
              <a:rPr lang="en-US" sz="3400" dirty="0" smtClean="0">
                <a:hlinkClick r:id="rId2"/>
              </a:rPr>
              <a:t>antoniaat.com</a:t>
            </a:r>
            <a:endParaRPr lang="en-US" sz="34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noProof="1"/>
              <a:t>Antonia Atanasova</a:t>
            </a:r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 descr="A girl posing for a picture&#10;&#10;Description automatically generated">
            <a:extLst>
              <a:ext uri="{FF2B5EF4-FFF2-40B4-BE49-F238E27FC236}">
                <a16:creationId xmlns:a16="http://schemas.microsoft.com/office/drawing/2014/main" id="{6CFB173D-BA8D-4725-91BF-63F04FD80B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88"/>
          <a:stretch/>
        </p:blipFill>
        <p:spPr>
          <a:xfrm>
            <a:off x="7411297" y="1894477"/>
            <a:ext cx="3904703" cy="356549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254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451134-CF48-43A5-9E58-7E426004B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718409"/>
            <a:ext cx="3581400" cy="317551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Learning Paths and Opportunities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The Choice is Yours</a:t>
            </a:r>
          </a:p>
        </p:txBody>
      </p:sp>
    </p:spTree>
    <p:extLst>
      <p:ext uri="{BB962C8B-B14F-4D97-AF65-F5344CB8AC3E}">
        <p14:creationId xmlns:p14="http://schemas.microsoft.com/office/powerpoint/2010/main" val="25988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2A7B0A-9F77-4827-AD1A-9EE049E2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Engineering: Educational Program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2D8F54-DEF8-49F7-9F44-030B4C2815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6000" y="1904270"/>
            <a:ext cx="7745976" cy="4854730"/>
          </a:xfrm>
          <a:prstGeom prst="rect">
            <a:avLst/>
          </a:prstGeom>
        </p:spPr>
      </p:pic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5FB43A8-8250-4A4D-974C-F5CE90022F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764" y="1219200"/>
            <a:ext cx="1199847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Learning tracks: </a:t>
            </a:r>
            <a:r>
              <a:rPr lang="en-US" b="1" dirty="0"/>
              <a:t>C#</a:t>
            </a:r>
            <a:r>
              <a:rPr lang="en-US" dirty="0"/>
              <a:t>, </a:t>
            </a:r>
            <a:r>
              <a:rPr lang="en-US" b="1" dirty="0"/>
              <a:t>Java</a:t>
            </a:r>
            <a:r>
              <a:rPr lang="en-US" dirty="0"/>
              <a:t>, </a:t>
            </a:r>
            <a:r>
              <a:rPr lang="en-US" b="1" dirty="0"/>
              <a:t>JavaScript</a:t>
            </a:r>
            <a:r>
              <a:rPr lang="en-US" dirty="0"/>
              <a:t>, </a:t>
            </a:r>
            <a:r>
              <a:rPr lang="en-US" b="1" dirty="0" smtClean="0"/>
              <a:t>Python</a:t>
            </a:r>
            <a:endParaRPr lang="bg-BG" b="1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642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Curriculum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44768" y="3426502"/>
            <a:ext cx="14832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b="1" dirty="0">
                <a:solidFill>
                  <a:schemeClr val="bg1"/>
                </a:solidFill>
              </a:rPr>
              <a:t>4 </a:t>
            </a:r>
            <a:r>
              <a:rPr lang="en-GB" sz="2600" b="1" dirty="0">
                <a:solidFill>
                  <a:schemeClr val="bg1"/>
                </a:solidFill>
              </a:rPr>
              <a:t>months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5660" y="1322539"/>
            <a:ext cx="126509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b="1" dirty="0">
                <a:solidFill>
                  <a:schemeClr val="tx1">
                    <a:lumMod val="75000"/>
                  </a:schemeClr>
                </a:solidFill>
              </a:rPr>
              <a:t>Entry</a:t>
            </a:r>
            <a:br>
              <a:rPr lang="en-GB" sz="2600" b="1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GB" sz="2600" b="1" dirty="0">
                <a:solidFill>
                  <a:schemeClr val="tx1">
                    <a:lumMod val="75000"/>
                  </a:schemeClr>
                </a:solidFill>
              </a:rPr>
              <a:t>Module</a:t>
            </a:r>
            <a:endParaRPr lang="en-US" sz="2600" b="1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1589" y="2971800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589" y="5004902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65660" y="5253264"/>
            <a:ext cx="24624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solidFill>
                  <a:schemeClr val="tx1">
                    <a:lumMod val="75000"/>
                  </a:schemeClr>
                </a:solidFill>
              </a:rPr>
              <a:t>Professional Modules</a:t>
            </a:r>
            <a:endParaRPr lang="en-US" sz="26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044768" y="1548270"/>
            <a:ext cx="14832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b="1" dirty="0">
                <a:solidFill>
                  <a:schemeClr val="bg1"/>
                </a:solidFill>
              </a:rPr>
              <a:t>2 </a:t>
            </a:r>
            <a:r>
              <a:rPr lang="en-GB" sz="2600" b="1" dirty="0">
                <a:solidFill>
                  <a:schemeClr val="bg1"/>
                </a:solidFill>
              </a:rPr>
              <a:t>months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741000" y="5499000"/>
            <a:ext cx="209076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b="1" dirty="0">
                <a:solidFill>
                  <a:schemeClr val="bg1"/>
                </a:solidFill>
              </a:rPr>
              <a:t>12-</a:t>
            </a:r>
            <a:r>
              <a:rPr lang="bg-BG" sz="2600" b="1" dirty="0">
                <a:solidFill>
                  <a:schemeClr val="bg1"/>
                </a:solidFill>
              </a:rPr>
              <a:t>16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GB" sz="2600" b="1" dirty="0">
                <a:solidFill>
                  <a:schemeClr val="bg1"/>
                </a:solidFill>
              </a:rPr>
              <a:t>months</a:t>
            </a:r>
            <a:endParaRPr lang="en-US" sz="2600" b="1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5973235" y="2268978"/>
            <a:ext cx="4244" cy="1094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</p:cNvCxnSpPr>
          <p:nvPr/>
        </p:nvCxnSpPr>
        <p:spPr>
          <a:xfrm>
            <a:off x="5957388" y="4342799"/>
            <a:ext cx="434206" cy="910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>
            <a:off x="5967434" y="4342799"/>
            <a:ext cx="1714202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</p:cNvCxnSpPr>
          <p:nvPr/>
        </p:nvCxnSpPr>
        <p:spPr>
          <a:xfrm flipH="1">
            <a:off x="3724595" y="4342799"/>
            <a:ext cx="2242839" cy="910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</p:cNvCxnSpPr>
          <p:nvPr/>
        </p:nvCxnSpPr>
        <p:spPr>
          <a:xfrm flipH="1">
            <a:off x="4982011" y="4342799"/>
            <a:ext cx="985423" cy="910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8">
            <a:hlinkClick r:id="rId2"/>
            <a:extLst>
              <a:ext uri="{FF2B5EF4-FFF2-40B4-BE49-F238E27FC236}">
                <a16:creationId xmlns:a16="http://schemas.microsoft.com/office/drawing/2014/main" id="{9FE2E8DE-501E-4EA6-A799-3C38927A94AD}"/>
              </a:ext>
            </a:extLst>
          </p:cNvPr>
          <p:cNvSpPr/>
          <p:nvPr/>
        </p:nvSpPr>
        <p:spPr>
          <a:xfrm>
            <a:off x="2924260" y="1415414"/>
            <a:ext cx="6045522" cy="706802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Programming Basics</a:t>
            </a:r>
          </a:p>
        </p:txBody>
      </p:sp>
      <p:sp>
        <p:nvSpPr>
          <p:cNvPr id="31" name="Rounded Rectangle 8">
            <a:hlinkClick r:id="rId3"/>
            <a:extLst>
              <a:ext uri="{FF2B5EF4-FFF2-40B4-BE49-F238E27FC236}">
                <a16:creationId xmlns:a16="http://schemas.microsoft.com/office/drawing/2014/main" id="{A20D132C-11B6-4CA9-BD0C-C889476B9692}"/>
              </a:ext>
            </a:extLst>
          </p:cNvPr>
          <p:cNvSpPr/>
          <p:nvPr/>
        </p:nvSpPr>
        <p:spPr>
          <a:xfrm>
            <a:off x="3706762" y="3491107"/>
            <a:ext cx="4562168" cy="706802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Fundamentals Module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2DE052-D7A4-4280-AD0B-E0060535767D}"/>
              </a:ext>
            </a:extLst>
          </p:cNvPr>
          <p:cNvSpPr txBox="1"/>
          <p:nvPr/>
        </p:nvSpPr>
        <p:spPr>
          <a:xfrm>
            <a:off x="651000" y="3358904"/>
            <a:ext cx="201536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b="1" dirty="0">
                <a:solidFill>
                  <a:schemeClr val="tx1">
                    <a:lumMod val="75000"/>
                  </a:schemeClr>
                </a:solidFill>
              </a:rPr>
              <a:t>Fundamental</a:t>
            </a:r>
            <a:br>
              <a:rPr lang="en-GB" sz="2600" b="1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GB" sz="2600" b="1" dirty="0">
                <a:solidFill>
                  <a:schemeClr val="tx1">
                    <a:lumMod val="75000"/>
                  </a:schemeClr>
                </a:solidFill>
              </a:rPr>
              <a:t>Module</a:t>
            </a:r>
            <a:endParaRPr lang="en-US" sz="2600" b="1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12F73F-98FE-497D-ABF2-E3D8629E03CA}"/>
              </a:ext>
            </a:extLst>
          </p:cNvPr>
          <p:cNvGrpSpPr/>
          <p:nvPr/>
        </p:nvGrpSpPr>
        <p:grpSpPr>
          <a:xfrm>
            <a:off x="3126000" y="5337201"/>
            <a:ext cx="6212530" cy="706802"/>
            <a:chOff x="3503612" y="5666405"/>
            <a:chExt cx="5449547" cy="706802"/>
          </a:xfrm>
        </p:grpSpPr>
        <p:sp>
          <p:nvSpPr>
            <p:cNvPr id="21" name="Rounded Rectangle 8">
              <a:extLst>
                <a:ext uri="{FF2B5EF4-FFF2-40B4-BE49-F238E27FC236}">
                  <a16:creationId xmlns:a16="http://schemas.microsoft.com/office/drawing/2014/main" id="{1B9F98C2-75C2-475C-8648-8F7F958186C5}"/>
                </a:ext>
              </a:extLst>
            </p:cNvPr>
            <p:cNvSpPr/>
            <p:nvPr/>
          </p:nvSpPr>
          <p:spPr>
            <a:xfrm>
              <a:off x="3503612" y="5666405"/>
              <a:ext cx="1239666" cy="706802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Java</a:t>
              </a:r>
            </a:p>
          </p:txBody>
        </p:sp>
        <p:sp>
          <p:nvSpPr>
            <p:cNvPr id="22" name="Rounded Rectangle 8">
              <a:extLst>
                <a:ext uri="{FF2B5EF4-FFF2-40B4-BE49-F238E27FC236}">
                  <a16:creationId xmlns:a16="http://schemas.microsoft.com/office/drawing/2014/main" id="{01259880-7BE3-4520-ABD5-A691CFEE7780}"/>
                </a:ext>
              </a:extLst>
            </p:cNvPr>
            <p:cNvSpPr/>
            <p:nvPr/>
          </p:nvSpPr>
          <p:spPr>
            <a:xfrm>
              <a:off x="4873906" y="5666405"/>
              <a:ext cx="762000" cy="706802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C#</a:t>
              </a:r>
            </a:p>
          </p:txBody>
        </p:sp>
        <p:sp>
          <p:nvSpPr>
            <p:cNvPr id="23" name="Rounded Rectangle 8">
              <a:extLst>
                <a:ext uri="{FF2B5EF4-FFF2-40B4-BE49-F238E27FC236}">
                  <a16:creationId xmlns:a16="http://schemas.microsoft.com/office/drawing/2014/main" id="{02504244-89C6-479B-8313-D5B700D58A99}"/>
                </a:ext>
              </a:extLst>
            </p:cNvPr>
            <p:cNvSpPr/>
            <p:nvPr/>
          </p:nvSpPr>
          <p:spPr>
            <a:xfrm>
              <a:off x="5766534" y="5666405"/>
              <a:ext cx="1434994" cy="706802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Python</a:t>
              </a:r>
            </a:p>
          </p:txBody>
        </p:sp>
        <p:sp>
          <p:nvSpPr>
            <p:cNvPr id="24" name="Rounded Rectangle 8">
              <a:extLst>
                <a:ext uri="{FF2B5EF4-FFF2-40B4-BE49-F238E27FC236}">
                  <a16:creationId xmlns:a16="http://schemas.microsoft.com/office/drawing/2014/main" id="{F6A97AFF-BC20-4887-9742-09B7DE9601F1}"/>
                </a:ext>
              </a:extLst>
            </p:cNvPr>
            <p:cNvSpPr/>
            <p:nvPr/>
          </p:nvSpPr>
          <p:spPr>
            <a:xfrm>
              <a:off x="7332155" y="5666405"/>
              <a:ext cx="745187" cy="706802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JS</a:t>
              </a:r>
            </a:p>
          </p:txBody>
        </p:sp>
        <p:sp>
          <p:nvSpPr>
            <p:cNvPr id="25" name="Rounded Rectangle 8">
              <a:extLst>
                <a:ext uri="{FF2B5EF4-FFF2-40B4-BE49-F238E27FC236}">
                  <a16:creationId xmlns:a16="http://schemas.microsoft.com/office/drawing/2014/main" id="{D059D287-2B3B-4B63-8C2C-7F7BC1785D79}"/>
                </a:ext>
              </a:extLst>
            </p:cNvPr>
            <p:cNvSpPr/>
            <p:nvPr/>
          </p:nvSpPr>
          <p:spPr>
            <a:xfrm>
              <a:off x="8207972" y="5666405"/>
              <a:ext cx="745187" cy="706802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QA</a:t>
              </a:r>
            </a:p>
          </p:txBody>
        </p:sp>
      </p:grpSp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ADAA87B-A801-47B6-9598-377EBF09B9EA}"/>
              </a:ext>
            </a:extLst>
          </p:cNvPr>
          <p:cNvCxnSpPr>
            <a:cxnSpLocks/>
          </p:cNvCxnSpPr>
          <p:nvPr/>
        </p:nvCxnSpPr>
        <p:spPr>
          <a:xfrm>
            <a:off x="5957067" y="4342799"/>
            <a:ext cx="2815366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70F73DE-2AAF-4196-9E98-8252A1131656}"/>
              </a:ext>
            </a:extLst>
          </p:cNvPr>
          <p:cNvSpPr txBox="1"/>
          <p:nvPr/>
        </p:nvSpPr>
        <p:spPr>
          <a:xfrm>
            <a:off x="2938544" y="6339221"/>
            <a:ext cx="611074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https://softuni.bg/trainings/courses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64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2" grpId="0"/>
      <p:bldP spid="84" grpId="0"/>
      <p:bldP spid="31" grpId="0" animBg="1"/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62F1BA-09C2-4596-A540-BD1CFB8A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The SoftUni Family</a:t>
            </a:r>
            <a:endParaRPr lang="en-US" sz="4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A344F-EE38-496D-9951-F3A07F799C2C}"/>
              </a:ext>
            </a:extLst>
          </p:cNvPr>
          <p:cNvSpPr/>
          <p:nvPr/>
        </p:nvSpPr>
        <p:spPr>
          <a:xfrm>
            <a:off x="723900" y="5635314"/>
            <a:ext cx="1074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Quality Digital Education for Thousands </a:t>
            </a:r>
            <a:endParaRPr lang="bg-BG" sz="36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9F90435-1E0C-4DF6-B21A-3998F8338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1" y="1564507"/>
            <a:ext cx="1198589" cy="11989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55DB321-8557-430C-BEAC-692783B77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423" y="3638327"/>
            <a:ext cx="1166096" cy="140222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5C217AA-78FF-4CAF-AD33-8FC4075A9F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932" y="3638327"/>
            <a:ext cx="1166096" cy="13892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0B5AB7A-69A7-4592-93C0-49A6EBE026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557" y="3637697"/>
            <a:ext cx="1166096" cy="156713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85D8FB0-38CF-4129-B573-946CA79839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182" y="3631793"/>
            <a:ext cx="1166096" cy="135075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434B66B-1327-4999-9634-476608607EB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07" y="3638327"/>
            <a:ext cx="1166096" cy="143370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6153542-942C-47F8-99F7-A5304F0BB0B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76" y="3638329"/>
            <a:ext cx="1164351" cy="144000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428AC31-22E1-4DE9-9FE8-E84634F78557}"/>
              </a:ext>
            </a:extLst>
          </p:cNvPr>
          <p:cNvCxnSpPr>
            <a:cxnSpLocks/>
          </p:cNvCxnSpPr>
          <p:nvPr/>
        </p:nvCxnSpPr>
        <p:spPr>
          <a:xfrm>
            <a:off x="2581935" y="3197599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C34701-F23F-45F5-BC26-F157C1F39E0D}"/>
              </a:ext>
            </a:extLst>
          </p:cNvPr>
          <p:cNvCxnSpPr/>
          <p:nvPr/>
        </p:nvCxnSpPr>
        <p:spPr>
          <a:xfrm>
            <a:off x="2581934" y="319759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F320A38-1F4C-4CBD-8D49-E6A318B0DB10}"/>
              </a:ext>
            </a:extLst>
          </p:cNvPr>
          <p:cNvCxnSpPr/>
          <p:nvPr/>
        </p:nvCxnSpPr>
        <p:spPr>
          <a:xfrm>
            <a:off x="3976157" y="319759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E625277-2FE6-4500-A0B5-56CA69D784E3}"/>
              </a:ext>
            </a:extLst>
          </p:cNvPr>
          <p:cNvCxnSpPr/>
          <p:nvPr/>
        </p:nvCxnSpPr>
        <p:spPr>
          <a:xfrm>
            <a:off x="5422980" y="319124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B32A03E-9BE6-4F64-9EB9-94E37FE41E43}"/>
              </a:ext>
            </a:extLst>
          </p:cNvPr>
          <p:cNvCxnSpPr/>
          <p:nvPr/>
        </p:nvCxnSpPr>
        <p:spPr>
          <a:xfrm>
            <a:off x="6862605" y="319124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67FCA8C-5D8B-481A-A41F-4341DCF2885E}"/>
              </a:ext>
            </a:extLst>
          </p:cNvPr>
          <p:cNvCxnSpPr>
            <a:cxnSpLocks/>
          </p:cNvCxnSpPr>
          <p:nvPr/>
        </p:nvCxnSpPr>
        <p:spPr>
          <a:xfrm>
            <a:off x="8302230" y="319124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A07ECD-876D-419A-A5E5-3956AD1348CA}"/>
              </a:ext>
            </a:extLst>
          </p:cNvPr>
          <p:cNvCxnSpPr>
            <a:cxnSpLocks/>
          </p:cNvCxnSpPr>
          <p:nvPr/>
        </p:nvCxnSpPr>
        <p:spPr>
          <a:xfrm>
            <a:off x="9741855" y="319759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88F5954-79E8-4930-AF9C-28122147FD52}"/>
              </a:ext>
            </a:extLst>
          </p:cNvPr>
          <p:cNvCxnSpPr/>
          <p:nvPr/>
        </p:nvCxnSpPr>
        <p:spPr>
          <a:xfrm>
            <a:off x="6161895" y="295502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336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BE0A17-8DB0-42F9-B3FB-74C9B426DF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EE1C7-1149-41B3-A45A-915EFAD8BF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59336"/>
            <a:ext cx="11818096" cy="56078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</a:pPr>
            <a:r>
              <a:rPr lang="en-US" sz="3500" dirty="0"/>
              <a:t>The "</a:t>
            </a:r>
            <a:r>
              <a:rPr lang="en-US" sz="3500" b="1" dirty="0"/>
              <a:t>Software University</a:t>
            </a:r>
            <a:r>
              <a:rPr lang="en-US" sz="3500" dirty="0"/>
              <a:t>" learning program @ SoftUni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Become a </a:t>
            </a:r>
            <a:r>
              <a:rPr lang="en-US" b="1" dirty="0"/>
              <a:t>professional software engineer </a:t>
            </a:r>
            <a:r>
              <a:rPr lang="en-US" dirty="0"/>
              <a:t>in ~ 1-2 years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en-US" b="1" dirty="0"/>
              <a:t>Professions</a:t>
            </a:r>
            <a:r>
              <a:rPr lang="en-US" dirty="0"/>
              <a:t>:</a:t>
            </a:r>
          </a:p>
          <a:p>
            <a:pPr lvl="2">
              <a:lnSpc>
                <a:spcPct val="115000"/>
              </a:lnSpc>
            </a:pPr>
            <a:r>
              <a:rPr lang="en-US" b="1" dirty="0"/>
              <a:t>C# </a:t>
            </a:r>
            <a:r>
              <a:rPr lang="en-US" dirty="0"/>
              <a:t>/ .NET Web Developer</a:t>
            </a:r>
          </a:p>
          <a:p>
            <a:pPr lvl="2">
              <a:lnSpc>
                <a:spcPct val="115000"/>
              </a:lnSpc>
            </a:pPr>
            <a:r>
              <a:rPr lang="en-US" b="1" dirty="0"/>
              <a:t>Java</a:t>
            </a:r>
            <a:r>
              <a:rPr lang="en-US" dirty="0"/>
              <a:t> &amp; Spring Web Developer</a:t>
            </a:r>
          </a:p>
          <a:p>
            <a:pPr lvl="2">
              <a:lnSpc>
                <a:spcPct val="115000"/>
              </a:lnSpc>
            </a:pPr>
            <a:r>
              <a:rPr lang="en-US" b="1" dirty="0"/>
              <a:t>JavaScript</a:t>
            </a:r>
            <a:r>
              <a:rPr lang="en-US" dirty="0"/>
              <a:t> Web Developer</a:t>
            </a:r>
          </a:p>
          <a:p>
            <a:pPr lvl="2">
              <a:lnSpc>
                <a:spcPct val="115000"/>
              </a:lnSpc>
            </a:pPr>
            <a:r>
              <a:rPr lang="en-US" b="1" dirty="0"/>
              <a:t>Python</a:t>
            </a:r>
            <a:r>
              <a:rPr lang="en-US" dirty="0"/>
              <a:t> &amp; Django Web Developer</a:t>
            </a:r>
          </a:p>
          <a:p>
            <a:pPr lvl="2">
              <a:lnSpc>
                <a:spcPct val="115000"/>
              </a:lnSpc>
            </a:pPr>
            <a:r>
              <a:rPr lang="en-US" b="1" dirty="0"/>
              <a:t>QA Engineering </a:t>
            </a:r>
            <a:r>
              <a:rPr lang="en-US" dirty="0"/>
              <a:t>(Software Quality Assurance &amp; Test Automation)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Curriculum: </a:t>
            </a:r>
            <a:r>
              <a:rPr lang="en-US" dirty="0">
                <a:hlinkClick r:id="rId2"/>
              </a:rPr>
              <a:t>https://softuni.bg/curriculum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1E9007-6A00-4DC6-8853-9049C2077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Engineering Learning Program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153" y="2529000"/>
            <a:ext cx="5690345" cy="243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4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Ð ÐµÐ·ÑÐ»ÑÐ°Ñ Ñ Ð¸Ð·Ð¾Ð±ÑÐ°Ð¶ÐµÐ½Ð¸Ðµ Ð·Ð° partners png">
            <a:extLst>
              <a:ext uri="{FF2B5EF4-FFF2-40B4-BE49-F238E27FC236}">
                <a16:creationId xmlns:a16="http://schemas.microsoft.com/office/drawing/2014/main" id="{EE0A1201-F763-428D-8A16-3BB8DEA81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45" y="1244757"/>
            <a:ext cx="3325109" cy="315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E3FC38F6-A3E0-48E1-B781-D82BB17E1FF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Tech Companies, Who </a:t>
            </a:r>
            <a:r>
              <a:rPr lang="en-US"/>
              <a:t>Support SoftUni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SoftUni Partners</a:t>
            </a:r>
          </a:p>
        </p:txBody>
      </p:sp>
    </p:spTree>
    <p:extLst>
      <p:ext uri="{BB962C8B-B14F-4D97-AF65-F5344CB8AC3E}">
        <p14:creationId xmlns:p14="http://schemas.microsoft.com/office/powerpoint/2010/main" val="40721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Business and technology </a:t>
            </a:r>
            <a:br>
              <a:rPr lang="en-US" dirty="0"/>
            </a:br>
            <a:r>
              <a:rPr lang="en-US" b="1" dirty="0"/>
              <a:t>services company</a:t>
            </a:r>
          </a:p>
          <a:p>
            <a:r>
              <a:rPr lang="en-GB" dirty="0"/>
              <a:t>Business application</a:t>
            </a:r>
            <a:br>
              <a:rPr lang="en-GB" dirty="0"/>
            </a:br>
            <a:r>
              <a:rPr lang="en-GB" dirty="0"/>
              <a:t>development</a:t>
            </a:r>
          </a:p>
          <a:p>
            <a:r>
              <a:rPr lang="en-GB" dirty="0"/>
              <a:t>Infrastructure services</a:t>
            </a:r>
          </a:p>
          <a:p>
            <a:r>
              <a:rPr lang="en-GB" dirty="0"/>
              <a:t>Collaboration services</a:t>
            </a:r>
          </a:p>
          <a:p>
            <a:r>
              <a:rPr lang="en-GB" dirty="0"/>
              <a:t>L</a:t>
            </a:r>
            <a:r>
              <a:rPr lang="en-US" dirty="0"/>
              <a:t>ooking for trainee and junior .NET Developers</a:t>
            </a:r>
          </a:p>
          <a:p>
            <a:r>
              <a:rPr lang="en-US" dirty="0">
                <a:hlinkClick r:id="rId2"/>
              </a:rPr>
              <a:t>https://www.indeavr.com/en/careers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Indeavr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6" name="Picture 15" descr="Text, 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00" y="1359000"/>
            <a:ext cx="4494704" cy="1531319"/>
          </a:xfrm>
          <a:prstGeom prst="rect">
            <a:avLst/>
          </a:prstGeom>
        </p:spPr>
      </p:pic>
      <p:sp>
        <p:nvSpPr>
          <p:cNvPr id="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6390936" y="1323793"/>
            <a:ext cx="4925063" cy="1655208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808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620000" cy="5528766"/>
          </a:xfrm>
        </p:spPr>
        <p:txBody>
          <a:bodyPr>
            <a:normAutofit/>
          </a:bodyPr>
          <a:lstStyle/>
          <a:p>
            <a:r>
              <a:rPr lang="en-US" dirty="0"/>
              <a:t>Providing </a:t>
            </a:r>
            <a:r>
              <a:rPr lang="en-US" b="1" dirty="0"/>
              <a:t>solutions to accelerate design, development,</a:t>
            </a:r>
            <a:br>
              <a:rPr lang="en-US" b="1" dirty="0"/>
            </a:br>
            <a:r>
              <a:rPr lang="en-US" b="1" dirty="0"/>
              <a:t>and collaboration</a:t>
            </a:r>
          </a:p>
          <a:p>
            <a:r>
              <a:rPr lang="en-GB" dirty="0"/>
              <a:t>Design</a:t>
            </a:r>
            <a:r>
              <a:rPr lang="en-US" dirty="0"/>
              <a:t>, development &amp; UX</a:t>
            </a:r>
          </a:p>
          <a:p>
            <a:r>
              <a:rPr lang="en-US" dirty="0"/>
              <a:t>Angular, JavaScript, ASP.NET, WPF, Xamarin</a:t>
            </a:r>
          </a:p>
          <a:p>
            <a:r>
              <a:rPr lang="en-GB" dirty="0"/>
              <a:t>Bulgaria, USA, UK, Japan, Uruguay, India</a:t>
            </a:r>
          </a:p>
          <a:p>
            <a:r>
              <a:rPr lang="en-US" dirty="0">
                <a:hlinkClick r:id="rId2"/>
              </a:rPr>
              <a:t>https://www.infragistics.com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Infragistics</a:t>
            </a:r>
          </a:p>
        </p:txBody>
      </p:sp>
      <p:pic>
        <p:nvPicPr>
          <p:cNvPr id="6" name="Infragistics">
            <a:hlinkClick r:id="rId3"/>
            <a:extLst>
              <a:ext uri="{FF2B5EF4-FFF2-40B4-BE49-F238E27FC236}">
                <a16:creationId xmlns:a16="http://schemas.microsoft.com/office/drawing/2014/main" id="{2249BD32-CEBD-4E38-B383-5D93E273BCD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07433" y="1944000"/>
            <a:ext cx="6245597" cy="9514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413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Development</a:t>
            </a:r>
            <a:r>
              <a:rPr lang="bg-BG" dirty="0"/>
              <a:t> </a:t>
            </a:r>
            <a:r>
              <a:rPr lang="en-US" dirty="0"/>
              <a:t>of innovative </a:t>
            </a:r>
            <a:br>
              <a:rPr lang="en-US" dirty="0"/>
            </a:br>
            <a:r>
              <a:rPr lang="en-US" b="1" dirty="0"/>
              <a:t>Web and mobile projects</a:t>
            </a:r>
          </a:p>
          <a:p>
            <a:r>
              <a:rPr lang="en-GB" dirty="0"/>
              <a:t>40 clients in 15 countries</a:t>
            </a:r>
          </a:p>
          <a:p>
            <a:r>
              <a:rPr lang="en-GB" dirty="0"/>
              <a:t>Financial apps, blockchain, 	</a:t>
            </a:r>
            <a:br>
              <a:rPr lang="en-GB" dirty="0"/>
            </a:br>
            <a:r>
              <a:rPr lang="en-GB" dirty="0"/>
              <a:t>e-commerce, artificial</a:t>
            </a:r>
            <a:br>
              <a:rPr lang="en-GB" dirty="0"/>
            </a:br>
            <a:r>
              <a:rPr lang="en-GB" dirty="0"/>
              <a:t>intelligence, big data</a:t>
            </a:r>
          </a:p>
          <a:p>
            <a:r>
              <a:rPr lang="en-US" dirty="0"/>
              <a:t>Friendly community and availability for 100% remote work</a:t>
            </a:r>
          </a:p>
          <a:p>
            <a:r>
              <a:rPr lang="en-US" dirty="0">
                <a:hlinkClick r:id="rId3"/>
              </a:rPr>
              <a:t>https://motion-software.com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Motion</a:t>
            </a:r>
            <a:r>
              <a:rPr lang="en-US" dirty="0"/>
              <a:t> Software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grpSp>
        <p:nvGrpSpPr>
          <p:cNvPr id="2" name="Group 1"/>
          <p:cNvGrpSpPr/>
          <p:nvPr/>
        </p:nvGrpSpPr>
        <p:grpSpPr>
          <a:xfrm>
            <a:off x="7671000" y="1359000"/>
            <a:ext cx="3530255" cy="2439969"/>
            <a:chOff x="6395709" y="2084841"/>
            <a:chExt cx="3530255" cy="2439969"/>
          </a:xfrm>
        </p:grpSpPr>
        <p:pic>
          <p:nvPicPr>
            <p:cNvPr id="9" name="Picture 4" descr="Background pattern&#10;&#10;Description automatically generated">
              <a:hlinkClick r:id="rId3"/>
              <a:extLst>
                <a:ext uri="{FF2B5EF4-FFF2-40B4-BE49-F238E27FC236}">
                  <a16:creationId xmlns:a16="http://schemas.microsoft.com/office/drawing/2014/main" id="{46857021-465D-4AF3-A5D9-E46334189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7589" y="2307129"/>
              <a:ext cx="3046494" cy="1995392"/>
            </a:xfrm>
            <a:prstGeom prst="rect">
              <a:avLst/>
            </a:prstGeom>
          </p:spPr>
        </p:pic>
        <p:sp>
          <p:nvSpPr>
            <p:cNvPr id="10" name="Правоъгълник: със заоблени ъгли 40">
              <a:extLst>
                <a:ext uri="{FF2B5EF4-FFF2-40B4-BE49-F238E27FC236}">
                  <a16:creationId xmlns:a16="http://schemas.microsoft.com/office/drawing/2014/main" id="{98058E56-E475-47D9-89C2-C8CB0E5D652F}"/>
                </a:ext>
              </a:extLst>
            </p:cNvPr>
            <p:cNvSpPr/>
            <p:nvPr/>
          </p:nvSpPr>
          <p:spPr>
            <a:xfrm>
              <a:off x="6395709" y="2084841"/>
              <a:ext cx="3530255" cy="2439969"/>
            </a:xfrm>
            <a:prstGeom prst="roundRect">
              <a:avLst/>
            </a:prstGeom>
            <a:noFill/>
            <a:ln w="28575" cap="flat" cmpd="sng" algn="ctr">
              <a:solidFill>
                <a:srgbClr val="44546A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</p:spTree>
    <p:extLst>
      <p:ext uri="{BB962C8B-B14F-4D97-AF65-F5344CB8AC3E}">
        <p14:creationId xmlns:p14="http://schemas.microsoft.com/office/powerpoint/2010/main" val="265398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oftUni">
    <a:dk1>
      <a:srgbClr val="234465"/>
    </a:dk1>
    <a:lt1>
      <a:srgbClr val="FFA000"/>
    </a:lt1>
    <a:dk2>
      <a:srgbClr val="234465"/>
    </a:dk2>
    <a:lt2>
      <a:srgbClr val="FFFFFF"/>
    </a:lt2>
    <a:accent1>
      <a:srgbClr val="FFA000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4063</TotalTime>
  <Words>921</Words>
  <Application>Microsoft Office PowerPoint</Application>
  <PresentationFormat>Widescreen</PresentationFormat>
  <Paragraphs>280</Paragraphs>
  <Slides>39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Software University: Learning Program</vt:lpstr>
      <vt:lpstr>Table of Contents</vt:lpstr>
      <vt:lpstr>Questions?</vt:lpstr>
      <vt:lpstr>The SoftUni Family</vt:lpstr>
      <vt:lpstr>Software Engineering Learning Program</vt:lpstr>
      <vt:lpstr>SoftUni Partners</vt:lpstr>
      <vt:lpstr>Indeavr</vt:lpstr>
      <vt:lpstr>Infragistics</vt:lpstr>
      <vt:lpstr>Motion Software</vt:lpstr>
      <vt:lpstr>Postbank</vt:lpstr>
      <vt:lpstr>Draft Kings</vt:lpstr>
      <vt:lpstr>SmartIT</vt:lpstr>
      <vt:lpstr>Software Group</vt:lpstr>
      <vt:lpstr>SuperHosting</vt:lpstr>
      <vt:lpstr>XS Software</vt:lpstr>
      <vt:lpstr>Coca-Cola HBC – Bulgaria</vt:lpstr>
      <vt:lpstr>SoftUni Diamond Partners</vt:lpstr>
      <vt:lpstr>Educational Partners</vt:lpstr>
      <vt:lpstr>The Trainers</vt:lpstr>
      <vt:lpstr>Svetlin Nakov, PhD</vt:lpstr>
      <vt:lpstr>Viktor Dakov</vt:lpstr>
      <vt:lpstr>Veronika Vaneva</vt:lpstr>
      <vt:lpstr>Angel Georgiev</vt:lpstr>
      <vt:lpstr>Slavi Kapsalov</vt:lpstr>
      <vt:lpstr>Nikolay Kostov</vt:lpstr>
      <vt:lpstr>Martin Paunov</vt:lpstr>
      <vt:lpstr>Viktor Kostadinov</vt:lpstr>
      <vt:lpstr>Doncho Minkov</vt:lpstr>
      <vt:lpstr>Stamo Petkov</vt:lpstr>
      <vt:lpstr>Lachezar Balev</vt:lpstr>
      <vt:lpstr>Ivaylo Papazov</vt:lpstr>
      <vt:lpstr>Ivaylo Kenov</vt:lpstr>
      <vt:lpstr>Antonia Atanasova</vt:lpstr>
      <vt:lpstr>Learning Paths and Opportunities</vt:lpstr>
      <vt:lpstr>Software Engineering: Educational Program</vt:lpstr>
      <vt:lpstr>Curriculum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and Partners</dc:title>
  <dc:subject>Software Development</dc:subject>
  <dc:creator>Software University</dc:creator>
  <cp:keywords>CODE; Career Orientation Days Event. Tech Module</cp:keywords>
  <dc:description>© SoftUni – https://about.softuni.bg/
© Software University – https://softuni.bg
Copyrighted document. Unauthorized copy, reproduction or use is not permitted.</dc:description>
  <cp:lastModifiedBy>Yoana</cp:lastModifiedBy>
  <cp:revision>153</cp:revision>
  <dcterms:created xsi:type="dcterms:W3CDTF">2018-05-23T13:08:44Z</dcterms:created>
  <dcterms:modified xsi:type="dcterms:W3CDTF">2021-09-09T14:48:46Z</dcterms:modified>
  <cp:category>SoftUni; Software University</cp:category>
</cp:coreProperties>
</file>