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2"/>
  </p:notesMasterIdLst>
  <p:handoutMasterIdLst>
    <p:handoutMasterId r:id="rId63"/>
  </p:handoutMasterIdLst>
  <p:sldIdLst>
    <p:sldId id="256" r:id="rId2"/>
    <p:sldId id="318" r:id="rId3"/>
    <p:sldId id="258" r:id="rId4"/>
    <p:sldId id="259" r:id="rId5"/>
    <p:sldId id="260" r:id="rId6"/>
    <p:sldId id="322" r:id="rId7"/>
    <p:sldId id="32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5" r:id="rId57"/>
    <p:sldId id="324" r:id="rId58"/>
    <p:sldId id="325" r:id="rId59"/>
    <p:sldId id="317" r:id="rId60"/>
    <p:sldId id="316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E751044-73A0-4551-9555-51E48761C143}">
          <p14:sldIdLst>
            <p14:sldId id="256"/>
            <p14:sldId id="318"/>
            <p14:sldId id="258"/>
          </p14:sldIdLst>
        </p14:section>
        <p14:section name="Introduction and Basic Syntax" id="{B03CF75E-6D8F-432F-B07B-B611A763F141}">
          <p14:sldIdLst>
            <p14:sldId id="259"/>
            <p14:sldId id="260"/>
            <p14:sldId id="322"/>
            <p14:sldId id="323"/>
            <p14:sldId id="262"/>
          </p14:sldIdLst>
        </p14:section>
        <p14:section name="Console I/O" id="{DDAC3F09-7A94-4FC7-904B-BDE2F1984628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Comparison Operators" id="{0523EABE-3B08-4C7D-B897-A67705304FEF}">
          <p14:sldIdLst>
            <p14:sldId id="272"/>
            <p14:sldId id="273"/>
            <p14:sldId id="274"/>
          </p14:sldIdLst>
        </p14:section>
        <p14:section name="The If-else Statement" id="{228266DF-BF07-4B17-ADE2-0118AC310F2A}">
          <p14:sldIdLst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The Switch-Case Statement" id="{37602F25-449B-47B8-8AC0-B21C73793FBD}">
          <p14:sldIdLst>
            <p14:sldId id="281"/>
            <p14:sldId id="282"/>
            <p14:sldId id="283"/>
            <p14:sldId id="284"/>
          </p14:sldIdLst>
        </p14:section>
        <p14:section name="Logical Operators" id="{F584ED77-9048-45A9-84E4-404B57FF6F83}">
          <p14:sldIdLst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Loops" id="{8E1A0063-D153-4C25-AC6A-CA2991E684B8}">
          <p14:sldIdLst>
            <p14:sldId id="291"/>
            <p14:sldId id="292"/>
          </p14:sldIdLst>
        </p14:section>
        <p14:section name="For-Loops" id="{4871AF77-3CF2-4A8A-A0CF-14C5186C2763}">
          <p14:sldIdLst>
            <p14:sldId id="293"/>
            <p14:sldId id="294"/>
            <p14:sldId id="295"/>
            <p14:sldId id="296"/>
            <p14:sldId id="297"/>
          </p14:sldIdLst>
        </p14:section>
        <p14:section name="While Loops" id="{5506B3A3-E9D2-47F2-9903-FA774F09F162}">
          <p14:sldIdLst>
            <p14:sldId id="298"/>
            <p14:sldId id="299"/>
            <p14:sldId id="300"/>
          </p14:sldIdLst>
        </p14:section>
        <p14:section name="Do...While Loops" id="{5CE5FEB9-9319-4CA1-BBE4-F8CD276C02A5}">
          <p14:sldIdLst>
            <p14:sldId id="301"/>
            <p14:sldId id="302"/>
            <p14:sldId id="303"/>
          </p14:sldIdLst>
        </p14:section>
        <p14:section name="Debugging the Code" id="{E0F6A6F7-37C1-431C-8BD9-A1689B3550AF}">
          <p14:sldIdLst>
            <p14:sldId id="304"/>
            <p14:sldId id="305"/>
            <p14:sldId id="306"/>
            <p14:sldId id="307"/>
            <p14:sldId id="308"/>
          </p14:sldIdLst>
        </p14:section>
        <p14:section name="Conclusion" id="{58ED1B8E-29F8-44E3-84FE-DFE776637842}">
          <p14:sldIdLst>
            <p14:sldId id="309"/>
            <p14:sldId id="315"/>
            <p14:sldId id="324"/>
            <p14:sldId id="325"/>
            <p14:sldId id="317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7659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3608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1160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1456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9923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7527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8269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5541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8629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78449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11110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1533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2655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2570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3997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8184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459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9199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echnetwork/java/javase/downloads/jdk13-downloads-5672538.html" TargetMode="Externa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49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jpg"/><Relationship Id="rId11" Type="http://schemas.openxmlformats.org/officeDocument/2006/relationships/image" Target="../media/image47.png"/><Relationship Id="rId5" Type="http://schemas.openxmlformats.org/officeDocument/2006/relationships/image" Target="../media/image42.png"/><Relationship Id="rId10" Type="http://schemas.openxmlformats.org/officeDocument/2006/relationships/image" Target="../media/image46.png"/><Relationship Id="rId4" Type="http://schemas.openxmlformats.org/officeDocument/2006/relationships/image" Target="../media/image41.jpg"/><Relationship Id="rId9" Type="http://schemas.openxmlformats.org/officeDocument/2006/relationships/image" Target="../media/image4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178879"/>
            <a:ext cx="10962447" cy="1225140"/>
          </a:xfrm>
        </p:spPr>
        <p:txBody>
          <a:bodyPr>
            <a:normAutofit/>
          </a:bodyPr>
          <a:lstStyle/>
          <a:p>
            <a:r>
              <a:rPr lang="en-US" dirty="0"/>
              <a:t>Basic Syntax , I/O, Conditions, Loops and Debugging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1" y="254857"/>
            <a:ext cx="11097320" cy="882654"/>
          </a:xfrm>
        </p:spPr>
        <p:txBody>
          <a:bodyPr>
            <a:normAutofit/>
          </a:bodyPr>
          <a:lstStyle/>
          <a:p>
            <a:r>
              <a:rPr lang="en-US" dirty="0" smtClean="0"/>
              <a:t>Java Introduction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mtClean="0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0" y="4876800"/>
            <a:ext cx="3137440" cy="506796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AB5D3C-5762-43CD-8C54-EDF0AB539D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996893" y="2068237"/>
            <a:ext cx="4198214" cy="332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60152" y="1121144"/>
            <a:ext cx="10033549" cy="5508256"/>
          </a:xfrm>
        </p:spPr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read/write</a:t>
            </a:r>
            <a:r>
              <a:rPr lang="en-US" dirty="0"/>
              <a:t> to the console, </a:t>
            </a:r>
            <a:br>
              <a:rPr lang="en-US" dirty="0"/>
            </a:b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Scanner</a:t>
            </a:r>
            <a:r>
              <a:rPr lang="en-US" dirty="0"/>
              <a:t> class</a:t>
            </a:r>
          </a:p>
          <a:p>
            <a:r>
              <a:rPr lang="en-US" dirty="0"/>
              <a:t>Import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java.util.Scanner </a:t>
            </a:r>
            <a:r>
              <a:rPr lang="en-US" dirty="0"/>
              <a:t>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 input from the console using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46946" y="3186532"/>
            <a:ext cx="7407876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import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java.util.Scanner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Scanner</a:t>
            </a:r>
            <a:r>
              <a:rPr lang="en-US" sz="2800" b="1" noProof="1">
                <a:latin typeface="Consolas" pitchFamily="49" charset="0"/>
              </a:rPr>
              <a:t> sc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Scanner(System.in)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61782" y="5886144"/>
            <a:ext cx="582021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sc.nextLine()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581716" y="5973017"/>
            <a:ext cx="2681522" cy="475249"/>
          </a:xfrm>
          <a:prstGeom prst="wedgeRoundRectCallout">
            <a:avLst>
              <a:gd name="adj1" fmla="val -55907"/>
              <a:gd name="adj2" fmla="val 14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541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Input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scanner.nextLine()</a:t>
            </a:r>
            <a:r>
              <a:rPr lang="en-US" dirty="0"/>
              <a:t> returns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Convert the string to number by </a:t>
            </a:r>
            <a:r>
              <a:rPr lang="en-US" b="1" dirty="0">
                <a:solidFill>
                  <a:schemeClr val="bg1"/>
                </a:solidFill>
              </a:rPr>
              <a:t>parsing</a:t>
            </a:r>
            <a:r>
              <a:rPr lang="en-US" dirty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71000" y="2664000"/>
            <a:ext cx="9043799" cy="3327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500" b="1" noProof="1">
                <a:latin typeface="Consolas" pitchFamily="49" charset="0"/>
              </a:rPr>
              <a:t>import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java.util.Scanner</a:t>
            </a:r>
            <a:r>
              <a:rPr lang="en-US" sz="25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5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Scanner</a:t>
            </a:r>
            <a:r>
              <a:rPr lang="en-US" sz="2500" b="1" noProof="1">
                <a:latin typeface="Consolas" pitchFamily="49" charset="0"/>
              </a:rPr>
              <a:t> sc =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new Scanner(System.in)</a:t>
            </a:r>
            <a:r>
              <a:rPr lang="en-US" sz="25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500" b="1" noProof="1">
                <a:latin typeface="Consolas" pitchFamily="49" charset="0"/>
              </a:rPr>
              <a:t> name =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sc.nextLine()</a:t>
            </a:r>
            <a:r>
              <a:rPr lang="en-US" sz="25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500" b="1" noProof="1">
                <a:latin typeface="Consolas" pitchFamily="49" charset="0"/>
              </a:rPr>
              <a:t> age =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Integer.parseInt</a:t>
            </a:r>
            <a:r>
              <a:rPr lang="en-US" sz="2500" b="1" noProof="1">
                <a:latin typeface="Consolas" pitchFamily="49" charset="0"/>
              </a:rPr>
              <a:t>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500" b="1" noProof="1">
                <a:latin typeface="Consolas" pitchFamily="49" charset="0"/>
              </a:rPr>
              <a:t> salary =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Double.parseDouble(</a:t>
            </a:r>
            <a:r>
              <a:rPr lang="en-US" sz="2500" b="1" noProof="1">
                <a:latin typeface="Consolas" pitchFamily="49" charset="0"/>
              </a:rPr>
              <a:t>sc.nextLine()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5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178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to the console,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dirty="0"/>
              <a:t> class</a:t>
            </a:r>
          </a:p>
          <a:p>
            <a:r>
              <a:rPr lang="en-US" dirty="0"/>
              <a:t>Writing output to the console: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System.out.print()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Console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3000" y="3929590"/>
            <a:ext cx="60198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System.out.print("Name: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String name = scanner.nextLine();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System.out.println("Hi, " + name);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Name: George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Hi, George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386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28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format </a:t>
            </a:r>
            <a:r>
              <a:rPr lang="en-US" dirty="0"/>
              <a:t>to print at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747419"/>
            <a:ext cx="9753600" cy="24048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smtClean="0"/>
              <a:t>String </a:t>
            </a:r>
            <a:r>
              <a:rPr lang="en-US" sz="2700" dirty="0" smtClean="0">
                <a:solidFill>
                  <a:schemeClr val="bg1"/>
                </a:solidFill>
              </a:rPr>
              <a:t>name</a:t>
            </a:r>
            <a:r>
              <a:rPr lang="en-US" sz="2700" dirty="0" smtClean="0"/>
              <a:t> = "George";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int</a:t>
            </a:r>
            <a:r>
              <a:rPr lang="en-US" sz="2700" dirty="0" smtClean="0"/>
              <a:t> </a:t>
            </a:r>
            <a:r>
              <a:rPr lang="en-US" sz="2700" dirty="0" smtClean="0">
                <a:solidFill>
                  <a:schemeClr val="bg1"/>
                </a:solidFill>
              </a:rPr>
              <a:t>age</a:t>
            </a:r>
            <a:r>
              <a:rPr lang="en-US" sz="2700" dirty="0" smtClean="0"/>
              <a:t>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System.out.</a:t>
            </a:r>
            <a:r>
              <a:rPr lang="en-US" sz="2700" dirty="0" err="1" smtClean="0">
                <a:solidFill>
                  <a:schemeClr val="bg1"/>
                </a:solidFill>
              </a:rPr>
              <a:t>printf</a:t>
            </a:r>
            <a:r>
              <a:rPr lang="en-US" sz="2700" dirty="0" smtClean="0"/>
              <a:t>("Name: </a:t>
            </a:r>
            <a:r>
              <a:rPr lang="en-US" sz="2700" dirty="0" smtClean="0">
                <a:solidFill>
                  <a:schemeClr val="bg1"/>
                </a:solidFill>
              </a:rPr>
              <a:t>%s</a:t>
            </a:r>
            <a:r>
              <a:rPr lang="en-US" sz="2700" dirty="0" smtClean="0"/>
              <a:t>, Age: </a:t>
            </a:r>
            <a:r>
              <a:rPr lang="en-US" sz="2700" dirty="0" smtClean="0">
                <a:solidFill>
                  <a:schemeClr val="bg1"/>
                </a:solidFill>
              </a:rPr>
              <a:t>%d</a:t>
            </a:r>
            <a:r>
              <a:rPr lang="en-US" sz="2700" dirty="0" smtClean="0"/>
              <a:t>", </a:t>
            </a:r>
            <a:r>
              <a:rPr lang="en-US" sz="2700" dirty="0" smtClean="0">
                <a:solidFill>
                  <a:schemeClr val="bg1"/>
                </a:solidFill>
              </a:rPr>
              <a:t>name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bg1"/>
                </a:solidFill>
              </a:rPr>
              <a:t>age</a:t>
            </a:r>
            <a:r>
              <a:rPr lang="en-US" sz="2700" dirty="0" smtClean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i="1" dirty="0" smtClean="0">
                <a:solidFill>
                  <a:schemeClr val="accent2"/>
                </a:solidFill>
              </a:rPr>
              <a:t>// Name: George, Age: 5</a:t>
            </a:r>
            <a:endParaRPr lang="en-US" sz="2700" i="1" dirty="0">
              <a:solidFill>
                <a:schemeClr val="accent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Print Format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181600" y="2801980"/>
            <a:ext cx="3469196" cy="1084220"/>
          </a:xfrm>
          <a:prstGeom prst="wedgeRoundRectCallout">
            <a:avLst>
              <a:gd name="adj1" fmla="val -36309"/>
              <a:gd name="adj2" fmla="val 6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%s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stands for string and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corresponds to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102058" y="4651249"/>
            <a:ext cx="3032542" cy="1730502"/>
          </a:xfrm>
          <a:prstGeom prst="wedgeRoundRectCallout">
            <a:avLst>
              <a:gd name="adj1" fmla="val -36520"/>
              <a:gd name="adj2" fmla="val -631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%d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stands for integer number and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corresponds to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13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dirty="0" smtClean="0"/>
              <a:t> – format number to certain digits with leading zeros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dirty="0" smtClean="0"/>
              <a:t> – format floating point number with certain digits after the</a:t>
            </a:r>
            <a:br>
              <a:rPr lang="en-US" dirty="0" smtClean="0"/>
            </a:br>
            <a:r>
              <a:rPr lang="en-US" dirty="0" smtClean="0"/>
              <a:t>decimal point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Examples: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5226" y="3788938"/>
            <a:ext cx="9396974" cy="24048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int</a:t>
            </a:r>
            <a:r>
              <a:rPr lang="en-US" sz="2700" dirty="0" smtClean="0"/>
              <a:t> percentage = 55;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smtClean="0"/>
              <a:t>double grade = 5.5334;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System.out.printf</a:t>
            </a:r>
            <a:r>
              <a:rPr lang="en-US" sz="2700" dirty="0" smtClean="0"/>
              <a:t>("</a:t>
            </a:r>
            <a:r>
              <a:rPr lang="en-US" sz="2700" dirty="0" smtClean="0">
                <a:solidFill>
                  <a:schemeClr val="bg1"/>
                </a:solidFill>
              </a:rPr>
              <a:t>%03d</a:t>
            </a:r>
            <a:r>
              <a:rPr lang="en-US" sz="2700" dirty="0" smtClean="0"/>
              <a:t>", percentage);   </a:t>
            </a:r>
            <a:r>
              <a:rPr lang="en-US" sz="2700" i="1" dirty="0" smtClean="0">
                <a:solidFill>
                  <a:schemeClr val="accent2"/>
                </a:solidFill>
              </a:rPr>
              <a:t>// 055</a:t>
            </a:r>
            <a:endParaRPr lang="en-US" sz="27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System.out.printf</a:t>
            </a:r>
            <a:r>
              <a:rPr lang="en-US" sz="2700" dirty="0" smtClean="0"/>
              <a:t>("</a:t>
            </a:r>
            <a:r>
              <a:rPr lang="en-US" sz="2700" dirty="0" smtClean="0">
                <a:solidFill>
                  <a:schemeClr val="bg1"/>
                </a:solidFill>
              </a:rPr>
              <a:t>%.2f</a:t>
            </a:r>
            <a:r>
              <a:rPr lang="en-US" sz="2700" dirty="0" smtClean="0"/>
              <a:t>", grade);        </a:t>
            </a:r>
            <a:r>
              <a:rPr lang="en-US" sz="2700" i="1" dirty="0" smtClean="0">
                <a:solidFill>
                  <a:schemeClr val="accent2"/>
                </a:solidFill>
              </a:rPr>
              <a:t>// 5.53</a:t>
            </a:r>
            <a:endParaRPr lang="en-US" sz="27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Numbers in Placeholders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94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String.format </a:t>
            </a:r>
            <a:r>
              <a:rPr lang="en-US" dirty="0"/>
              <a:t>to create a string by pattern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2731482"/>
            <a:ext cx="9296400" cy="3585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smtClean="0"/>
              <a:t>String name = "George";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int</a:t>
            </a:r>
            <a:r>
              <a:rPr lang="en-US" sz="2700" dirty="0" smtClean="0"/>
              <a:t> age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smtClean="0"/>
              <a:t>String result = </a:t>
            </a:r>
            <a:r>
              <a:rPr lang="en-US" sz="2700" dirty="0" err="1" smtClean="0"/>
              <a:t>String.format</a:t>
            </a:r>
            <a:r>
              <a:rPr lang="en-US" sz="2700" dirty="0" smtClean="0"/>
              <a:t>("Name: </a:t>
            </a:r>
            <a:r>
              <a:rPr lang="en-US" sz="2700" dirty="0" smtClean="0">
                <a:solidFill>
                  <a:schemeClr val="bg1"/>
                </a:solidFill>
              </a:rPr>
              <a:t>%s</a:t>
            </a:r>
            <a:r>
              <a:rPr lang="en-US" sz="2700" dirty="0" smtClean="0"/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smtClean="0"/>
              <a:t>			 Age: </a:t>
            </a:r>
            <a:r>
              <a:rPr lang="en-US" sz="2700" dirty="0" smtClean="0">
                <a:solidFill>
                  <a:schemeClr val="bg1"/>
                </a:solidFill>
              </a:rPr>
              <a:t>%d</a:t>
            </a:r>
            <a:r>
              <a:rPr lang="en-US" sz="2700" dirty="0" smtClean="0"/>
              <a:t>", </a:t>
            </a:r>
            <a:r>
              <a:rPr lang="en-US" sz="2700" dirty="0" smtClean="0">
                <a:solidFill>
                  <a:schemeClr val="bg1"/>
                </a:solidFill>
              </a:rPr>
              <a:t>name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bg1"/>
                </a:solidFill>
              </a:rPr>
              <a:t>age</a:t>
            </a:r>
            <a:r>
              <a:rPr lang="en-US" sz="2700" dirty="0" smtClean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 smtClean="0"/>
              <a:t>System.out.println</a:t>
            </a:r>
            <a:r>
              <a:rPr lang="en-US" sz="2700" dirty="0" smtClean="0"/>
              <a:t>(result);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i="1" dirty="0" smtClean="0">
                <a:solidFill>
                  <a:schemeClr val="accent2"/>
                </a:solidFill>
              </a:rPr>
              <a:t>//Name: George, Age 5</a:t>
            </a:r>
            <a:endParaRPr lang="en-US" sz="27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String.format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870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F5143B-7A5C-48D2-813A-92D668262F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 will be given 3 input lines:</a:t>
            </a:r>
          </a:p>
          <a:p>
            <a:pPr lvl="1"/>
            <a:r>
              <a:rPr lang="en-GB" dirty="0"/>
              <a:t>Student Name, Age and Average Grade</a:t>
            </a:r>
          </a:p>
          <a:p>
            <a:r>
              <a:rPr lang="en-GB" dirty="0"/>
              <a:t>Print the input in the following format:</a:t>
            </a:r>
          </a:p>
          <a:p>
            <a:pPr lvl="1"/>
            <a:r>
              <a:rPr lang="en-GB" dirty="0"/>
              <a:t>"Name: {name}, Age: {age}, Grade {grade}"</a:t>
            </a:r>
          </a:p>
          <a:p>
            <a:pPr lvl="1"/>
            <a:r>
              <a:rPr lang="en-GB" dirty="0"/>
              <a:t>Format the grade to 2 decimal </a:t>
            </a:r>
            <a:r>
              <a:rPr lang="en-GB" dirty="0" smtClean="0"/>
              <a:t>places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0AA8ED-642A-4FFF-90C4-D858823D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Student Information</a:t>
            </a:r>
          </a:p>
        </p:txBody>
      </p:sp>
      <p:sp>
        <p:nvSpPr>
          <p:cNvPr id="9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2590800" y="5217571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50" y="4724401"/>
            <a:ext cx="103431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John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5.40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0540" y="5155286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Name: John, Age: 15, Grade: 5.40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07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1F410B-7A1D-4B78-8A6A-E8834734E3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63" y="1447800"/>
            <a:ext cx="11339580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import </a:t>
            </a:r>
            <a:r>
              <a:rPr lang="en-US" dirty="0" err="1" smtClean="0">
                <a:solidFill>
                  <a:schemeClr val="tx1"/>
                </a:solidFill>
              </a:rPr>
              <a:t>java.util.Scanner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…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Scanner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sc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smtClean="0">
                <a:solidFill>
                  <a:schemeClr val="bg1"/>
                </a:solidFill>
              </a:rPr>
              <a:t>new Scanner(System.in)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String name = </a:t>
            </a:r>
            <a:r>
              <a:rPr lang="en-US" dirty="0" err="1" smtClean="0">
                <a:solidFill>
                  <a:schemeClr val="bg1"/>
                </a:solidFill>
              </a:rPr>
              <a:t>sc.nextLine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age = </a:t>
            </a:r>
            <a:r>
              <a:rPr lang="en-US" dirty="0" err="1" smtClean="0">
                <a:solidFill>
                  <a:schemeClr val="tx1"/>
                </a:solidFill>
              </a:rPr>
              <a:t>Integer.parseInt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sc.nextLine</a:t>
            </a:r>
            <a:r>
              <a:rPr lang="en-US" dirty="0" smtClean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double grade = </a:t>
            </a:r>
            <a:r>
              <a:rPr lang="en-US" dirty="0" err="1" smtClean="0">
                <a:solidFill>
                  <a:schemeClr val="bg1"/>
                </a:solidFill>
              </a:rPr>
              <a:t>Double.parseDouble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sc.nextLine</a:t>
            </a:r>
            <a:r>
              <a:rPr lang="en-US" dirty="0" smtClean="0">
                <a:solidFill>
                  <a:schemeClr val="bg1"/>
                </a:solidFill>
              </a:rPr>
              <a:t>())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System.out.printf</a:t>
            </a:r>
            <a:r>
              <a:rPr lang="en-US" dirty="0" smtClean="0">
                <a:solidFill>
                  <a:schemeClr val="tx1"/>
                </a:solidFill>
              </a:rPr>
              <a:t>("Name: %s, Age: %d, Grade: %.2f",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                                              name, age, grade);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1BDC69-E570-462F-80FF-F36CB16A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Student Information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777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276649D-8680-48E5-A51F-1A65D03744AC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Comparison Operators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  <a:endParaRPr lang="en-US" dirty="0"/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E6F43DC3-F2E2-41B1-B9BC-A0E8A655D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3651573"/>
              </p:ext>
            </p:extLst>
          </p:nvPr>
        </p:nvGraphicFramePr>
        <p:xfrm>
          <a:off x="1866900" y="1752600"/>
          <a:ext cx="8458200" cy="4319016"/>
        </p:xfrm>
        <a:graphic>
          <a:graphicData uri="http://schemas.openxmlformats.org/drawingml/2006/table">
            <a:tbl>
              <a:tblPr/>
              <a:tblGrid>
                <a:gridCol w="483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74650" y="1195388"/>
            <a:ext cx="11817350" cy="55292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3400" dirty="0"/>
              <a:t>Introduction and Basic Syntax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400" dirty="0"/>
              <a:t>Comparison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400" dirty="0"/>
              <a:t>The if-else /</a:t>
            </a:r>
            <a:r>
              <a:rPr lang="en-US" sz="3400" dirty="0"/>
              <a:t> switch-case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400" dirty="0"/>
              <a:t>Logical Operators</a:t>
            </a:r>
            <a:endParaRPr lang="en-US" sz="3400" dirty="0"/>
          </a:p>
          <a:p>
            <a:pPr marL="514350" indent="-514350">
              <a:buFont typeface="+mj-lt"/>
              <a:buAutoNum type="arabicPeriod"/>
            </a:pPr>
            <a:r>
              <a:rPr lang="en-GB" sz="3400" dirty="0"/>
              <a:t>Loops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400" dirty="0"/>
              <a:t>Debugging</a:t>
            </a:r>
            <a:r>
              <a:rPr lang="en-US" sz="3400" dirty="0"/>
              <a:t> and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281015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Values can be compared: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Numbers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2AF9948-41DF-460D-8A8D-6533FF6317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6400" y="1951051"/>
            <a:ext cx="8534400" cy="4523070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int</a:t>
            </a:r>
            <a:r>
              <a:rPr lang="en-US" sz="2400" dirty="0" smtClean="0"/>
              <a:t> a = 5;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int</a:t>
            </a:r>
            <a:r>
              <a:rPr lang="en-US" sz="2400" dirty="0" smtClean="0"/>
              <a:t> b = 10;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(a </a:t>
            </a:r>
            <a:r>
              <a:rPr lang="en-US" sz="2400" dirty="0" smtClean="0">
                <a:solidFill>
                  <a:schemeClr val="bg1"/>
                </a:solidFill>
              </a:rPr>
              <a:t>&lt;</a:t>
            </a:r>
            <a:r>
              <a:rPr lang="en-US" sz="2400" dirty="0" smtClean="0"/>
              <a:t> b);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(a </a:t>
            </a:r>
            <a:r>
              <a:rPr lang="en-US" sz="2400" dirty="0" smtClean="0">
                <a:solidFill>
                  <a:schemeClr val="bg1"/>
                </a:solidFill>
              </a:rPr>
              <a:t>&gt;</a:t>
            </a:r>
            <a:r>
              <a:rPr lang="en-US" sz="2400" dirty="0" smtClean="0"/>
              <a:t> 0);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(a </a:t>
            </a:r>
            <a:r>
              <a:rPr lang="en-US" sz="2400" dirty="0" smtClean="0">
                <a:solidFill>
                  <a:schemeClr val="bg1"/>
                </a:solidFill>
              </a:rPr>
              <a:t>&gt;</a:t>
            </a:r>
            <a:r>
              <a:rPr lang="en-US" sz="2400" dirty="0" smtClean="0"/>
              <a:t> 100);   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(a </a:t>
            </a:r>
            <a:r>
              <a:rPr lang="en-US" sz="2400" dirty="0" smtClean="0">
                <a:solidFill>
                  <a:schemeClr val="bg1"/>
                </a:solidFill>
              </a:rPr>
              <a:t>&lt;</a:t>
            </a:r>
            <a:r>
              <a:rPr lang="en-US" sz="2400" dirty="0" smtClean="0"/>
              <a:t> a);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(a </a:t>
            </a:r>
            <a:r>
              <a:rPr lang="en-US" sz="2400" dirty="0" smtClean="0">
                <a:solidFill>
                  <a:schemeClr val="bg1"/>
                </a:solidFill>
              </a:rPr>
              <a:t>&lt;=</a:t>
            </a:r>
            <a:r>
              <a:rPr lang="en-US" sz="2400" dirty="0" smtClean="0"/>
              <a:t> 5);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(b </a:t>
            </a:r>
            <a:r>
              <a:rPr lang="en-US" sz="2400" dirty="0" smtClean="0">
                <a:solidFill>
                  <a:schemeClr val="bg1"/>
                </a:solidFill>
              </a:rPr>
              <a:t>==</a:t>
            </a:r>
            <a:r>
              <a:rPr lang="en-US" sz="2400" dirty="0" smtClean="0"/>
              <a:t> 2 * a); 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FAB0C3-D674-49FB-A822-76681A33DD96}"/>
              </a:ext>
            </a:extLst>
          </p:cNvPr>
          <p:cNvSpPr txBox="1"/>
          <p:nvPr/>
        </p:nvSpPr>
        <p:spPr>
          <a:xfrm>
            <a:off x="7391400" y="3122181"/>
            <a:ext cx="16336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94115-5ACD-4A41-B456-77BA8BFD8E44}"/>
              </a:ext>
            </a:extLst>
          </p:cNvPr>
          <p:cNvSpPr txBox="1"/>
          <p:nvPr/>
        </p:nvSpPr>
        <p:spPr>
          <a:xfrm>
            <a:off x="7391400" y="3684323"/>
            <a:ext cx="16336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30431-5D99-4399-8C30-08D2026C5F6B}"/>
              </a:ext>
            </a:extLst>
          </p:cNvPr>
          <p:cNvSpPr txBox="1"/>
          <p:nvPr/>
        </p:nvSpPr>
        <p:spPr>
          <a:xfrm>
            <a:off x="7391400" y="4847626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B1855F-2820-4D9E-92F2-77EC2E402EAD}"/>
              </a:ext>
            </a:extLst>
          </p:cNvPr>
          <p:cNvSpPr txBox="1"/>
          <p:nvPr/>
        </p:nvSpPr>
        <p:spPr>
          <a:xfrm>
            <a:off x="7391400" y="4263489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EBD114-A2AA-4892-BAFA-835098653208}"/>
              </a:ext>
            </a:extLst>
          </p:cNvPr>
          <p:cNvSpPr txBox="1"/>
          <p:nvPr/>
        </p:nvSpPr>
        <p:spPr>
          <a:xfrm>
            <a:off x="7391400" y="5350557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7CC317-A30F-4428-9D99-F6FE96996230}"/>
              </a:ext>
            </a:extLst>
          </p:cNvPr>
          <p:cNvSpPr txBox="1"/>
          <p:nvPr/>
        </p:nvSpPr>
        <p:spPr>
          <a:xfrm>
            <a:off x="7391400" y="5853488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22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The If-else Statement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Implementing Control-Flow Logic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simplest conditional statement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Test for a condition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Example: Take as an input a grade and check if the student </a:t>
            </a:r>
            <a:br>
              <a:rPr lang="en-US" dirty="0"/>
            </a:br>
            <a:r>
              <a:rPr lang="en-US" dirty="0"/>
              <a:t>has passed the exam (grade &gt;= 3.00)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 Statement</a:t>
            </a:r>
            <a:endParaRPr lang="en-US" i="1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20788" y="3865272"/>
            <a:ext cx="9142413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double grade = Double.parseDouble(sc.nextLine());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(grade &gt;=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 System.out.println("Passed!");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426879" y="5044931"/>
            <a:ext cx="4112752" cy="997674"/>
          </a:xfrm>
          <a:prstGeom prst="wedgeRoundRectCallout">
            <a:avLst>
              <a:gd name="adj1" fmla="val 47596"/>
              <a:gd name="adj2" fmla="val -17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Java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opening bracket stays on the same line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9478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 smtClean="0"/>
              <a:t>Executes </a:t>
            </a:r>
            <a:r>
              <a:rPr lang="en-US" sz="3200" b="1" dirty="0" smtClean="0">
                <a:solidFill>
                  <a:schemeClr val="bg1"/>
                </a:solidFill>
              </a:rPr>
              <a:t>one branch</a:t>
            </a:r>
            <a:r>
              <a:rPr lang="en-US" sz="3200" b="1" dirty="0" smtClean="0"/>
              <a:t> </a:t>
            </a:r>
            <a:r>
              <a:rPr lang="en-US" sz="3200" dirty="0" smtClean="0"/>
              <a:t>if the condition is </a:t>
            </a:r>
            <a:r>
              <a:rPr lang="en-US" sz="3200" b="1" dirty="0" smtClean="0">
                <a:solidFill>
                  <a:schemeClr val="bg1"/>
                </a:solidFill>
              </a:rPr>
              <a:t>true</a:t>
            </a:r>
            <a:r>
              <a:rPr lang="en-US" sz="3200" dirty="0" smtClean="0"/>
              <a:t> and </a:t>
            </a:r>
            <a:r>
              <a:rPr lang="en-US" sz="3200" b="1" dirty="0" smtClean="0">
                <a:solidFill>
                  <a:schemeClr val="bg1"/>
                </a:solidFill>
              </a:rPr>
              <a:t>another</a:t>
            </a:r>
            <a:r>
              <a:rPr lang="en-US" sz="3200" dirty="0" smtClean="0"/>
              <a:t>, </a:t>
            </a:r>
            <a:br>
              <a:rPr lang="en-US" sz="3200" dirty="0" smtClean="0"/>
            </a:br>
            <a:r>
              <a:rPr lang="en-US" sz="3200" dirty="0" smtClean="0"/>
              <a:t>if it is </a:t>
            </a:r>
            <a:r>
              <a:rPr lang="en-US" sz="3200" b="1" dirty="0" smtClean="0">
                <a:solidFill>
                  <a:schemeClr val="bg1"/>
                </a:solidFill>
              </a:rPr>
              <a:t>false</a:t>
            </a:r>
            <a:r>
              <a:rPr lang="en-US" sz="3200" dirty="0" smtClean="0"/>
              <a:t>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 smtClean="0"/>
              <a:t>Example: </a:t>
            </a:r>
            <a:r>
              <a:rPr lang="en-US" sz="3200" b="1" dirty="0" smtClean="0">
                <a:solidFill>
                  <a:schemeClr val="bg1"/>
                </a:solidFill>
              </a:rPr>
              <a:t>Upgrade</a:t>
            </a:r>
            <a:r>
              <a:rPr lang="en-US" sz="3200" dirty="0" smtClean="0"/>
              <a:t> the last example, so it prints </a:t>
            </a:r>
            <a:r>
              <a:rPr lang="en-US" sz="3200" noProof="1" smtClean="0"/>
              <a:t>"</a:t>
            </a:r>
            <a:r>
              <a:rPr lang="en-US" sz="3200" b="1" noProof="1" smtClean="0">
                <a:solidFill>
                  <a:schemeClr val="bg1"/>
                </a:solidFill>
              </a:rPr>
              <a:t>Failed</a:t>
            </a:r>
            <a:r>
              <a:rPr lang="en-US" sz="3200" noProof="1" smtClean="0"/>
              <a:t>!", </a:t>
            </a:r>
            <a:br>
              <a:rPr lang="en-US" sz="3200" noProof="1" smtClean="0"/>
            </a:br>
            <a:r>
              <a:rPr lang="en-US" sz="3200" noProof="1" smtClean="0"/>
              <a:t>if the</a:t>
            </a:r>
            <a:r>
              <a:rPr lang="en-US" sz="3200" dirty="0" smtClean="0"/>
              <a:t> mark is lower than 3.00:</a:t>
            </a: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If-else Statement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4313" y="3896403"/>
            <a:ext cx="2438400" cy="1676400"/>
          </a:xfrm>
          <a:prstGeom prst="wedgeRoundRectCallout">
            <a:avLst>
              <a:gd name="adj1" fmla="val 41029"/>
              <a:gd name="adj2" fmla="val -208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 stays on a new line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46F530E0-7E6E-4C40-B30D-0E19F62DB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997" y="3722742"/>
            <a:ext cx="5815793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(grade &gt;=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 System.out.println("Passed!");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}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  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it-IT" sz="24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</a:rPr>
              <a:t> Print the message</a:t>
            </a:r>
            <a:endParaRPr lang="it-IT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7415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that reads hours and minutes from the console </a:t>
            </a:r>
            <a:br>
              <a:rPr lang="en-US" sz="3200" dirty="0"/>
            </a:br>
            <a:r>
              <a:rPr lang="en-US" sz="3200" dirty="0"/>
              <a:t>and calculates the time after 30 minutes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hours and the minutes come on separate lines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Problem: I Will Be Back in 30 Minutes</a:t>
            </a:r>
            <a:endParaRPr lang="bg-BG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56142" y="3579452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59</a:t>
            </a:r>
          </a:p>
        </p:txBody>
      </p:sp>
      <p:sp>
        <p:nvSpPr>
          <p:cNvPr id="19" name="Right Arrow 14"/>
          <p:cNvSpPr/>
          <p:nvPr/>
        </p:nvSpPr>
        <p:spPr>
          <a:xfrm>
            <a:off x="8665454" y="3975633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084227" y="3850812"/>
            <a:ext cx="12017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0:29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12495" y="356385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46</a:t>
            </a:r>
          </a:p>
        </p:txBody>
      </p:sp>
      <p:sp>
        <p:nvSpPr>
          <p:cNvPr id="22" name="Right Arrow 14"/>
          <p:cNvSpPr/>
          <p:nvPr/>
        </p:nvSpPr>
        <p:spPr>
          <a:xfrm flipV="1">
            <a:off x="2436340" y="3956118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830794" y="3823228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2:1</a:t>
            </a:r>
            <a:r>
              <a:rPr lang="en-US" sz="2800" b="1" noProof="1">
                <a:latin typeface="Consolas" panose="020B0609020204030204" pitchFamily="49" charset="0"/>
              </a:rPr>
              <a:t>6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726140" y="356292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01</a:t>
            </a:r>
          </a:p>
        </p:txBody>
      </p:sp>
      <p:sp>
        <p:nvSpPr>
          <p:cNvPr id="25" name="Right Arrow 14"/>
          <p:cNvSpPr/>
          <p:nvPr/>
        </p:nvSpPr>
        <p:spPr>
          <a:xfrm>
            <a:off x="5543866" y="3961313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61295" y="3829688"/>
            <a:ext cx="11685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0:31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852233" y="501093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37" name="Right Arrow 14"/>
          <p:cNvSpPr/>
          <p:nvPr/>
        </p:nvSpPr>
        <p:spPr>
          <a:xfrm>
            <a:off x="8664129" y="5454690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084228" y="5282299"/>
            <a:ext cx="12018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12:02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611464" y="499534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08</a:t>
            </a:r>
          </a:p>
        </p:txBody>
      </p:sp>
      <p:sp>
        <p:nvSpPr>
          <p:cNvPr id="40" name="Right Arrow 14"/>
          <p:cNvSpPr/>
          <p:nvPr/>
        </p:nvSpPr>
        <p:spPr>
          <a:xfrm flipV="1">
            <a:off x="2411551" y="5397474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830794" y="5254715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11:38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706911" y="499441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49</a:t>
            </a:r>
          </a:p>
        </p:txBody>
      </p:sp>
      <p:sp>
        <p:nvSpPr>
          <p:cNvPr id="43" name="Right Arrow 14"/>
          <p:cNvSpPr/>
          <p:nvPr/>
        </p:nvSpPr>
        <p:spPr>
          <a:xfrm>
            <a:off x="5529017" y="5407120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961295" y="5261175"/>
            <a:ext cx="116852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13:19</a:t>
            </a:r>
          </a:p>
        </p:txBody>
      </p:sp>
      <p:sp>
        <p:nvSpPr>
          <p:cNvPr id="2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6497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I Will Be Back in 30 Minutes (1)</a:t>
            </a: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52500" y="1600201"/>
            <a:ext cx="10287000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hours = Integer.parseInt(sc.nextLine());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minutes = Integer.parseInt(sc.nextLine()) + 30;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(minutes &gt; 59)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800" b="1" noProof="1">
                <a:latin typeface="Consolas" pitchFamily="49" charset="0"/>
              </a:rPr>
              <a:t>hours +=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minutes -= 60;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 on the next slide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834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I Will Be Back in 30 Minutes (2)</a:t>
            </a: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790701" y="1676400"/>
            <a:ext cx="8940299" cy="35526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bg1"/>
                </a:solidFill>
                <a:latin typeface="Consolas" pitchFamily="49" charset="0"/>
              </a:rPr>
              <a:t>if (hours &gt; 23)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</a:rPr>
              <a:t>  hours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bg1"/>
                </a:solidFill>
                <a:latin typeface="Consolas" pitchFamily="49" charset="0"/>
              </a:rPr>
              <a:t>if (minutes &lt;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</a:rPr>
              <a:t>  </a:t>
            </a:r>
            <a:r>
              <a:rPr lang="en-GB" sz="2500" b="1" noProof="1">
                <a:latin typeface="Consolas" pitchFamily="49" charset="0"/>
              </a:rPr>
              <a:t>System.out.printf("%d:%02d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%n</a:t>
            </a:r>
            <a:r>
              <a:rPr lang="en-GB" sz="2500" b="1" noProof="1">
                <a:latin typeface="Consolas" pitchFamily="49" charset="0"/>
              </a:rPr>
              <a:t>", hours, minutes);</a:t>
            </a:r>
            <a:endParaRPr lang="it-IT" sz="25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bg1"/>
                </a:solidFill>
                <a:latin typeface="Consolas" pitchFamily="49" charset="0"/>
              </a:rPr>
              <a:t>}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</a:rPr>
              <a:t>  </a:t>
            </a:r>
            <a:r>
              <a:rPr lang="en-GB" sz="2500" b="1" noProof="1">
                <a:latin typeface="Consolas" pitchFamily="49" charset="0"/>
              </a:rPr>
              <a:t>System.out.printf("%d:%d", hours, minutes);</a:t>
            </a:r>
            <a:endParaRPr lang="it-IT" sz="25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FDC1A50-8833-483A-ADDC-A0ABDA1EF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953549"/>
            <a:ext cx="2743200" cy="1110545"/>
          </a:xfrm>
          <a:prstGeom prst="wedgeRoundRectCallout">
            <a:avLst>
              <a:gd name="adj1" fmla="val 41029"/>
              <a:gd name="adj2" fmla="val -208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%n </a:t>
            </a: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goes on the next line</a:t>
            </a:r>
            <a:endParaRPr lang="bg-BG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818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B58B1FF-B927-463A-8B84-FD86E6234910}"/>
              </a:ext>
            </a:extLst>
          </p:cNvPr>
          <p:cNvGrpSpPr/>
          <p:nvPr/>
        </p:nvGrpSpPr>
        <p:grpSpPr>
          <a:xfrm>
            <a:off x="4896420" y="1297041"/>
            <a:ext cx="2399162" cy="3381112"/>
            <a:chOff x="8304212" y="1267088"/>
            <a:chExt cx="3048000" cy="4295512"/>
          </a:xfrm>
        </p:grpSpPr>
        <p:sp>
          <p:nvSpPr>
            <p:cNvPr id="14" name="Arrow: Quad 13">
              <a:extLst>
                <a:ext uri="{FF2B5EF4-FFF2-40B4-BE49-F238E27FC236}">
                  <a16:creationId xmlns:a16="http://schemas.microsoft.com/office/drawing/2014/main" id="{B0BA8AD8-F2F1-40A7-B80F-616F682035DA}"/>
                </a:ext>
              </a:extLst>
            </p:cNvPr>
            <p:cNvSpPr/>
            <p:nvPr/>
          </p:nvSpPr>
          <p:spPr bwMode="auto">
            <a:xfrm>
              <a:off x="8304212" y="2514600"/>
              <a:ext cx="3048000" cy="3048000"/>
            </a:xfrm>
            <a:prstGeom prst="quadArrow">
              <a:avLst>
                <a:gd name="adj1" fmla="val 7676"/>
                <a:gd name="adj2" fmla="val 13676"/>
                <a:gd name="adj3" fmla="val 14029"/>
              </a:avLst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6A8912F-9A20-4650-BF75-5034DBD31206}"/>
                </a:ext>
              </a:extLst>
            </p:cNvPr>
            <p:cNvGrpSpPr/>
            <p:nvPr/>
          </p:nvGrpSpPr>
          <p:grpSpPr>
            <a:xfrm>
              <a:off x="9218612" y="1267088"/>
              <a:ext cx="1219200" cy="2892457"/>
              <a:chOff x="9218612" y="1267088"/>
              <a:chExt cx="1219200" cy="289245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B6DBD23-4FF1-43E4-95AB-85F138ACC7B4}"/>
                  </a:ext>
                </a:extLst>
              </p:cNvPr>
              <p:cNvSpPr/>
              <p:nvPr/>
            </p:nvSpPr>
            <p:spPr bwMode="auto">
              <a:xfrm>
                <a:off x="9485312" y="1267088"/>
                <a:ext cx="685800" cy="6858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6BF866E-23FD-4768-92C6-05C7E48EB66E}"/>
                  </a:ext>
                </a:extLst>
              </p:cNvPr>
              <p:cNvSpPr/>
              <p:nvPr/>
            </p:nvSpPr>
            <p:spPr bwMode="auto">
              <a:xfrm>
                <a:off x="9218612" y="2102145"/>
                <a:ext cx="1219200" cy="2057400"/>
              </a:xfrm>
              <a:custGeom>
                <a:avLst/>
                <a:gdLst>
                  <a:gd name="connsiteX0" fmla="*/ 128017 w 1524000"/>
                  <a:gd name="connsiteY0" fmla="*/ 0 h 2057400"/>
                  <a:gd name="connsiteX1" fmla="*/ 508003 w 1524000"/>
                  <a:gd name="connsiteY1" fmla="*/ 0 h 2057400"/>
                  <a:gd name="connsiteX2" fmla="*/ 1015997 w 1524000"/>
                  <a:gd name="connsiteY2" fmla="*/ 0 h 2057400"/>
                  <a:gd name="connsiteX3" fmla="*/ 1395983 w 1524000"/>
                  <a:gd name="connsiteY3" fmla="*/ 0 h 2057400"/>
                  <a:gd name="connsiteX4" fmla="*/ 1524000 w 1524000"/>
                  <a:gd name="connsiteY4" fmla="*/ 128017 h 2057400"/>
                  <a:gd name="connsiteX5" fmla="*/ 1524000 w 1524000"/>
                  <a:gd name="connsiteY5" fmla="*/ 567674 h 2057400"/>
                  <a:gd name="connsiteX6" fmla="*/ 1524000 w 1524000"/>
                  <a:gd name="connsiteY6" fmla="*/ 640067 h 2057400"/>
                  <a:gd name="connsiteX7" fmla="*/ 1524000 w 1524000"/>
                  <a:gd name="connsiteY7" fmla="*/ 1075672 h 2057400"/>
                  <a:gd name="connsiteX8" fmla="*/ 1473199 w 1524000"/>
                  <a:gd name="connsiteY8" fmla="*/ 1126473 h 2057400"/>
                  <a:gd name="connsiteX9" fmla="*/ 1270001 w 1524000"/>
                  <a:gd name="connsiteY9" fmla="*/ 1126473 h 2057400"/>
                  <a:gd name="connsiteX10" fmla="*/ 1219200 w 1524000"/>
                  <a:gd name="connsiteY10" fmla="*/ 1075672 h 2057400"/>
                  <a:gd name="connsiteX11" fmla="*/ 1219200 w 1524000"/>
                  <a:gd name="connsiteY11" fmla="*/ 768084 h 2057400"/>
                  <a:gd name="connsiteX12" fmla="*/ 1143000 w 1524000"/>
                  <a:gd name="connsiteY12" fmla="*/ 768084 h 2057400"/>
                  <a:gd name="connsiteX13" fmla="*/ 1143000 w 1524000"/>
                  <a:gd name="connsiteY13" fmla="*/ 1930397 h 2057400"/>
                  <a:gd name="connsiteX14" fmla="*/ 1015997 w 1524000"/>
                  <a:gd name="connsiteY14" fmla="*/ 2057400 h 2057400"/>
                  <a:gd name="connsiteX15" fmla="*/ 508003 w 1524000"/>
                  <a:gd name="connsiteY15" fmla="*/ 2057400 h 2057400"/>
                  <a:gd name="connsiteX16" fmla="*/ 381000 w 1524000"/>
                  <a:gd name="connsiteY16" fmla="*/ 1930397 h 2057400"/>
                  <a:gd name="connsiteX17" fmla="*/ 381000 w 1524000"/>
                  <a:gd name="connsiteY17" fmla="*/ 768084 h 2057400"/>
                  <a:gd name="connsiteX18" fmla="*/ 304800 w 1524000"/>
                  <a:gd name="connsiteY18" fmla="*/ 768084 h 2057400"/>
                  <a:gd name="connsiteX19" fmla="*/ 304800 w 1524000"/>
                  <a:gd name="connsiteY19" fmla="*/ 1072624 h 2057400"/>
                  <a:gd name="connsiteX20" fmla="*/ 253999 w 1524000"/>
                  <a:gd name="connsiteY20" fmla="*/ 1123425 h 2057400"/>
                  <a:gd name="connsiteX21" fmla="*/ 50801 w 1524000"/>
                  <a:gd name="connsiteY21" fmla="*/ 1123425 h 2057400"/>
                  <a:gd name="connsiteX22" fmla="*/ 0 w 1524000"/>
                  <a:gd name="connsiteY22" fmla="*/ 1072624 h 2057400"/>
                  <a:gd name="connsiteX23" fmla="*/ 0 w 1524000"/>
                  <a:gd name="connsiteY23" fmla="*/ 640067 h 2057400"/>
                  <a:gd name="connsiteX24" fmla="*/ 0 w 1524000"/>
                  <a:gd name="connsiteY24" fmla="*/ 564626 h 2057400"/>
                  <a:gd name="connsiteX25" fmla="*/ 0 w 1524000"/>
                  <a:gd name="connsiteY25" fmla="*/ 128017 h 2057400"/>
                  <a:gd name="connsiteX26" fmla="*/ 128017 w 1524000"/>
                  <a:gd name="connsiteY26" fmla="*/ 0 h 205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24000" h="2057400">
                    <a:moveTo>
                      <a:pt x="128017" y="0"/>
                    </a:moveTo>
                    <a:lnTo>
                      <a:pt x="508003" y="0"/>
                    </a:lnTo>
                    <a:lnTo>
                      <a:pt x="1015997" y="0"/>
                    </a:lnTo>
                    <a:lnTo>
                      <a:pt x="1395983" y="0"/>
                    </a:lnTo>
                    <a:cubicBezTo>
                      <a:pt x="1466685" y="0"/>
                      <a:pt x="1524000" y="57315"/>
                      <a:pt x="1524000" y="128017"/>
                    </a:cubicBezTo>
                    <a:lnTo>
                      <a:pt x="1524000" y="567674"/>
                    </a:lnTo>
                    <a:lnTo>
                      <a:pt x="1524000" y="640067"/>
                    </a:lnTo>
                    <a:lnTo>
                      <a:pt x="1524000" y="1075672"/>
                    </a:lnTo>
                    <a:cubicBezTo>
                      <a:pt x="1524000" y="1103729"/>
                      <a:pt x="1501256" y="1126473"/>
                      <a:pt x="1473199" y="1126473"/>
                    </a:cubicBezTo>
                    <a:lnTo>
                      <a:pt x="1270001" y="1126473"/>
                    </a:lnTo>
                    <a:cubicBezTo>
                      <a:pt x="1241944" y="1126473"/>
                      <a:pt x="1219200" y="1103729"/>
                      <a:pt x="1219200" y="1075672"/>
                    </a:cubicBezTo>
                    <a:lnTo>
                      <a:pt x="1219200" y="768084"/>
                    </a:lnTo>
                    <a:lnTo>
                      <a:pt x="1143000" y="768084"/>
                    </a:lnTo>
                    <a:lnTo>
                      <a:pt x="1143000" y="1930397"/>
                    </a:lnTo>
                    <a:cubicBezTo>
                      <a:pt x="1143000" y="2000539"/>
                      <a:pt x="1086139" y="2057400"/>
                      <a:pt x="1015997" y="2057400"/>
                    </a:cubicBezTo>
                    <a:lnTo>
                      <a:pt x="508003" y="2057400"/>
                    </a:lnTo>
                    <a:cubicBezTo>
                      <a:pt x="437861" y="2057400"/>
                      <a:pt x="381000" y="2000539"/>
                      <a:pt x="381000" y="1930397"/>
                    </a:cubicBezTo>
                    <a:lnTo>
                      <a:pt x="381000" y="768084"/>
                    </a:lnTo>
                    <a:lnTo>
                      <a:pt x="304800" y="768084"/>
                    </a:lnTo>
                    <a:lnTo>
                      <a:pt x="304800" y="1072624"/>
                    </a:lnTo>
                    <a:cubicBezTo>
                      <a:pt x="304800" y="1100681"/>
                      <a:pt x="282056" y="1123425"/>
                      <a:pt x="253999" y="1123425"/>
                    </a:cubicBezTo>
                    <a:lnTo>
                      <a:pt x="50801" y="1123425"/>
                    </a:lnTo>
                    <a:cubicBezTo>
                      <a:pt x="22744" y="1123425"/>
                      <a:pt x="0" y="1100681"/>
                      <a:pt x="0" y="1072624"/>
                    </a:cubicBezTo>
                    <a:lnTo>
                      <a:pt x="0" y="640067"/>
                    </a:lnTo>
                    <a:lnTo>
                      <a:pt x="0" y="564626"/>
                    </a:lnTo>
                    <a:lnTo>
                      <a:pt x="0" y="128017"/>
                    </a:lnTo>
                    <a:cubicBezTo>
                      <a:pt x="0" y="57315"/>
                      <a:pt x="57315" y="0"/>
                      <a:pt x="12801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The Switch-Case Statement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Simplified If-else-if-else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2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Works as sequence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sz="3200" dirty="0"/>
              <a:t> statements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read input a number and print its corresponding month: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Switch-case Statement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66900" y="2635210"/>
            <a:ext cx="845820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int month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switch (month)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case 1:</a:t>
            </a:r>
            <a:r>
              <a:rPr lang="en-US" sz="2200" b="1" noProof="1">
                <a:latin typeface="Consolas" pitchFamily="49" charset="0"/>
              </a:rPr>
              <a:t> System.out.println("January");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case 2:</a:t>
            </a:r>
            <a:r>
              <a:rPr lang="en-US" sz="2200" b="1" noProof="1">
                <a:latin typeface="Consolas" pitchFamily="49" charset="0"/>
              </a:rPr>
              <a:t> System.out.println("February");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TODO: Add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default:</a:t>
            </a:r>
            <a:r>
              <a:rPr lang="en-US" sz="2200" b="1" noProof="1">
                <a:latin typeface="Consolas" pitchFamily="49" charset="0"/>
              </a:rPr>
              <a:t> System.out.println("Error!");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138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By given country print its typical language: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English -&gt; England, USA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Spanish -&gt; Spain, Argentina, Mexico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-&gt; </a:t>
            </a:r>
            <a:r>
              <a:rPr lang="en-US" dirty="0" smtClean="0"/>
              <a:t>unknown</a:t>
            </a:r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Foreign Languages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BD9833-E1F6-4ED9-ACD7-3E71DB54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5" y="4100134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England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3E9CD4-6518-4906-96BC-236FF8DE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110591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214B25E0-65D6-4F10-9E5E-A4B01557FE4E}"/>
              </a:ext>
            </a:extLst>
          </p:cNvPr>
          <p:cNvSpPr/>
          <p:nvPr/>
        </p:nvSpPr>
        <p:spPr>
          <a:xfrm>
            <a:off x="3237231" y="4272290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FB0AC-24C4-42D4-8864-F9F861C6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4" y="4987052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Spain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C9C8BB-D7A5-441B-BCF3-DD46D7A00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995883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Spanish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7231" y="5098409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99DD9-4321-4FFC-A25B-69B3E1BA8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957840"/>
            <a:ext cx="2857500" cy="2857500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8027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smtClean="0"/>
              <a:t>#fund-java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Foreign Languages</a:t>
            </a:r>
            <a:endParaRPr lang="en-US" dirty="0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741000" y="1494000"/>
            <a:ext cx="10453800" cy="47712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//TODO: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Read the input</a:t>
            </a:r>
            <a:endParaRPr lang="bg-BG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switch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country</a:t>
            </a:r>
            <a:r>
              <a:rPr lang="en-US" sz="2400" b="1" noProof="1"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"USA":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England": System.out.println("English");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Spain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Argentina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Mexico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": </a:t>
            </a:r>
            <a:r>
              <a:rPr lang="en-US" sz="2400" b="1" noProof="1">
                <a:latin typeface="Consolas" pitchFamily="49" charset="0"/>
              </a:rPr>
              <a:t>System.out.println("Spanish");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default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: </a:t>
            </a:r>
            <a:r>
              <a:rPr lang="en-US" sz="2400" b="1" noProof="1">
                <a:latin typeface="Consolas" pitchFamily="49" charset="0"/>
              </a:rPr>
              <a:t>System.out.println("unknown");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8014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AC85742-65C0-4F03-80ED-D4FB8EE9DA70}"/>
              </a:ext>
            </a:extLst>
          </p:cNvPr>
          <p:cNvSpPr txBox="1">
            <a:spLocks/>
          </p:cNvSpPr>
          <p:nvPr/>
        </p:nvSpPr>
        <p:spPr>
          <a:xfrm>
            <a:off x="4573665" y="16002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800" dirty="0">
                <a:solidFill>
                  <a:schemeClr val="bg2"/>
                </a:solidFill>
              </a:rPr>
              <a:t>&amp;&amp;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Logical Operators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Writing More Complex Conditions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Logical operators give us the ability to write multiple </a:t>
            </a:r>
            <a:br>
              <a:rPr lang="en-US" sz="3600" dirty="0"/>
            </a:br>
            <a:r>
              <a:rPr lang="en-US" sz="3600" dirty="0"/>
              <a:t>conditions in one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They return a boolean value and compare boolean values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06A24E24-2E90-4FB0-9A24-E9533B066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476203"/>
              </p:ext>
            </p:extLst>
          </p:nvPr>
        </p:nvGraphicFramePr>
        <p:xfrm>
          <a:off x="991394" y="3352801"/>
          <a:ext cx="10209213" cy="2210816"/>
        </p:xfrm>
        <a:graphic>
          <a:graphicData uri="http://schemas.openxmlformats.org/drawingml/2006/table">
            <a:tbl>
              <a:tblPr/>
              <a:tblGrid>
                <a:gridCol w="264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Java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&amp;&amp; false -&gt; false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|| 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473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theatre has the following ticket prices according to the age of the visitor and the type of day. If the age is &lt; 0 or &gt; 122, </a:t>
            </a:r>
            <a:br>
              <a:rPr lang="en-US" dirty="0"/>
            </a:br>
            <a:r>
              <a:rPr lang="en-US" dirty="0"/>
              <a:t>print </a:t>
            </a:r>
            <a:r>
              <a:rPr lang="it-IT" noProof="1"/>
              <a:t>"Error!"</a:t>
            </a:r>
            <a:r>
              <a:rPr lang="en-US" dirty="0"/>
              <a:t>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08858" y="5261901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3650376" y="5591774"/>
            <a:ext cx="381000" cy="2403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233992" y="5461650"/>
            <a:ext cx="805022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8153401" y="5462740"/>
            <a:ext cx="1332973" cy="540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Error!</a:t>
            </a:r>
            <a:endParaRPr lang="it-IT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7541109" y="5591775"/>
            <a:ext cx="381000" cy="2403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aphicFrame>
        <p:nvGraphicFramePr>
          <p:cNvPr id="18" name="Group 134">
            <a:extLst>
              <a:ext uri="{FF2B5EF4-FFF2-40B4-BE49-F238E27FC236}">
                <a16:creationId xmlns:a16="http://schemas.microsoft.com/office/drawing/2014/main" id="{1F6303C2-9087-4076-A5EA-4B9DCF6BE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6965672"/>
              </p:ext>
            </p:extLst>
          </p:nvPr>
        </p:nvGraphicFramePr>
        <p:xfrm>
          <a:off x="762000" y="2969036"/>
          <a:ext cx="10209212" cy="214661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3684809244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/ Age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&lt;= age &lt;= 18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&lt; age &lt;= 64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&lt; age &lt;= 122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Weekend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Holiday</a:t>
                      </a:r>
                      <a:endParaRPr lang="bg-BG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FB785F2-AD65-4CC3-9CBD-E365528F6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9571" y="5261901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7472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5" grpId="0" animBg="1"/>
      <p:bldP spid="14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Theatre Promotions (1)</a:t>
            </a: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5350" y="1252264"/>
            <a:ext cx="10401300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String day = sc.nextLine().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toLowerCase()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age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price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if (day.equals("weekday"))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if ((age &gt;= 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age &lt;= 18)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</a:rPr>
              <a:t> (age &gt; 64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age &lt;= 122))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price = 12;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TODO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: Add else statement for the other group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 </a:t>
            </a:r>
            <a:endParaRPr lang="bg-BG" sz="24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Continue…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6259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Theatre Promotions (2)</a:t>
            </a: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5350" y="1447800"/>
            <a:ext cx="10401300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 if (day.equals("weekend"))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if ((age &gt;= 0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18)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GB" sz="2400" b="1" noProof="1">
                <a:latin typeface="Consolas" pitchFamily="49" charset="0"/>
              </a:rPr>
              <a:t> (age &gt; 64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122))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15;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} else if (age &gt; 18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64)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20;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}             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}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// Continue…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1640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Theatre Promotions (3)</a:t>
            </a:r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5350" y="1447801"/>
            <a:ext cx="104013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 if (day.equals("holiday")){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if (age &gt;= 0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18)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</a:t>
            </a:r>
            <a:r>
              <a:rPr lang="en-GB" sz="24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Add the statements for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if (price != 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System.out.println(price + "$");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System.out.println("Error!");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0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089" y="1295400"/>
            <a:ext cx="2605824" cy="260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Loops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Code Block Repetition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9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A </a:t>
            </a:r>
            <a:r>
              <a:rPr kumimoji="0" lang="en-US" b="1" dirty="0">
                <a:solidFill>
                  <a:schemeClr val="bg1"/>
                </a:solidFill>
              </a:rPr>
              <a:t>loop</a:t>
            </a:r>
            <a:r>
              <a:rPr kumimoji="0" lang="en-US" dirty="0"/>
              <a:t> is a control statement that repeats </a:t>
            </a:r>
            <a:br>
              <a:rPr kumimoji="0" lang="en-US" dirty="0"/>
            </a:br>
            <a:r>
              <a:rPr kumimoji="0" lang="en-US" dirty="0"/>
              <a:t>the execution of a block of statements. The loop can</a:t>
            </a:r>
            <a:r>
              <a:rPr lang="de-DE" dirty="0"/>
              <a:t>:</a:t>
            </a:r>
            <a:endParaRPr kumimoji="0"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kumimoji="0" lang="en-US" dirty="0"/>
              <a:t> loop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a fixed number of times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/>
              <a:t>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kumimoji="0" lang="en-US" dirty="0">
                <a:solidFill>
                  <a:schemeClr val="bg1"/>
                </a:solidFill>
              </a:rPr>
              <a:t>…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lang="en-US" dirty="0"/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</a:t>
            </a:r>
            <a:r>
              <a:rPr kumimoji="0" lang="en-US" dirty="0" smtClean="0"/>
              <a:t>while </a:t>
            </a:r>
            <a:r>
              <a:rPr kumimoji="0" lang="en-US" dirty="0"/>
              <a:t>a given </a:t>
            </a:r>
            <a:r>
              <a:rPr kumimoji="0" lang="en-US" dirty="0" smtClean="0"/>
              <a:t>condition </a:t>
            </a:r>
            <a:r>
              <a:rPr kumimoji="0" lang="bg-BG" dirty="0" smtClean="0"/>
              <a:t/>
            </a:r>
            <a:br>
              <a:rPr kumimoji="0" lang="bg-BG" dirty="0" smtClean="0"/>
            </a:br>
            <a:r>
              <a:rPr kumimoji="0" lang="en-US" dirty="0" smtClean="0"/>
              <a:t>returns </a:t>
            </a:r>
            <a:r>
              <a:rPr kumimoji="0" lang="en-US" dirty="0"/>
              <a:t>true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Loop: 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995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iles.softicons.com/download/system-icons/web0.2ama-icons-by-chrfb/png/256x256/Toolbar%20-%20Loop.png">
            <a:extLst>
              <a:ext uri="{FF2B5EF4-FFF2-40B4-BE49-F238E27FC236}">
                <a16:creationId xmlns:a16="http://schemas.microsoft.com/office/drawing/2014/main" id="{8EE65B93-A8C0-4810-99E6-CC8F13AC0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545" y="1219201"/>
            <a:ext cx="2826911" cy="28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815D36-B67E-4CDA-9E9D-15FC288E19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1" y="2251655"/>
            <a:ext cx="762000" cy="762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For-Loops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Managing the Count of the Iteration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4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EE23DA-9623-479F-97B4-BCB929CAC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19200"/>
            <a:ext cx="2590800" cy="2590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Introduction and Basic Syntax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9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for loop executes statements a fixed number of times: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14601" y="2290535"/>
            <a:ext cx="2178049" cy="735891"/>
          </a:xfrm>
          <a:prstGeom prst="wedgeRoundRectCallout">
            <a:avLst>
              <a:gd name="adj1" fmla="val 32520"/>
              <a:gd name="adj2" fmla="val 782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81000" y="3441393"/>
            <a:ext cx="2057400" cy="735889"/>
          </a:xfrm>
          <a:prstGeom prst="wedgeRoundRectCallout">
            <a:avLst>
              <a:gd name="adj1" fmla="val 61462"/>
              <a:gd name="adj2" fmla="val 292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09811" y="3276600"/>
            <a:ext cx="620554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(int 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 i &lt;=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i++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</a:t>
            </a:r>
            <a:r>
              <a:rPr lang="en-GB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System.out.println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("i = " + 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321306" y="2285758"/>
            <a:ext cx="2178048" cy="735890"/>
          </a:xfrm>
          <a:prstGeom prst="wedgeRoundRectCallout">
            <a:avLst>
              <a:gd name="adj1" fmla="val -39251"/>
              <a:gd name="adj2" fmla="val 777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709812" y="5106900"/>
            <a:ext cx="1934397" cy="1553935"/>
          </a:xfrm>
          <a:prstGeom prst="wedgeRoundRectCallout">
            <a:avLst>
              <a:gd name="adj1" fmla="val -39888"/>
              <a:gd name="adj2" fmla="val -158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Executed at </a:t>
            </a:r>
            <a:r>
              <a:rPr lang="en-US" sz="2800" b="1" dirty="0">
                <a:solidFill>
                  <a:schemeClr val="bg1"/>
                </a:solidFill>
              </a:rPr>
              <a:t>each iteration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323951" y="4495801"/>
            <a:ext cx="2541210" cy="1553935"/>
          </a:xfrm>
          <a:prstGeom prst="wedgeRoundRectCallout">
            <a:avLst>
              <a:gd name="adj1" fmla="val -26982"/>
              <a:gd name="adj2" fmla="val -36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bracket is again on the same line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21250" y="2285758"/>
            <a:ext cx="2178048" cy="735890"/>
          </a:xfrm>
          <a:prstGeom prst="wedgeRoundRectCallout">
            <a:avLst>
              <a:gd name="adj1" fmla="val 23719"/>
              <a:gd name="adj2" fmla="val 802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End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3865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5" grpId="0" animBg="1"/>
      <p:bldP spid="14" grpId="0" animBg="1"/>
      <p:bldP spid="11" grpId="0" animBg="1"/>
      <p:bldP spid="13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 dirty="0"/>
              <a:t>Print the numbers from 1 to 100, that are divisible by 3</a:t>
            </a:r>
          </a:p>
          <a:p>
            <a:pPr>
              <a:lnSpc>
                <a:spcPct val="110000"/>
              </a:lnSpc>
            </a:pPr>
            <a:endParaRPr kumimoji="0" lang="en-US" sz="3400" dirty="0"/>
          </a:p>
          <a:p>
            <a:pPr>
              <a:lnSpc>
                <a:spcPct val="110000"/>
              </a:lnSpc>
            </a:pPr>
            <a:endParaRPr lang="en-US" sz="3400" dirty="0"/>
          </a:p>
          <a:p>
            <a:pPr>
              <a:lnSpc>
                <a:spcPct val="110000"/>
              </a:lnSpc>
            </a:pPr>
            <a:endParaRPr kumimoji="0" lang="en-US" sz="3400" dirty="0"/>
          </a:p>
          <a:p>
            <a:pPr>
              <a:lnSpc>
                <a:spcPct val="110000"/>
              </a:lnSpc>
            </a:pPr>
            <a:r>
              <a:rPr kumimoji="0" lang="en-US" sz="3400" dirty="0"/>
              <a:t>You can </a:t>
            </a:r>
            <a:r>
              <a:rPr lang="en-US" sz="3400" dirty="0"/>
              <a:t>use "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fori</a:t>
            </a:r>
            <a:r>
              <a:rPr lang="en-US" sz="3400" dirty="0"/>
              <a:t>" live template in</a:t>
            </a:r>
            <a:r>
              <a:rPr lang="bg-BG" sz="3400" dirty="0"/>
              <a:t> </a:t>
            </a:r>
            <a:r>
              <a:rPr lang="en-US" sz="3400" dirty="0"/>
              <a:t>Intellij</a:t>
            </a:r>
            <a:endParaRPr kumimoji="0" lang="en-US" sz="3400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Divisible by 3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9175" y="2058474"/>
            <a:ext cx="6533670" cy="1680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500" b="1" noProof="1">
                <a:latin typeface="Consolas" pitchFamily="49" charset="0"/>
              </a:rPr>
              <a:t> (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int i = 3</a:t>
            </a:r>
            <a:r>
              <a:rPr lang="en-US" sz="2500" b="1" noProof="1">
                <a:latin typeface="Consolas" pitchFamily="49" charset="0"/>
              </a:rPr>
              <a:t>;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i &lt;= 100</a:t>
            </a:r>
            <a:r>
              <a:rPr lang="en-US" sz="2500" b="1" noProof="1">
                <a:latin typeface="Consolas" pitchFamily="49" charset="0"/>
              </a:rPr>
              <a:t>;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i += 3</a:t>
            </a:r>
            <a:r>
              <a:rPr lang="en-US" sz="2500" b="1" noProof="1">
                <a:latin typeface="Consolas" pitchFamily="49" charset="0"/>
              </a:rPr>
              <a:t>)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500" b="1" noProof="1">
                <a:latin typeface="Consolas" pitchFamily="49" charset="0"/>
              </a:rPr>
              <a:t>  System.out.println(i);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Right Arrow 12"/>
          <p:cNvSpPr/>
          <p:nvPr/>
        </p:nvSpPr>
        <p:spPr>
          <a:xfrm>
            <a:off x="6261827" y="5363744"/>
            <a:ext cx="533400" cy="3949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BA279-577B-4D40-8813-BDA250C91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224" y="2090496"/>
            <a:ext cx="3389513" cy="1864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A42DEB-961C-4BF8-9DB7-2E64BAFE4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059686"/>
            <a:ext cx="4696480" cy="9621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667000" y="4799115"/>
            <a:ext cx="2895600" cy="762094"/>
          </a:xfrm>
          <a:prstGeom prst="wedgeRoundRectCallout">
            <a:avLst>
              <a:gd name="adj1" fmla="val -37131"/>
              <a:gd name="adj2" fmla="val 1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[Tab] twice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AAD067-0226-4846-85F5-E2CA9A3B7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845" y="4994393"/>
            <a:ext cx="4258269" cy="1133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4055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6"/>
            <a:ext cx="11808021" cy="55099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Write a program to print the first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400" dirty="0"/>
              <a:t> odd numbers and their sum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Sum of Odd Numbers</a:t>
            </a:r>
            <a:endParaRPr lang="en-US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57400" y="3625408"/>
            <a:ext cx="577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2946120" y="3721929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729538" y="2556044"/>
            <a:ext cx="202917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Sum: 25 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54773" y="3633262"/>
            <a:ext cx="577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05423" y="2979076"/>
            <a:ext cx="202917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  <a:endParaRPr lang="en-US" sz="2800" b="1" dirty="0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Sum: 9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4">
            <a:extLst>
              <a:ext uri="{FF2B5EF4-FFF2-40B4-BE49-F238E27FC236}">
                <a16:creationId xmlns:a16="http://schemas.microsoft.com/office/drawing/2014/main" id="{733381BE-6F75-4BFA-A919-D38CA0BD90A8}"/>
              </a:ext>
            </a:extLst>
          </p:cNvPr>
          <p:cNvSpPr/>
          <p:nvPr/>
        </p:nvSpPr>
        <p:spPr>
          <a:xfrm>
            <a:off x="7373439" y="3729783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0182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13" grpId="0" animBg="1"/>
      <p:bldP spid="18" grpId="0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Sum of Odd Numbers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19300" y="1256574"/>
            <a:ext cx="8153401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n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sum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for </a:t>
            </a:r>
            <a:r>
              <a:rPr lang="en-US" sz="2800" b="1" noProof="1">
                <a:latin typeface="Consolas" pitchFamily="49" charset="0"/>
              </a:rPr>
              <a:t>(int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i &lt;= n</a:t>
            </a:r>
            <a:r>
              <a:rPr lang="en-US" sz="2800" b="1" noProof="1">
                <a:latin typeface="Consolas" pitchFamily="49" charset="0"/>
              </a:rPr>
              <a:t>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i++</a:t>
            </a:r>
            <a:r>
              <a:rPr lang="en-US" sz="2800" b="1" noProof="1">
                <a:latin typeface="Consolas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System.out.println(2 * i - 1);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sum += 2 * i - 1;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System.out.printf("Sum: %d", sum);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1990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BC12E5-055D-4047-A84E-9E55C6D769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05000"/>
            <a:ext cx="3048000" cy="1524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While Loops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Iterations While a Condition is True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Executes commands while the condition is true: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15303" y="2940442"/>
            <a:ext cx="63246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 = 1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(n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&lt;=</a:t>
            </a:r>
            <a:r>
              <a:rPr lang="pt-BR" sz="2800" b="1" noProof="1">
                <a:latin typeface="Consolas" pitchFamily="49" charset="0"/>
              </a:rPr>
              <a:t> 10)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System.out.println(n);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72400" y="3613879"/>
            <a:ext cx="2211204" cy="712442"/>
          </a:xfrm>
          <a:prstGeom prst="wedgeRoundRectCallout">
            <a:avLst>
              <a:gd name="adj1" fmla="val -35375"/>
              <a:gd name="adj2" fmla="val 29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86400" y="2685373"/>
            <a:ext cx="1828800" cy="695444"/>
          </a:xfrm>
          <a:prstGeom prst="wedgeRoundRectCallout">
            <a:avLst>
              <a:gd name="adj1" fmla="val -25910"/>
              <a:gd name="adj2" fmla="val 107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857200" y="2139260"/>
            <a:ext cx="2116206" cy="703660"/>
          </a:xfrm>
          <a:prstGeom prst="wedgeRoundRectCallout">
            <a:avLst>
              <a:gd name="adj1" fmla="val 27807"/>
              <a:gd name="adj2" fmla="val 356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249807" y="5271824"/>
            <a:ext cx="3729855" cy="686832"/>
          </a:xfrm>
          <a:prstGeom prst="wedgeRoundRectCallout">
            <a:avLst>
              <a:gd name="adj1" fmla="val -44281"/>
              <a:gd name="adj2" fmla="val -2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9580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6"/>
            <a:ext cx="11808021" cy="55099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Print a table holding number*1, number*2, …, number*10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Multiplication Table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333501" y="1981201"/>
            <a:ext cx="9524999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number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times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800" b="1" noProof="1"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</a:rPr>
              <a:t>System.out.printf("%d X %d = %d%n",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		   number, times, number * times);</a:t>
            </a:r>
            <a:r>
              <a:rPr lang="pt-BR" sz="2800" b="1" noProof="1">
                <a:latin typeface="Consolas" pitchFamily="49" charset="0"/>
              </a:rPr>
              <a:t>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  times++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7027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0EECF6-E353-435A-944F-0A5B6B553A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066800"/>
            <a:ext cx="3200400" cy="3200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Do…While Loop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Execute a Piece of Code One or More Times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Similar to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loop, but always executes at least once: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9000" y="2345086"/>
            <a:ext cx="53340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System.out.println(i);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i++;	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 </a:t>
            </a:r>
            <a:r>
              <a:rPr lang="en-US" sz="2800" b="1" noProof="1">
                <a:latin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... While Loop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4400" y="3276600"/>
            <a:ext cx="1981200" cy="666938"/>
          </a:xfrm>
          <a:prstGeom prst="wedgeRoundRectCallout">
            <a:avLst>
              <a:gd name="adj1" fmla="val -17211"/>
              <a:gd name="adj2" fmla="val 30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77529" y="5246544"/>
            <a:ext cx="1799145" cy="604352"/>
          </a:xfrm>
          <a:prstGeom prst="wedgeRoundRectCallout">
            <a:avLst>
              <a:gd name="adj1" fmla="val -37790"/>
              <a:gd name="adj2" fmla="val 83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67401" y="2209800"/>
            <a:ext cx="2086455" cy="612576"/>
          </a:xfrm>
          <a:prstGeom prst="wedgeRoundRectCallout">
            <a:avLst>
              <a:gd name="adj1" fmla="val -43033"/>
              <a:gd name="adj2" fmla="val 310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90600" y="4038601"/>
            <a:ext cx="2339754" cy="812271"/>
          </a:xfrm>
          <a:prstGeom prst="wedgeRoundRectCallout">
            <a:avLst>
              <a:gd name="adj1" fmla="val 61315"/>
              <a:gd name="adj2" fmla="val 6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97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Upgrade your program and take the initial times from the console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Multiplication Table 2.0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4464" y="2057400"/>
            <a:ext cx="9259891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int number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int times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do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GB" b="1" noProof="1">
                <a:latin typeface="Consolas" pitchFamily="49" charset="0"/>
              </a:rPr>
              <a:t>System.out.printf("%d X %d = %d%n",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b="1" noProof="1">
                <a:latin typeface="Consolas" pitchFamily="49" charset="0"/>
              </a:rPr>
              <a:t>		   number, times, number * times);</a:t>
            </a:r>
            <a:endParaRPr lang="pt-BR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  </a:t>
            </a: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times++;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b="1" noProof="1">
                <a:latin typeface="Consolas" pitchFamily="49" charset="0"/>
              </a:rPr>
              <a:t> while (</a:t>
            </a: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b="1" noProof="1">
                <a:latin typeface="Consolas" pitchFamily="49" charset="0"/>
              </a:rPr>
              <a:t>);</a:t>
            </a:r>
            <a:endParaRPr lang="en-US" b="1" noProof="1"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0078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– Introduction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9852" y="1048552"/>
            <a:ext cx="10033549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Java </a:t>
            </a:r>
            <a:r>
              <a:rPr lang="en-US" dirty="0"/>
              <a:t>is modern, flexible, general-purpose</a:t>
            </a:r>
            <a:br>
              <a:rPr lang="en-US" dirty="0"/>
            </a:br>
            <a:r>
              <a:rPr lang="en-US" dirty="0"/>
              <a:t>programming language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Object-oriented</a:t>
            </a:r>
            <a:r>
              <a:rPr lang="en-US" dirty="0"/>
              <a:t> by nature, statically-typed, compiled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spcBef>
                <a:spcPts val="1800"/>
              </a:spcBef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In this course will use </a:t>
            </a:r>
            <a:r>
              <a:rPr lang="en-US" dirty="0" smtClean="0">
                <a:hlinkClick r:id="rId2"/>
              </a:rPr>
              <a:t>Java Development Kit (JDK) 13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63161" y="3200400"/>
            <a:ext cx="5867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static void main(String[] args)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//Source Code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A5F3C966-19FE-4AA9-A711-33186AE4E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189" y="3200400"/>
            <a:ext cx="2357923" cy="1828800"/>
          </a:xfrm>
          <a:prstGeom prst="wedgeRoundRectCallout">
            <a:avLst>
              <a:gd name="adj1" fmla="val -75368"/>
              <a:gd name="adj2" fmla="val -265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Program starting point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9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19346"/>
            <a:ext cx="2438400" cy="2438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Debugging the Code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Using the InteliJ Debugger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debugging application </a:t>
            </a:r>
            <a:r>
              <a:rPr lang="en-US" dirty="0"/>
              <a:t>includes: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lines of code that cause the error</a:t>
            </a:r>
          </a:p>
          <a:p>
            <a:pPr lvl="1"/>
            <a:r>
              <a:rPr lang="en-US" dirty="0"/>
              <a:t>Fixing the error in the code</a:t>
            </a:r>
          </a:p>
          <a:p>
            <a:pPr lvl="1"/>
            <a:r>
              <a:rPr lang="en-US" dirty="0"/>
              <a:t>Testing to check if the error is gone </a:t>
            </a:r>
            <a:br>
              <a:rPr lang="en-US" dirty="0"/>
            </a:br>
            <a:r>
              <a:rPr lang="en-US" dirty="0"/>
              <a:t>and no new errors are introduced</a:t>
            </a:r>
          </a:p>
          <a:p>
            <a:r>
              <a:rPr lang="en-US" dirty="0"/>
              <a:t>Iterative and continuous process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037C04-3D6A-40C5-B813-861EEA6F7F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799" y="3180912"/>
            <a:ext cx="3673929" cy="34290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616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Intellij has a</a:t>
            </a:r>
            <a:br>
              <a:rPr lang="en-US" dirty="0"/>
            </a:br>
            <a:r>
              <a:rPr lang="en-US" dirty="0"/>
              <a:t>built-in </a:t>
            </a:r>
            <a:r>
              <a:rPr lang="en-US" b="1" dirty="0">
                <a:solidFill>
                  <a:schemeClr val="bg1"/>
                </a:solidFill>
              </a:rPr>
              <a:t>debugger</a:t>
            </a:r>
          </a:p>
          <a:p>
            <a:pPr>
              <a:buClr>
                <a:schemeClr val="tx1"/>
              </a:buClr>
            </a:pPr>
            <a:r>
              <a:rPr lang="en-US" dirty="0"/>
              <a:t>It provides: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trace</a:t>
            </a:r>
            <a:r>
              <a:rPr lang="en-US" dirty="0"/>
              <a:t> the </a:t>
            </a:r>
            <a:br>
              <a:rPr lang="en-US" dirty="0"/>
            </a:br>
            <a:r>
              <a:rPr lang="en-US" dirty="0"/>
              <a:t>code execution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inspect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variables at runtime</a:t>
            </a:r>
            <a:endParaRPr lang="bg-BG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in Intellij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0FBA08-6F7A-42D3-A623-6DD1FFF02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519" y="1795125"/>
            <a:ext cx="6649164" cy="40030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463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Start without Debugger: </a:t>
            </a:r>
            <a:r>
              <a:rPr lang="en-US" b="1" dirty="0">
                <a:solidFill>
                  <a:schemeClr val="bg1"/>
                </a:solidFill>
              </a:rPr>
              <a:t>[Ctrl+Shift+F10]</a:t>
            </a:r>
          </a:p>
          <a:p>
            <a:pPr>
              <a:lnSpc>
                <a:spcPct val="114000"/>
              </a:lnSpc>
            </a:pPr>
            <a:r>
              <a:rPr lang="en-US" dirty="0"/>
              <a:t>Toggle a breakpoint: </a:t>
            </a:r>
            <a:r>
              <a:rPr lang="en-US" b="1" dirty="0">
                <a:solidFill>
                  <a:schemeClr val="bg1"/>
                </a:solidFill>
              </a:rPr>
              <a:t>[Ctrl+F8]</a:t>
            </a:r>
          </a:p>
          <a:p>
            <a:pPr>
              <a:lnSpc>
                <a:spcPct val="114000"/>
              </a:lnSpc>
            </a:pPr>
            <a:r>
              <a:rPr lang="en-US" dirty="0"/>
              <a:t>Start with the Debugger: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[Alt+Shift+F9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pPr>
              <a:lnSpc>
                <a:spcPct val="114000"/>
              </a:lnSpc>
            </a:pPr>
            <a:r>
              <a:rPr lang="en-US" dirty="0"/>
              <a:t>Trace the program: </a:t>
            </a:r>
            <a:r>
              <a:rPr lang="en-US" b="1" dirty="0">
                <a:solidFill>
                  <a:schemeClr val="bg1"/>
                </a:solidFill>
              </a:rPr>
              <a:t>[F8] </a:t>
            </a:r>
          </a:p>
          <a:p>
            <a:pPr>
              <a:lnSpc>
                <a:spcPct val="114000"/>
              </a:lnSpc>
            </a:pPr>
            <a:r>
              <a:rPr lang="en-US" dirty="0"/>
              <a:t>Conditional breakpoints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Debugger in Intellij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3BF9A-C832-46DE-A6B6-297CC4FF9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1901393"/>
            <a:ext cx="5586529" cy="4495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15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A program aims to print the first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400" dirty="0"/>
              <a:t> odd numbers and their sum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and Fix the Bugs in the Code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8200" y="2349873"/>
            <a:ext cx="6019800" cy="37575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Scanner sc = new Scanner(System.in);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 n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 sum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for (int i = 0; i &lt;= n;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System.out.print(2 * i + 1);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sum += 2 * i;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System.out.printf("Sum: %d%n", sum);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788A018-09F8-4410-8ED5-63CDBEBAC522}"/>
              </a:ext>
            </a:extLst>
          </p:cNvPr>
          <p:cNvSpPr txBox="1">
            <a:spLocks/>
          </p:cNvSpPr>
          <p:nvPr/>
        </p:nvSpPr>
        <p:spPr>
          <a:xfrm>
            <a:off x="8405887" y="1949824"/>
            <a:ext cx="358140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10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44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419750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Declaring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Reading</a:t>
            </a:r>
            <a:r>
              <a:rPr lang="en-US" sz="3200" dirty="0">
                <a:solidFill>
                  <a:schemeClr val="bg2"/>
                </a:solidFill>
              </a:rPr>
              <a:t> from / </a:t>
            </a:r>
            <a:r>
              <a:rPr lang="en-US" sz="3200" b="1" dirty="0">
                <a:solidFill>
                  <a:schemeClr val="bg1"/>
                </a:solidFill>
              </a:rPr>
              <a:t>Printing</a:t>
            </a:r>
            <a:r>
              <a:rPr lang="en-US" sz="3200" dirty="0">
                <a:solidFill>
                  <a:schemeClr val="bg2"/>
                </a:solidFill>
              </a:rPr>
              <a:t> to the </a:t>
            </a:r>
            <a:r>
              <a:rPr lang="en-US" sz="3200" b="1" dirty="0">
                <a:solidFill>
                  <a:schemeClr val="bg1"/>
                </a:solidFill>
              </a:rPr>
              <a:t>Console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Conditional Statements </a:t>
            </a:r>
            <a:r>
              <a:rPr lang="en-US" sz="3200" dirty="0">
                <a:solidFill>
                  <a:schemeClr val="bg2"/>
                </a:solidFill>
              </a:rPr>
              <a:t>allow implementing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programming logic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Loops</a:t>
            </a:r>
            <a:r>
              <a:rPr lang="en-US" sz="3200" dirty="0">
                <a:solidFill>
                  <a:schemeClr val="bg2"/>
                </a:solidFill>
              </a:rPr>
              <a:t> repeat code block multiple times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Using the debugger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7486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340811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Intellij Idea </a:t>
            </a:r>
            <a:r>
              <a:rPr lang="en-US" sz="3200" dirty="0"/>
              <a:t>is powerful IDE for Java </a:t>
            </a:r>
            <a:r>
              <a:rPr lang="en-US" sz="3200" dirty="0" smtClean="0"/>
              <a:t>and other </a:t>
            </a:r>
            <a:r>
              <a:rPr lang="en-US" sz="3200" dirty="0"/>
              <a:t>languages</a:t>
            </a:r>
          </a:p>
          <a:p>
            <a:r>
              <a:rPr lang="en-US" sz="3200" dirty="0"/>
              <a:t>Create a </a:t>
            </a:r>
            <a:r>
              <a:rPr lang="en-US" sz="3200" dirty="0" smtClean="0"/>
              <a:t>project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Intellij Idea</a:t>
            </a:r>
            <a:endParaRPr lang="bg-BG" dirty="0"/>
          </a:p>
        </p:txBody>
      </p:sp>
      <p:sp>
        <p:nvSpPr>
          <p:cNvPr id="18" name="Right Arrow 14">
            <a:extLst>
              <a:ext uri="{FF2B5EF4-FFF2-40B4-BE49-F238E27FC236}">
                <a16:creationId xmlns:a16="http://schemas.microsoft.com/office/drawing/2014/main" id="{38F5BDD7-024C-499B-95EA-28364DE349D0}"/>
              </a:ext>
            </a:extLst>
          </p:cNvPr>
          <p:cNvSpPr/>
          <p:nvPr/>
        </p:nvSpPr>
        <p:spPr>
          <a:xfrm flipV="1">
            <a:off x="5977673" y="4194000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72" y="2768513"/>
            <a:ext cx="5277429" cy="3956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505" y="2768514"/>
            <a:ext cx="5144273" cy="3956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021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Intellij Idea</a:t>
            </a:r>
            <a:endParaRPr lang="bg-BG" dirty="0"/>
          </a:p>
        </p:txBody>
      </p:sp>
      <p:sp>
        <p:nvSpPr>
          <p:cNvPr id="18" name="Right Arrow 14">
            <a:extLst>
              <a:ext uri="{FF2B5EF4-FFF2-40B4-BE49-F238E27FC236}">
                <a16:creationId xmlns:a16="http://schemas.microsoft.com/office/drawing/2014/main" id="{38F5BDD7-024C-499B-95EA-28364DE349D0}"/>
              </a:ext>
            </a:extLst>
          </p:cNvPr>
          <p:cNvSpPr/>
          <p:nvPr/>
        </p:nvSpPr>
        <p:spPr>
          <a:xfrm flipV="1">
            <a:off x="5977673" y="4194000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291" y="2115181"/>
            <a:ext cx="5406747" cy="4524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51" y="2120839"/>
            <a:ext cx="5398217" cy="4519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004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Declaring Variables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</a:t>
            </a:r>
            <a:r>
              <a:rPr lang="en-GB" dirty="0"/>
              <a:t>Initializing variables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35650" y="2133601"/>
            <a:ext cx="7696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{data type / var} {variable name} = {value};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35650" y="4168397"/>
            <a:ext cx="288809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</a:rPr>
              <a:t> number = 5;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6E92A9DE-2FF2-4CE2-8B2A-4E9BAA4A5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5093136"/>
            <a:ext cx="1896969" cy="657808"/>
          </a:xfrm>
          <a:prstGeom prst="wedgeRoundRectCallout">
            <a:avLst>
              <a:gd name="adj1" fmla="val -14510"/>
              <a:gd name="adj2" fmla="val -878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Data type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1576" y="3386958"/>
            <a:ext cx="2988850" cy="663196"/>
          </a:xfrm>
          <a:prstGeom prst="wedgeRoundRectCallout">
            <a:avLst>
              <a:gd name="adj1" fmla="val -64526"/>
              <a:gd name="adj2" fmla="val 615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name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B87788D-FB5D-4240-A198-4123BD33A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93136"/>
            <a:ext cx="2743200" cy="657808"/>
          </a:xfrm>
          <a:prstGeom prst="wedgeRoundRectCallout">
            <a:avLst>
              <a:gd name="adj1" fmla="val -44531"/>
              <a:gd name="adj2" fmla="val -108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value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606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84652A-F738-488A-BD81-51BB8AA720D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630" y="1385091"/>
            <a:ext cx="2618740" cy="261874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Console I/O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Reading from and Writing to the Console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9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3778</TotalTime>
  <Words>2496</Words>
  <Application>Microsoft Office PowerPoint</Application>
  <PresentationFormat>Widescreen</PresentationFormat>
  <Paragraphs>566</Paragraphs>
  <Slides>60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Java Introduction</vt:lpstr>
      <vt:lpstr>Table of Contents</vt:lpstr>
      <vt:lpstr>Have a Question?</vt:lpstr>
      <vt:lpstr>Introduction and Basic Syntax</vt:lpstr>
      <vt:lpstr>Java – Introduction</vt:lpstr>
      <vt:lpstr>Using Intellij Idea</vt:lpstr>
      <vt:lpstr>Using Intellij Idea</vt:lpstr>
      <vt:lpstr>Declaring Variables</vt:lpstr>
      <vt:lpstr>Console I/O</vt:lpstr>
      <vt:lpstr>Reading from the Console</vt:lpstr>
      <vt:lpstr>Converting Input from the Console</vt:lpstr>
      <vt:lpstr>Printing to the Console</vt:lpstr>
      <vt:lpstr>Using Print Format</vt:lpstr>
      <vt:lpstr>Formatting Numbers in Placeholders</vt:lpstr>
      <vt:lpstr>Using String.format</vt:lpstr>
      <vt:lpstr>Problem: Student Information</vt:lpstr>
      <vt:lpstr>Solution: Student Information</vt:lpstr>
      <vt:lpstr>Comparison Operators</vt:lpstr>
      <vt:lpstr>Comparison Operators</vt:lpstr>
      <vt:lpstr>Comparing Numbers</vt:lpstr>
      <vt:lpstr>The If-else Statement</vt:lpstr>
      <vt:lpstr>The If Statement</vt:lpstr>
      <vt:lpstr>The If-else Statement</vt:lpstr>
      <vt:lpstr>Problem: I Will Be Back in 30 Minutes</vt:lpstr>
      <vt:lpstr>Solution: I Will Be Back in 30 Minutes (1)</vt:lpstr>
      <vt:lpstr>Solution: I Will Be Back in 30 Minutes (2)</vt:lpstr>
      <vt:lpstr>The Switch-Case Statement</vt:lpstr>
      <vt:lpstr>The Switch-case Statement</vt:lpstr>
      <vt:lpstr>Problem: Foreign Languages</vt:lpstr>
      <vt:lpstr>Solution: Foreign Languages</vt:lpstr>
      <vt:lpstr>Logical Operators</vt:lpstr>
      <vt:lpstr>Logical Operators</vt:lpstr>
      <vt:lpstr>Problem: Theatre Promotions</vt:lpstr>
      <vt:lpstr>Solution: Theatre Promotions (1)</vt:lpstr>
      <vt:lpstr>Solution: Theatre Promotions (2)</vt:lpstr>
      <vt:lpstr>Solution: Theatre Promotions (3)</vt:lpstr>
      <vt:lpstr>Loops</vt:lpstr>
      <vt:lpstr>Loop: Definition</vt:lpstr>
      <vt:lpstr>For-Loops</vt:lpstr>
      <vt:lpstr>For-Loops</vt:lpstr>
      <vt:lpstr>Example: Divisible by 3</vt:lpstr>
      <vt:lpstr>Problem: Sum of Odd Numbers</vt:lpstr>
      <vt:lpstr>Solution: Sum of Odd Numbers</vt:lpstr>
      <vt:lpstr>While Loops</vt:lpstr>
      <vt:lpstr>While Loops</vt:lpstr>
      <vt:lpstr>Problem: Multiplication Table</vt:lpstr>
      <vt:lpstr>Do…While Loop</vt:lpstr>
      <vt:lpstr>Do ... While Loop</vt:lpstr>
      <vt:lpstr>Problem: Multiplication Table 2.0</vt:lpstr>
      <vt:lpstr>Debugging the Code</vt:lpstr>
      <vt:lpstr>Debugging the Code</vt:lpstr>
      <vt:lpstr>Debugging in Intellij</vt:lpstr>
      <vt:lpstr>Using the Debugger in Intellij</vt:lpstr>
      <vt:lpstr>Problem: Find and Fix the Bugs in the Code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Syntax; Conditional Statements and Loops</dc:title>
  <dc:subject>Java Fundamentals  – Practical Training Course @ SoftUni</dc:subject>
  <dc:creator>Software University</dc:creator>
  <cp:keywords>Technology Fundamentals;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31</cp:revision>
  <dcterms:created xsi:type="dcterms:W3CDTF">2018-05-23T13:08:44Z</dcterms:created>
  <dcterms:modified xsi:type="dcterms:W3CDTF">2021-08-30T06:58:39Z</dcterms:modified>
  <cp:category>technology fundamentals;computer programming;software development;web development</cp:category>
</cp:coreProperties>
</file>