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9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674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ED8E-246B-40B7-8833-337DBFEF0FA7}" type="datetimeFigureOut">
              <a:rPr lang="en-ZA" smtClean="0"/>
              <a:t>2019/01/23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84F7-674E-47FA-B0AF-2DC407A21F9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2143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ED8E-246B-40B7-8833-337DBFEF0FA7}" type="datetimeFigureOut">
              <a:rPr lang="en-ZA" smtClean="0"/>
              <a:t>2019/01/23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84F7-674E-47FA-B0AF-2DC407A21F9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6420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ED8E-246B-40B7-8833-337DBFEF0FA7}" type="datetimeFigureOut">
              <a:rPr lang="en-ZA" smtClean="0"/>
              <a:t>2019/01/23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84F7-674E-47FA-B0AF-2DC407A21F9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63154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ED8E-246B-40B7-8833-337DBFEF0FA7}" type="datetimeFigureOut">
              <a:rPr lang="en-ZA" smtClean="0"/>
              <a:t>2019/01/23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84F7-674E-47FA-B0AF-2DC407A21F9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5018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ED8E-246B-40B7-8833-337DBFEF0FA7}" type="datetimeFigureOut">
              <a:rPr lang="en-ZA" smtClean="0"/>
              <a:t>2019/01/23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84F7-674E-47FA-B0AF-2DC407A21F9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8740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ED8E-246B-40B7-8833-337DBFEF0FA7}" type="datetimeFigureOut">
              <a:rPr lang="en-ZA" smtClean="0"/>
              <a:t>2019/01/23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84F7-674E-47FA-B0AF-2DC407A21F9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42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ED8E-246B-40B7-8833-337DBFEF0FA7}" type="datetimeFigureOut">
              <a:rPr lang="en-ZA" smtClean="0"/>
              <a:t>2019/01/23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84F7-674E-47FA-B0AF-2DC407A21F9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212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ED8E-246B-40B7-8833-337DBFEF0FA7}" type="datetimeFigureOut">
              <a:rPr lang="en-ZA" smtClean="0"/>
              <a:t>2019/01/23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84F7-674E-47FA-B0AF-2DC407A21F9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8420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ED8E-246B-40B7-8833-337DBFEF0FA7}" type="datetimeFigureOut">
              <a:rPr lang="en-ZA" smtClean="0"/>
              <a:t>2019/01/23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84F7-674E-47FA-B0AF-2DC407A21F9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7903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ED8E-246B-40B7-8833-337DBFEF0FA7}" type="datetimeFigureOut">
              <a:rPr lang="en-ZA" smtClean="0"/>
              <a:t>2019/01/23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84F7-674E-47FA-B0AF-2DC407A21F9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4775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ED8E-246B-40B7-8833-337DBFEF0FA7}" type="datetimeFigureOut">
              <a:rPr lang="en-ZA" smtClean="0"/>
              <a:t>2019/01/23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84F7-674E-47FA-B0AF-2DC407A21F9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1191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AED8E-246B-40B7-8833-337DBFEF0FA7}" type="datetimeFigureOut">
              <a:rPr lang="en-ZA" smtClean="0"/>
              <a:t>2019/01/23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884F7-674E-47FA-B0AF-2DC407A21F9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83706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package" Target="../embeddings/Microsoft_Excel_Worksheet6.xlsx"/><Relationship Id="rId18" Type="http://schemas.openxmlformats.org/officeDocument/2006/relationships/image" Target="../media/image8.emf"/><Relationship Id="rId26" Type="http://schemas.openxmlformats.org/officeDocument/2006/relationships/image" Target="../media/image12.emf"/><Relationship Id="rId3" Type="http://schemas.openxmlformats.org/officeDocument/2006/relationships/package" Target="../embeddings/Microsoft_Excel_Worksheet1.xlsx"/><Relationship Id="rId21" Type="http://schemas.openxmlformats.org/officeDocument/2006/relationships/package" Target="../embeddings/Microsoft_Excel_Worksheet10.xlsx"/><Relationship Id="rId7" Type="http://schemas.openxmlformats.org/officeDocument/2006/relationships/package" Target="../embeddings/Microsoft_Excel_Worksheet3.xlsx"/><Relationship Id="rId12" Type="http://schemas.openxmlformats.org/officeDocument/2006/relationships/image" Target="../media/image5.emf"/><Relationship Id="rId17" Type="http://schemas.openxmlformats.org/officeDocument/2006/relationships/package" Target="../embeddings/Microsoft_Excel_Worksheet8.xlsx"/><Relationship Id="rId25" Type="http://schemas.openxmlformats.org/officeDocument/2006/relationships/package" Target="../embeddings/Microsoft_Excel_Worksheet12.xlsx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package" Target="../embeddings/Microsoft_Excel_Worksheet5.xlsx"/><Relationship Id="rId24" Type="http://schemas.openxmlformats.org/officeDocument/2006/relationships/image" Target="../media/image11.emf"/><Relationship Id="rId5" Type="http://schemas.openxmlformats.org/officeDocument/2006/relationships/package" Target="../embeddings/Microsoft_Excel_Worksheet2.xlsx"/><Relationship Id="rId15" Type="http://schemas.openxmlformats.org/officeDocument/2006/relationships/package" Target="../embeddings/Microsoft_Excel_Worksheet7.xlsx"/><Relationship Id="rId23" Type="http://schemas.openxmlformats.org/officeDocument/2006/relationships/package" Target="../embeddings/Microsoft_Excel_Worksheet11.xlsx"/><Relationship Id="rId28" Type="http://schemas.openxmlformats.org/officeDocument/2006/relationships/image" Target="../media/image13.emf"/><Relationship Id="rId10" Type="http://schemas.openxmlformats.org/officeDocument/2006/relationships/image" Target="../media/image4.emf"/><Relationship Id="rId19" Type="http://schemas.openxmlformats.org/officeDocument/2006/relationships/package" Target="../embeddings/Microsoft_Excel_Worksheet9.xlsx"/><Relationship Id="rId4" Type="http://schemas.openxmlformats.org/officeDocument/2006/relationships/image" Target="../media/image1.emf"/><Relationship Id="rId9" Type="http://schemas.openxmlformats.org/officeDocument/2006/relationships/package" Target="../embeddings/Microsoft_Excel_Worksheet4.xlsx"/><Relationship Id="rId14" Type="http://schemas.openxmlformats.org/officeDocument/2006/relationships/image" Target="../media/image6.emf"/><Relationship Id="rId22" Type="http://schemas.openxmlformats.org/officeDocument/2006/relationships/image" Target="../media/image10.emf"/><Relationship Id="rId27" Type="http://schemas.openxmlformats.org/officeDocument/2006/relationships/package" Target="../embeddings/Microsoft_Excel_Worksheet13.xlsx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7772400" cy="1470025"/>
          </a:xfrm>
        </p:spPr>
        <p:txBody>
          <a:bodyPr/>
          <a:lstStyle/>
          <a:p>
            <a:r>
              <a:rPr lang="en-US" dirty="0" smtClean="0"/>
              <a:t>ER Diagram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981200"/>
            <a:ext cx="8001000" cy="41148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How to interpret foreign key relationships ?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If we group same color cells, you will find parent and child keys in interrelated tables.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Parent key : </a:t>
            </a:r>
            <a:r>
              <a:rPr lang="en-US" sz="2000" b="1" dirty="0" smtClean="0">
                <a:solidFill>
                  <a:schemeClr val="tx1"/>
                </a:solidFill>
              </a:rPr>
              <a:t>Mentioned in bold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Child key : Mentioned in normal case</a:t>
            </a:r>
          </a:p>
          <a:p>
            <a:pPr algn="l"/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299773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76200"/>
            <a:ext cx="8839200" cy="6629400"/>
          </a:xfrm>
        </p:spPr>
        <p:txBody>
          <a:bodyPr/>
          <a:lstStyle/>
          <a:p>
            <a:endParaRPr lang="en-Z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607378"/>
              </p:ext>
            </p:extLst>
          </p:nvPr>
        </p:nvGraphicFramePr>
        <p:xfrm>
          <a:off x="228600" y="76200"/>
          <a:ext cx="1784350" cy="2785110"/>
        </p:xfrm>
        <a:graphic>
          <a:graphicData uri="http://schemas.openxmlformats.org/drawingml/2006/table">
            <a:tbl>
              <a:tblPr/>
              <a:tblGrid>
                <a:gridCol w="1784350"/>
              </a:tblGrid>
              <a:tr h="249396">
                <a:tc>
                  <a:txBody>
                    <a:bodyPr/>
                    <a:lstStyle/>
                    <a:p>
                      <a:pPr algn="l" fontAlgn="b"/>
                      <a:r>
                        <a:rPr lang="en-ZA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569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account_id</a:t>
                      </a:r>
                      <a:endParaRPr lang="en-Z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40569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account_name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569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569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gcc_based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569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business_unit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569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tower_id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</a:tr>
              <a:tr h="140569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itsm_tools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569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orchestrator_user_role_id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140569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techmanager_user_role_id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27358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acc_automation_owner_user_role_id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140569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adh_emailid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569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primaryowner_user_role_id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140569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secondaryowner_user_role_id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808697"/>
              </p:ext>
            </p:extLst>
          </p:nvPr>
        </p:nvGraphicFramePr>
        <p:xfrm>
          <a:off x="2714625" y="5410200"/>
          <a:ext cx="208597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" name="Worksheet" r:id="rId3" imgW="2086126" imgH="1704860" progId="Excel.Sheet.12">
                  <p:embed/>
                </p:oleObj>
              </mc:Choice>
              <mc:Fallback>
                <p:oleObj name="Worksheet" r:id="rId3" imgW="2086126" imgH="17048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4625" y="5410200"/>
                        <a:ext cx="2085975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566211"/>
              </p:ext>
            </p:extLst>
          </p:nvPr>
        </p:nvGraphicFramePr>
        <p:xfrm>
          <a:off x="2236249" y="144426"/>
          <a:ext cx="762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" name="Worksheet" r:id="rId5" imgW="762000" imgH="1800225" progId="Excel.Sheet.12">
                  <p:embed/>
                </p:oleObj>
              </mc:Choice>
              <mc:Fallback>
                <p:oleObj name="Worksheet" r:id="rId5" imgW="762000" imgH="18002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36249" y="144426"/>
                        <a:ext cx="76200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16028"/>
              </p:ext>
            </p:extLst>
          </p:nvPr>
        </p:nvGraphicFramePr>
        <p:xfrm>
          <a:off x="8001000" y="76200"/>
          <a:ext cx="7429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6" name="Worksheet" r:id="rId7" imgW="743079" imgH="904760" progId="Excel.Sheet.12">
                  <p:embed/>
                </p:oleObj>
              </mc:Choice>
              <mc:Fallback>
                <p:oleObj name="Worksheet" r:id="rId7" imgW="743079" imgH="9047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01000" y="76200"/>
                        <a:ext cx="74295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686431"/>
              </p:ext>
            </p:extLst>
          </p:nvPr>
        </p:nvGraphicFramePr>
        <p:xfrm>
          <a:off x="2743200" y="1752600"/>
          <a:ext cx="2057400" cy="3047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7" name="Worksheet" r:id="rId9" imgW="2086126" imgH="4153015" progId="Excel.Sheet.12">
                  <p:embed/>
                </p:oleObj>
              </mc:Choice>
              <mc:Fallback>
                <p:oleObj name="Worksheet" r:id="rId9" imgW="2086126" imgH="415301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43200" y="1752600"/>
                        <a:ext cx="2057400" cy="3047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8760"/>
              </p:ext>
            </p:extLst>
          </p:nvPr>
        </p:nvGraphicFramePr>
        <p:xfrm>
          <a:off x="228600" y="3276600"/>
          <a:ext cx="229552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8" name="Worksheet" r:id="rId11" imgW="2295633" imgH="1990610" progId="Excel.Sheet.12">
                  <p:embed/>
                </p:oleObj>
              </mc:Choice>
              <mc:Fallback>
                <p:oleObj name="Worksheet" r:id="rId11" imgW="2295633" imgH="19906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8600" y="3276600"/>
                        <a:ext cx="2295525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109013"/>
              </p:ext>
            </p:extLst>
          </p:nvPr>
        </p:nvGraphicFramePr>
        <p:xfrm>
          <a:off x="5181600" y="76200"/>
          <a:ext cx="12763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9" name="Worksheet" r:id="rId13" imgW="1276307" imgH="914400" progId="Excel.Sheet.12">
                  <p:embed/>
                </p:oleObj>
              </mc:Choice>
              <mc:Fallback>
                <p:oleObj name="Worksheet" r:id="rId13" imgW="1276307" imgH="914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81600" y="76200"/>
                        <a:ext cx="127635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035680"/>
              </p:ext>
            </p:extLst>
          </p:nvPr>
        </p:nvGraphicFramePr>
        <p:xfrm>
          <a:off x="3048000" y="76200"/>
          <a:ext cx="20193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0" name="Worksheet" r:id="rId15" imgW="2019386" imgH="1247660" progId="Excel.Sheet.12">
                  <p:embed/>
                </p:oleObj>
              </mc:Choice>
              <mc:Fallback>
                <p:oleObj name="Worksheet" r:id="rId15" imgW="2019386" imgH="12476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048000" y="76200"/>
                        <a:ext cx="20193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49466"/>
              </p:ext>
            </p:extLst>
          </p:nvPr>
        </p:nvGraphicFramePr>
        <p:xfrm>
          <a:off x="4876800" y="5410200"/>
          <a:ext cx="178117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1" name="Worksheet" r:id="rId17" imgW="1781326" imgH="2047760" progId="Excel.Sheet.12">
                  <p:embed/>
                </p:oleObj>
              </mc:Choice>
              <mc:Fallback>
                <p:oleObj name="Worksheet" r:id="rId17" imgW="1781326" imgH="20477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876800" y="5410200"/>
                        <a:ext cx="1781175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371636"/>
              </p:ext>
            </p:extLst>
          </p:nvPr>
        </p:nvGraphicFramePr>
        <p:xfrm>
          <a:off x="6734175" y="5410200"/>
          <a:ext cx="21812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2" name="Worksheet" r:id="rId19" imgW="2181074" imgH="1666990" progId="Excel.Sheet.12">
                  <p:embed/>
                </p:oleObj>
              </mc:Choice>
              <mc:Fallback>
                <p:oleObj name="Worksheet" r:id="rId19" imgW="2181074" imgH="16669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734175" y="5410200"/>
                        <a:ext cx="2181225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052469"/>
              </p:ext>
            </p:extLst>
          </p:nvPr>
        </p:nvGraphicFramePr>
        <p:xfrm>
          <a:off x="228600" y="5486400"/>
          <a:ext cx="2362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" name="Worksheet" r:id="rId21" imgW="2362372" imgH="1790585" progId="Excel.Sheet.12">
                  <p:embed/>
                </p:oleObj>
              </mc:Choice>
              <mc:Fallback>
                <p:oleObj name="Worksheet" r:id="rId21" imgW="2362372" imgH="179058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28600" y="5486400"/>
                        <a:ext cx="236220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716299"/>
              </p:ext>
            </p:extLst>
          </p:nvPr>
        </p:nvGraphicFramePr>
        <p:xfrm>
          <a:off x="4953000" y="2514600"/>
          <a:ext cx="18669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" name="Worksheet" r:id="rId23" imgW="1866986" imgH="2181340" progId="Excel.Sheet.12">
                  <p:embed/>
                </p:oleObj>
              </mc:Choice>
              <mc:Fallback>
                <p:oleObj name="Worksheet" r:id="rId23" imgW="1866986" imgH="218134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953000" y="2514600"/>
                        <a:ext cx="1866900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223825"/>
              </p:ext>
            </p:extLst>
          </p:nvPr>
        </p:nvGraphicFramePr>
        <p:xfrm>
          <a:off x="6629400" y="76200"/>
          <a:ext cx="111442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" name="Worksheet" r:id="rId25" imgW="1114274" imgH="904760" progId="Excel.Sheet.12">
                  <p:embed/>
                </p:oleObj>
              </mc:Choice>
              <mc:Fallback>
                <p:oleObj name="Worksheet" r:id="rId25" imgW="1114274" imgH="9047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629400" y="76200"/>
                        <a:ext cx="1114425" cy="90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469724"/>
              </p:ext>
            </p:extLst>
          </p:nvPr>
        </p:nvGraphicFramePr>
        <p:xfrm>
          <a:off x="7086600" y="1447800"/>
          <a:ext cx="1781175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" name="Worksheet" r:id="rId27" imgW="1781326" imgH="3962285" progId="Excel.Sheet.12">
                  <p:embed/>
                </p:oleObj>
              </mc:Choice>
              <mc:Fallback>
                <p:oleObj name="Worksheet" r:id="rId27" imgW="1781326" imgH="396228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086600" y="1447800"/>
                        <a:ext cx="1781175" cy="335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1" name="Straight Connector 80"/>
          <p:cNvCxnSpPr/>
          <p:nvPr/>
        </p:nvCxnSpPr>
        <p:spPr>
          <a:xfrm>
            <a:off x="2286000" y="19050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286000" y="1905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2133600" y="1676400"/>
            <a:ext cx="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133600" y="1676400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105400" y="16764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2514600" y="4886325"/>
            <a:ext cx="396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6477000" y="4419600"/>
            <a:ext cx="0" cy="466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477000" y="4429125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514600" y="4843462"/>
            <a:ext cx="152400" cy="42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2514600" y="4886325"/>
            <a:ext cx="152400" cy="35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286000" y="31242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2247900" y="3124200"/>
            <a:ext cx="381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2286000" y="3124200"/>
            <a:ext cx="381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133600" y="3124200"/>
            <a:ext cx="381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2095500" y="3124200"/>
            <a:ext cx="381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429000" y="4783348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3429000" y="5257800"/>
            <a:ext cx="76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3352800" y="5257800"/>
            <a:ext cx="76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3733800" y="4953000"/>
            <a:ext cx="0" cy="476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3733800" y="49530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7239000" y="4791974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3733800" y="5334000"/>
            <a:ext cx="76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3657600" y="5334000"/>
            <a:ext cx="76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5562600" y="4083843"/>
            <a:ext cx="0" cy="1326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3962400" y="4791120"/>
            <a:ext cx="0" cy="314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3962400" y="51054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4953000" y="5105400"/>
            <a:ext cx="0" cy="323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4191000" y="48006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4191000" y="50292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6858000" y="50292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H="1">
            <a:off x="5524500" y="5257800"/>
            <a:ext cx="381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5562600" y="5249174"/>
            <a:ext cx="76200" cy="171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flipH="1">
            <a:off x="6781800" y="5267280"/>
            <a:ext cx="76200" cy="142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6858000" y="5267280"/>
            <a:ext cx="76200" cy="142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4953000" y="5267280"/>
            <a:ext cx="0" cy="142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flipH="1">
            <a:off x="4876800" y="5257800"/>
            <a:ext cx="76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4953000" y="5257800"/>
            <a:ext cx="76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7391400" y="4791120"/>
            <a:ext cx="0" cy="314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 flipH="1">
            <a:off x="5943600" y="51054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5943600" y="5105400"/>
            <a:ext cx="0" cy="323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flipH="1">
            <a:off x="5867400" y="5257800"/>
            <a:ext cx="76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5943600" y="5257800"/>
            <a:ext cx="76200" cy="171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8610600" y="4791120"/>
            <a:ext cx="0" cy="619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H="1">
            <a:off x="8534400" y="5229180"/>
            <a:ext cx="76200" cy="181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8610600" y="5257800"/>
            <a:ext cx="76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6172200" y="4083843"/>
            <a:ext cx="0" cy="1135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6172200" y="52197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7620000" y="5219700"/>
            <a:ext cx="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 flipH="1">
            <a:off x="7543800" y="5238660"/>
            <a:ext cx="76200" cy="181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7620000" y="5267280"/>
            <a:ext cx="76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2692878" y="18288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7036278" y="4352925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5029200" y="2464278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3362325" y="4843462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>
            <a:off x="3886200" y="4843462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4114800" y="4838699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5486400" y="4146072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6096000" y="4136547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7162800" y="4819695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7324725" y="4843462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8534400" y="4838699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2958820" y="1447800"/>
            <a:ext cx="3708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>
            <a:off x="6667500" y="959099"/>
            <a:ext cx="0" cy="493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>
            <a:off x="6629400" y="959099"/>
            <a:ext cx="38100" cy="107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6667500" y="959099"/>
            <a:ext cx="0" cy="107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 flipV="1">
            <a:off x="6667500" y="959099"/>
            <a:ext cx="38100" cy="107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 flipH="1">
            <a:off x="7724578" y="457200"/>
            <a:ext cx="285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 flipH="1" flipV="1">
            <a:off x="7724578" y="381000"/>
            <a:ext cx="142524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 flipH="1">
            <a:off x="7724578" y="457200"/>
            <a:ext cx="142524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2958820" y="1447800"/>
            <a:ext cx="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>
            <a:off x="3022122" y="13716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>
            <a:off x="7950678" y="3810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>
            <a:off x="1219200" y="4922043"/>
            <a:ext cx="0" cy="564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>
            <a:off x="1143000" y="4970252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 flipH="1">
            <a:off x="1143000" y="5343480"/>
            <a:ext cx="76200" cy="142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>
            <a:off x="1219200" y="5338740"/>
            <a:ext cx="76200" cy="14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>
            <a:off x="5486400" y="829574"/>
            <a:ext cx="0" cy="174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flipH="1">
            <a:off x="5037826" y="1012949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>
            <a:off x="5037826" y="959099"/>
            <a:ext cx="143774" cy="5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 flipH="1">
            <a:off x="5037826" y="1012949"/>
            <a:ext cx="143774" cy="53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>
            <a:off x="5421163" y="86264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>
            <a:off x="1989826" y="1633270"/>
            <a:ext cx="49443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/>
          <p:nvPr/>
        </p:nvCxnSpPr>
        <p:spPr>
          <a:xfrm flipV="1">
            <a:off x="6934200" y="963750"/>
            <a:ext cx="0" cy="647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6858000" y="963750"/>
            <a:ext cx="76200" cy="89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/>
          <p:cNvCxnSpPr/>
          <p:nvPr/>
        </p:nvCxnSpPr>
        <p:spPr>
          <a:xfrm flipV="1">
            <a:off x="6934200" y="951061"/>
            <a:ext cx="76200" cy="107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/>
          <p:nvPr/>
        </p:nvCxnSpPr>
        <p:spPr>
          <a:xfrm>
            <a:off x="2057400" y="156327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>
            <a:off x="2019300" y="7620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/>
          <p:nvPr/>
        </p:nvCxnSpPr>
        <p:spPr>
          <a:xfrm>
            <a:off x="2057400" y="68062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 flipV="1">
            <a:off x="2171700" y="680620"/>
            <a:ext cx="5715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/>
          <p:nvPr/>
        </p:nvCxnSpPr>
        <p:spPr>
          <a:xfrm>
            <a:off x="2171700" y="762000"/>
            <a:ext cx="5715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54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Info</a:t>
            </a:r>
            <a:endParaRPr lang="en-Z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5262262"/>
              </p:ext>
            </p:extLst>
          </p:nvPr>
        </p:nvGraphicFramePr>
        <p:xfrm>
          <a:off x="609600" y="1600200"/>
          <a:ext cx="8077200" cy="4876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5431"/>
                <a:gridCol w="6021769"/>
              </a:tblGrid>
              <a:tr h="502154">
                <a:tc>
                  <a:txBody>
                    <a:bodyPr/>
                    <a:lstStyle/>
                    <a:p>
                      <a:pPr algn="l" fontAlgn="b"/>
                      <a:r>
                        <a:rPr lang="en-ZA" sz="2000" u="none" strike="noStrike">
                          <a:effectLst/>
                        </a:rPr>
                        <a:t>Table </a:t>
                      </a:r>
                      <a:endParaRPr lang="en-ZA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2000" u="none" strike="noStrike">
                          <a:effectLst/>
                        </a:rPr>
                        <a:t>Description</a:t>
                      </a:r>
                      <a:endParaRPr lang="en-ZA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5385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Account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e.g. SBSA,CITI etc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5385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User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User registered with system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5385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Role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Role in which user is accessing application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5385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Tower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Physical grouping of accounts 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5385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EngTeamMember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Member of engineering team tagged under tower spoc 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5385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BotsPackage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Solution either from new request/idea or existing solution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34646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Attachments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Attachments for particular solution/usercase  either doc or code files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5385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Usecases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Uses cases specific to solution, test scenario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5385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RequestIdea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Users submitted request or idea 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5385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Userrole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User tagged under role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5385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ApprovalFlow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Workflow table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5385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ApprovalFlowHistory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Workflow history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5385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Forum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Comments on idea/solution/usecases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5385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References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 dirty="0">
                          <a:effectLst/>
                        </a:rPr>
                        <a:t>References for Idea, Solution and Use cases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445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6500471"/>
              </p:ext>
            </p:extLst>
          </p:nvPr>
        </p:nvGraphicFramePr>
        <p:xfrm>
          <a:off x="457200" y="1676396"/>
          <a:ext cx="8382000" cy="47244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5741"/>
                <a:gridCol w="6456259"/>
              </a:tblGrid>
              <a:tr h="595133">
                <a:tc>
                  <a:txBody>
                    <a:bodyPr/>
                    <a:lstStyle/>
                    <a:p>
                      <a:pPr algn="l" fontAlgn="b"/>
                      <a:r>
                        <a:rPr lang="en-ZA" sz="2000" u="none" strike="noStrike">
                          <a:effectLst/>
                        </a:rPr>
                        <a:t>Roles</a:t>
                      </a:r>
                      <a:endParaRPr lang="en-ZA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2000" u="none" strike="noStrike">
                          <a:effectLst/>
                        </a:rPr>
                        <a:t>Description</a:t>
                      </a:r>
                      <a:endParaRPr lang="en-ZA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0077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Orchestrator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Person faciliates/coordinates or wrap up requirement, design ,implementation till release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0077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Technical manager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Manager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0077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Account Automation Owner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Account specific automation owner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0077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Primary Owner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Technical lead for particular request/idea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8428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Secondary Owner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Senior technical person for particular request/idea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0077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Automation SPOC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Tower specific automation owner (interact with all account spocs within tower) or Tower SPOC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0077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Engineering Team members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Team members either developer/qa/business persons tagged with account automation owner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0077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Solution Owner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Person who give solution to automation idea/request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0077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Rollout Owner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Implementation person who will involve in rolling out feature or release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0077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Ideator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Person who posts the idea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0077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Reviewer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Reviewer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0077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Guest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 dirty="0">
                          <a:effectLst/>
                        </a:rPr>
                        <a:t>Person who can comments on user cases, solution and Idea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30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Data</a:t>
            </a:r>
            <a:endParaRPr lang="en-ZA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6724991"/>
              </p:ext>
            </p:extLst>
          </p:nvPr>
        </p:nvGraphicFramePr>
        <p:xfrm>
          <a:off x="533400" y="1676400"/>
          <a:ext cx="8077200" cy="41147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5838"/>
                <a:gridCol w="1630260"/>
                <a:gridCol w="4761102"/>
              </a:tblGrid>
              <a:tr h="709448"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>
                          <a:effectLst/>
                        </a:rPr>
                        <a:t>Table</a:t>
                      </a:r>
                      <a:endParaRPr lang="en-ZA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>
                          <a:effectLst/>
                        </a:rPr>
                        <a:t>Field</a:t>
                      </a:r>
                      <a:endParaRPr lang="en-ZA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>
                          <a:effectLst/>
                        </a:rPr>
                        <a:t>Business values</a:t>
                      </a:r>
                      <a:endParaRPr lang="en-ZA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67558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EngTeamMember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eng_member_role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 dirty="0">
                          <a:effectLst/>
                        </a:rPr>
                        <a:t>Analyst</a:t>
                      </a:r>
                      <a:r>
                        <a:rPr lang="en-ZA" sz="1100" u="none" strike="noStrike" dirty="0" smtClean="0">
                          <a:effectLst/>
                        </a:rPr>
                        <a:t>, Developer, QA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67558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Attachments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type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 dirty="0">
                          <a:effectLst/>
                        </a:rPr>
                        <a:t>Code</a:t>
                      </a:r>
                      <a:r>
                        <a:rPr lang="en-ZA" sz="1100" u="none" strike="noStrike" dirty="0" smtClean="0">
                          <a:effectLst/>
                        </a:rPr>
                        <a:t>, Document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67558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BotsPackage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status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 dirty="0">
                          <a:effectLst/>
                        </a:rPr>
                        <a:t>INIT</a:t>
                      </a:r>
                      <a:r>
                        <a:rPr lang="en-ZA" sz="1100" u="none" strike="noStrike" dirty="0" smtClean="0">
                          <a:effectLst/>
                        </a:rPr>
                        <a:t>, PROGRESS, REVIEW, HOLD, REJECTED, DONE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67558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NewRequestIdea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status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 dirty="0">
                          <a:effectLst/>
                        </a:rPr>
                        <a:t>INIT</a:t>
                      </a:r>
                      <a:r>
                        <a:rPr lang="en-ZA" sz="1100" u="none" strike="noStrike" dirty="0" smtClean="0">
                          <a:effectLst/>
                        </a:rPr>
                        <a:t>, REVIEW, HOLD, REJECTED, SOLUTIONED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67558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NewRequestIdea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type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 dirty="0" smtClean="0">
                          <a:effectLst/>
                        </a:rPr>
                        <a:t>REQUEST, IDEA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67558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ApprovalFlow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approval_type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 dirty="0">
                          <a:effectLst/>
                        </a:rPr>
                        <a:t>Business</a:t>
                      </a:r>
                      <a:r>
                        <a:rPr lang="en-ZA" sz="1100" u="none" strike="noStrike" dirty="0" smtClean="0">
                          <a:effectLst/>
                        </a:rPr>
                        <a:t>, Design, Technology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069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316</Words>
  <Application>Microsoft Office PowerPoint</Application>
  <PresentationFormat>On-screen Show (4:3)</PresentationFormat>
  <Paragraphs>100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Office Theme</vt:lpstr>
      <vt:lpstr>Microsoft Excel Worksheet</vt:lpstr>
      <vt:lpstr>Worksheet</vt:lpstr>
      <vt:lpstr>ER Diagram</vt:lpstr>
      <vt:lpstr>PowerPoint Presentation</vt:lpstr>
      <vt:lpstr>Table Info</vt:lpstr>
      <vt:lpstr>Roles</vt:lpstr>
      <vt:lpstr>Business Data</vt:lpstr>
    </vt:vector>
  </TitlesOfParts>
  <Company>Standard Bank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Arumugam, Velmurugan V</dc:creator>
  <cp:lastModifiedBy>Arumugam, Velmurugan V</cp:lastModifiedBy>
  <cp:revision>30</cp:revision>
  <dcterms:created xsi:type="dcterms:W3CDTF">2019-01-22T03:55:52Z</dcterms:created>
  <dcterms:modified xsi:type="dcterms:W3CDTF">2019-01-23T06:55:19Z</dcterms:modified>
</cp:coreProperties>
</file>