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A046-601D-B7AB-AB82-33305E18E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3D2EF-C70C-4BFF-0EDC-34D06B37A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DD8538-FBF5-2FAC-7F99-CF0A1FB8994A}"/>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5" name="Footer Placeholder 4">
            <a:extLst>
              <a:ext uri="{FF2B5EF4-FFF2-40B4-BE49-F238E27FC236}">
                <a16:creationId xmlns:a16="http://schemas.microsoft.com/office/drawing/2014/main" id="{E8F2F91A-4020-678E-AAFB-3351E13586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AEC1CC-95AB-E5A3-DA78-C6CB78864170}"/>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154976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5379-BAF4-94D1-AE33-638F018DA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E5B9EE-D658-C95C-C953-0CEA4578C8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04CFC-44A0-EE25-5DB0-B93BB25E204F}"/>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5" name="Footer Placeholder 4">
            <a:extLst>
              <a:ext uri="{FF2B5EF4-FFF2-40B4-BE49-F238E27FC236}">
                <a16:creationId xmlns:a16="http://schemas.microsoft.com/office/drawing/2014/main" id="{DEF9C67B-742D-B58E-0125-86E0A86F5A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C53120-3BCE-8735-C23B-6E704303E383}"/>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13858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6981A-929D-E7CF-972C-4225BA95A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DD39C-4BF2-17E6-CC74-257522059A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54D34-E4EC-18DD-7F9E-6394AEF3B04A}"/>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5" name="Footer Placeholder 4">
            <a:extLst>
              <a:ext uri="{FF2B5EF4-FFF2-40B4-BE49-F238E27FC236}">
                <a16:creationId xmlns:a16="http://schemas.microsoft.com/office/drawing/2014/main" id="{38A17287-A058-4E2E-A300-A8AD7FB968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E46DF0-0C11-1C3E-1B23-04EE3966BDA6}"/>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112199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FA17-DCDC-25E7-A358-F8801B034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2D584-E091-E0C9-0364-A265B50F9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26C6E-D628-05EA-7586-C30AAA891DA7}"/>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5" name="Footer Placeholder 4">
            <a:extLst>
              <a:ext uri="{FF2B5EF4-FFF2-40B4-BE49-F238E27FC236}">
                <a16:creationId xmlns:a16="http://schemas.microsoft.com/office/drawing/2014/main" id="{9CFAEB47-3954-E9FB-1070-BD31557131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FE59C4-DF05-1B7D-541F-36EABE816AD1}"/>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270054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0A77-09A0-1E59-3FD7-A63B75C60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761BC-F818-63AB-EB90-847793C56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78822-7961-19CB-76EB-0146F65C2261}"/>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5" name="Footer Placeholder 4">
            <a:extLst>
              <a:ext uri="{FF2B5EF4-FFF2-40B4-BE49-F238E27FC236}">
                <a16:creationId xmlns:a16="http://schemas.microsoft.com/office/drawing/2014/main" id="{D48DFCDC-E819-F273-7CE7-4C7A59D277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09466A-8214-D0DF-F7AB-7891D9924B70}"/>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118454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EB27-B86A-591C-1CEC-2263DC627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D6AA8-5C8C-67EB-428C-693C744F3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265F2-6413-B49D-48E7-62EB50394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19CC4-1273-E99F-796A-D7345BD1016B}"/>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6" name="Footer Placeholder 5">
            <a:extLst>
              <a:ext uri="{FF2B5EF4-FFF2-40B4-BE49-F238E27FC236}">
                <a16:creationId xmlns:a16="http://schemas.microsoft.com/office/drawing/2014/main" id="{D2B9A3B7-F4BA-244C-375F-07EF597D39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AE8442-5FE0-D4CA-A095-0AEA9B33B914}"/>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322816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1FDC-3CB1-9C6B-01EE-90CB4BA3F3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C4A27-9648-13A5-CAE7-D31AB7F21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461F4-1943-A041-4599-8956D9B191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CC7C-E060-B542-C2B1-F69BC923F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C0B3C-3AA5-CE9B-7F4A-997E603805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C5105-3F2F-A029-2A71-B972DD0F70DC}"/>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8" name="Footer Placeholder 7">
            <a:extLst>
              <a:ext uri="{FF2B5EF4-FFF2-40B4-BE49-F238E27FC236}">
                <a16:creationId xmlns:a16="http://schemas.microsoft.com/office/drawing/2014/main" id="{C4E40715-EC1E-2FC6-B247-86184B5A320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24EACB4-5FEA-F1FC-633D-5702E0343A2F}"/>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117145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FF5-B7E6-332F-596B-699B807050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CD6572-B06F-F212-DCAE-C6084E04E3D5}"/>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4" name="Footer Placeholder 3">
            <a:extLst>
              <a:ext uri="{FF2B5EF4-FFF2-40B4-BE49-F238E27FC236}">
                <a16:creationId xmlns:a16="http://schemas.microsoft.com/office/drawing/2014/main" id="{4160BB6C-4B7A-E2BA-FDAE-3E6104C8CFC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30DBBB-F145-0565-4EA0-F7F48D999F6A}"/>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28190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B0C432-C541-3B4A-812C-15C5CF305CDA}"/>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3" name="Footer Placeholder 2">
            <a:extLst>
              <a:ext uri="{FF2B5EF4-FFF2-40B4-BE49-F238E27FC236}">
                <a16:creationId xmlns:a16="http://schemas.microsoft.com/office/drawing/2014/main" id="{3A328C9B-4F06-D046-7404-CED9DE2D68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9CA5BA-CFE8-C657-C208-DADE761418DF}"/>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186031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8263-219E-3A8E-4903-58381517E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4D6F2C-A788-FC24-E571-550BD0750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C7AEA-E56B-2702-63AC-26424CFDB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F9B00-1CFF-55EA-73A3-1B63FEF03BF7}"/>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6" name="Footer Placeholder 5">
            <a:extLst>
              <a:ext uri="{FF2B5EF4-FFF2-40B4-BE49-F238E27FC236}">
                <a16:creationId xmlns:a16="http://schemas.microsoft.com/office/drawing/2014/main" id="{FF43A8D4-7A69-7C96-4FC1-80A9205D8A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AEC71B-3827-EC59-3282-8399EF61BD5F}"/>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263140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7FF1-2DE6-AEBE-1D14-23C350494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1502F3-A0BE-E284-DFF8-9F494B8EA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E5BD516-5D70-EB57-32C6-DD1245890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470D4-DDC6-7086-1FB5-65C697953B5A}"/>
              </a:ext>
            </a:extLst>
          </p:cNvPr>
          <p:cNvSpPr>
            <a:spLocks noGrp="1"/>
          </p:cNvSpPr>
          <p:nvPr>
            <p:ph type="dt" sz="half" idx="10"/>
          </p:nvPr>
        </p:nvSpPr>
        <p:spPr/>
        <p:txBody>
          <a:bodyPr/>
          <a:lstStyle/>
          <a:p>
            <a:fld id="{864E8203-1177-46B9-A93C-53CE5DBB506D}" type="datetimeFigureOut">
              <a:rPr lang="en-US" smtClean="0"/>
              <a:t>3/26/2024</a:t>
            </a:fld>
            <a:endParaRPr lang="en-US" dirty="0"/>
          </a:p>
        </p:txBody>
      </p:sp>
      <p:sp>
        <p:nvSpPr>
          <p:cNvPr id="6" name="Footer Placeholder 5">
            <a:extLst>
              <a:ext uri="{FF2B5EF4-FFF2-40B4-BE49-F238E27FC236}">
                <a16:creationId xmlns:a16="http://schemas.microsoft.com/office/drawing/2014/main" id="{580191B2-DC12-10C5-1478-16E87963DF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F5C8AA-4360-A97D-A4C0-63D5229EAEF3}"/>
              </a:ext>
            </a:extLst>
          </p:cNvPr>
          <p:cNvSpPr>
            <a:spLocks noGrp="1"/>
          </p:cNvSpPr>
          <p:nvPr>
            <p:ph type="sldNum" sz="quarter" idx="12"/>
          </p:nvPr>
        </p:nvSpPr>
        <p:spPr/>
        <p:txBody>
          <a:bodyPr/>
          <a:lstStyle/>
          <a:p>
            <a:fld id="{0FF2489A-D583-4F91-88F1-DC34FD6F9243}" type="slidenum">
              <a:rPr lang="en-US" smtClean="0"/>
              <a:t>‹#›</a:t>
            </a:fld>
            <a:endParaRPr lang="en-US" dirty="0"/>
          </a:p>
        </p:txBody>
      </p:sp>
    </p:spTree>
    <p:extLst>
      <p:ext uri="{BB962C8B-B14F-4D97-AF65-F5344CB8AC3E}">
        <p14:creationId xmlns:p14="http://schemas.microsoft.com/office/powerpoint/2010/main" val="259396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8900E-7D95-66D6-8082-492A82081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F7E9AE-29FE-C487-0AC6-0225C102A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484D5-01BE-9554-382D-10BCD8C9E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E8203-1177-46B9-A93C-53CE5DBB506D}" type="datetimeFigureOut">
              <a:rPr lang="en-US" smtClean="0"/>
              <a:t>3/26/2024</a:t>
            </a:fld>
            <a:endParaRPr lang="en-US" dirty="0"/>
          </a:p>
        </p:txBody>
      </p:sp>
      <p:sp>
        <p:nvSpPr>
          <p:cNvPr id="5" name="Footer Placeholder 4">
            <a:extLst>
              <a:ext uri="{FF2B5EF4-FFF2-40B4-BE49-F238E27FC236}">
                <a16:creationId xmlns:a16="http://schemas.microsoft.com/office/drawing/2014/main" id="{87789ECC-021F-FB8A-EE58-4F3D9DEBA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2A90592-9BF8-65A6-690A-2C2A9A45D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2489A-D583-4F91-88F1-DC34FD6F9243}" type="slidenum">
              <a:rPr lang="en-US" smtClean="0"/>
              <a:t>‹#›</a:t>
            </a:fld>
            <a:endParaRPr lang="en-US" dirty="0"/>
          </a:p>
        </p:txBody>
      </p:sp>
    </p:spTree>
    <p:extLst>
      <p:ext uri="{BB962C8B-B14F-4D97-AF65-F5344CB8AC3E}">
        <p14:creationId xmlns:p14="http://schemas.microsoft.com/office/powerpoint/2010/main" val="161223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syncfusion.com/"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syncfusion.com/"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syncfusion.com/"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05A9-A9FB-5806-991A-E3B05B1B80AC}"/>
              </a:ext>
            </a:extLst>
          </p:cNvPr>
          <p:cNvSpPr>
            <a:spLocks noGrp="1"/>
          </p:cNvSpPr>
          <p:nvPr>
            <p:ph type="ctrTitle"/>
          </p:nvPr>
        </p:nvSpPr>
        <p:spPr/>
        <p:txBody>
          <a:bodyPr/>
          <a:lstStyle/>
          <a:p>
            <a:r>
              <a:rPr lang="en-US" b="1" i="0" dirty="0">
                <a:solidFill>
                  <a:srgbClr val="1A1A1A"/>
                </a:solidFill>
                <a:effectLst/>
                <a:latin typeface="Times New Roman" panose="02020603050405020304" pitchFamily="18" charset="0"/>
                <a:cs typeface="Times New Roman" panose="02020603050405020304" pitchFamily="18" charset="0"/>
              </a:rPr>
              <a:t>Most Popular Components</a:t>
            </a:r>
            <a:br>
              <a:rPr lang="en-US" b="1" i="0" dirty="0">
                <a:solidFill>
                  <a:srgbClr val="1A1A1A"/>
                </a:solidFill>
                <a:effectLst/>
                <a:latin typeface="Open Sans" panose="020F0502020204030204" pitchFamily="34" charset="0"/>
              </a:rPr>
            </a:br>
            <a:endParaRPr lang="en-US" dirty="0"/>
          </a:p>
        </p:txBody>
      </p:sp>
      <p:sp>
        <p:nvSpPr>
          <p:cNvPr id="3" name="Subtitle 2">
            <a:extLst>
              <a:ext uri="{FF2B5EF4-FFF2-40B4-BE49-F238E27FC236}">
                <a16:creationId xmlns:a16="http://schemas.microsoft.com/office/drawing/2014/main" id="{CF4CDB82-F122-F662-2DF4-16487FBD9B3A}"/>
              </a:ext>
            </a:extLst>
          </p:cNvPr>
          <p:cNvSpPr>
            <a:spLocks noGrp="1"/>
          </p:cNvSpPr>
          <p:nvPr>
            <p:ph type="subTitle" idx="1"/>
          </p:nvPr>
        </p:nvSpPr>
        <p:spPr>
          <a:xfrm>
            <a:off x="3128682" y="2682082"/>
            <a:ext cx="9144000" cy="1655762"/>
          </a:xfrm>
        </p:spPr>
        <p:txBody>
          <a:bodyPr/>
          <a:lstStyle/>
          <a:p>
            <a:r>
              <a:rPr lang="en-US" dirty="0">
                <a:latin typeface="Times New Roman" panose="02020603050405020304" pitchFamily="18" charset="0"/>
                <a:cs typeface="Times New Roman" panose="02020603050405020304" pitchFamily="18" charset="0"/>
              </a:rPr>
              <a:t>Velladurai J</a:t>
            </a:r>
          </a:p>
        </p:txBody>
      </p:sp>
    </p:spTree>
    <p:extLst>
      <p:ext uri="{BB962C8B-B14F-4D97-AF65-F5344CB8AC3E}">
        <p14:creationId xmlns:p14="http://schemas.microsoft.com/office/powerpoint/2010/main" val="326388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7E5A-A3A2-ACDB-E7D9-97B7BF57EFF1}"/>
              </a:ext>
            </a:extLst>
          </p:cNvPr>
          <p:cNvSpPr>
            <a:spLocks noGrp="1"/>
          </p:cNvSpPr>
          <p:nvPr>
            <p:ph type="title"/>
          </p:nvPr>
        </p:nvSpPr>
        <p:spPr/>
        <p:txBody>
          <a:bodyPr>
            <a:normAutofit/>
          </a:bodyPr>
          <a:lstStyle/>
          <a:p>
            <a:r>
              <a:rPr lang="en-US" sz="3600" b="1" dirty="0">
                <a:solidFill>
                  <a:srgbClr val="212529"/>
                </a:solidFill>
                <a:latin typeface="Times New Roman" panose="02020603050405020304" pitchFamily="18" charset="0"/>
                <a:cs typeface="Times New Roman" panose="02020603050405020304" pitchFamily="18" charset="0"/>
              </a:rPr>
              <a:t>L</a:t>
            </a:r>
            <a:r>
              <a:rPr lang="en-US" sz="3600" b="1" i="0" dirty="0">
                <a:solidFill>
                  <a:srgbClr val="212529"/>
                </a:solidFill>
                <a:effectLst/>
                <a:latin typeface="Times New Roman" panose="02020603050405020304" pitchFamily="18" charset="0"/>
                <a:cs typeface="Times New Roman" panose="02020603050405020304" pitchFamily="18" charset="0"/>
              </a:rPr>
              <a:t>ist of the most popular components of Syncfusion</a:t>
            </a:r>
            <a:r>
              <a:rPr lang="en-US" sz="3600" b="1" i="0" dirty="0">
                <a:solidFill>
                  <a:srgbClr val="212529"/>
                </a:solidFill>
                <a:effectLst/>
                <a:latin typeface="system-ui"/>
              </a:rPr>
              <a:t>.</a:t>
            </a:r>
            <a:endParaRPr lang="en-US" sz="3600" b="1" dirty="0"/>
          </a:p>
        </p:txBody>
      </p:sp>
      <p:sp>
        <p:nvSpPr>
          <p:cNvPr id="3" name="Content Placeholder 2">
            <a:extLst>
              <a:ext uri="{FF2B5EF4-FFF2-40B4-BE49-F238E27FC236}">
                <a16:creationId xmlns:a16="http://schemas.microsoft.com/office/drawing/2014/main" id="{5CFA332E-988A-6BE0-DC91-69158773221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DataGrid</a:t>
            </a:r>
          </a:p>
          <a:p>
            <a:r>
              <a:rPr lang="en-US" sz="2400" dirty="0">
                <a:latin typeface="Times New Roman" panose="02020603050405020304" pitchFamily="18" charset="0"/>
                <a:cs typeface="Times New Roman" panose="02020603050405020304" pitchFamily="18" charset="0"/>
              </a:rPr>
              <a:t>Charts</a:t>
            </a:r>
          </a:p>
          <a:p>
            <a:r>
              <a:rPr lang="en-US" sz="2400" dirty="0">
                <a:latin typeface="Times New Roman" panose="02020603050405020304" pitchFamily="18" charset="0"/>
                <a:cs typeface="Times New Roman" panose="02020603050405020304" pitchFamily="18" charset="0"/>
              </a:rPr>
              <a:t>ListView</a:t>
            </a:r>
          </a:p>
          <a:p>
            <a:r>
              <a:rPr lang="en-US" sz="2400" dirty="0">
                <a:latin typeface="Times New Roman" panose="02020603050405020304" pitchFamily="18" charset="0"/>
                <a:cs typeface="Times New Roman" panose="02020603050405020304" pitchFamily="18" charset="0"/>
              </a:rPr>
              <a:t>Scheduler</a:t>
            </a:r>
          </a:p>
          <a:p>
            <a:r>
              <a:rPr lang="en-US" sz="2400" dirty="0">
                <a:latin typeface="Times New Roman" panose="02020603050405020304" pitchFamily="18" charset="0"/>
                <a:cs typeface="Times New Roman" panose="02020603050405020304" pitchFamily="18" charset="0"/>
              </a:rPr>
              <a:t>Diagram</a:t>
            </a:r>
          </a:p>
          <a:p>
            <a:r>
              <a:rPr lang="en-US" sz="2400" dirty="0">
                <a:latin typeface="Times New Roman" panose="02020603050405020304" pitchFamily="18" charset="0"/>
                <a:cs typeface="Times New Roman" panose="02020603050405020304" pitchFamily="18" charset="0"/>
              </a:rPr>
              <a:t>PDF Viewer</a:t>
            </a:r>
          </a:p>
          <a:p>
            <a:r>
              <a:rPr lang="en-US" sz="2400" dirty="0">
                <a:latin typeface="Times New Roman" panose="02020603050405020304" pitchFamily="18" charset="0"/>
                <a:cs typeface="Times New Roman" panose="02020603050405020304" pitchFamily="18" charset="0"/>
              </a:rPr>
              <a:t>Excel Library</a:t>
            </a:r>
          </a:p>
        </p:txBody>
      </p:sp>
    </p:spTree>
    <p:extLst>
      <p:ext uri="{BB962C8B-B14F-4D97-AF65-F5344CB8AC3E}">
        <p14:creationId xmlns:p14="http://schemas.microsoft.com/office/powerpoint/2010/main" val="197833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42B6-F8BD-7E11-AA6B-293A88F69C1C}"/>
              </a:ext>
            </a:extLst>
          </p:cNvPr>
          <p:cNvSpPr>
            <a:spLocks noGrp="1"/>
          </p:cNvSpPr>
          <p:nvPr>
            <p:ph type="title"/>
          </p:nvPr>
        </p:nvSpPr>
        <p:spPr>
          <a:xfrm>
            <a:off x="587828" y="1"/>
            <a:ext cx="10765972" cy="1325562"/>
          </a:xfrm>
        </p:spPr>
        <p:txBody>
          <a:bodyPr>
            <a:normAutofit/>
          </a:bodyPr>
          <a:lstStyle/>
          <a:p>
            <a:r>
              <a:rPr lang="en-US" sz="3600" b="1" i="0" dirty="0">
                <a:solidFill>
                  <a:srgbClr val="1A1A1A"/>
                </a:solidFill>
                <a:effectLst/>
                <a:latin typeface="Times New Roman" panose="02020603050405020304" pitchFamily="18" charset="0"/>
                <a:cs typeface="Times New Roman" panose="02020603050405020304" pitchFamily="18" charset="0"/>
              </a:rPr>
              <a:t>DataGrid</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265CD9-BBDB-B889-8398-7F321EAFC46C}"/>
              </a:ext>
            </a:extLst>
          </p:cNvPr>
          <p:cNvSpPr>
            <a:spLocks noGrp="1"/>
          </p:cNvSpPr>
          <p:nvPr>
            <p:ph idx="1"/>
          </p:nvPr>
        </p:nvSpPr>
        <p:spPr>
          <a:xfrm>
            <a:off x="587828" y="1325563"/>
            <a:ext cx="11016344" cy="5205866"/>
          </a:xfrm>
        </p:spPr>
        <p:txBody>
          <a:bodyPr>
            <a:normAutofit/>
          </a:bodyPr>
          <a:lstStyle/>
          <a:p>
            <a:pPr marL="0" indent="0">
              <a:buNone/>
            </a:pPr>
            <a:r>
              <a:rPr lang="en-US" sz="2400" b="0" i="0" dirty="0">
                <a:solidFill>
                  <a:srgbClr val="1A1A1A"/>
                </a:solidFill>
                <a:effectLst/>
                <a:latin typeface="Times New Roman" panose="02020603050405020304" pitchFamily="18" charset="0"/>
                <a:cs typeface="Times New Roman" panose="02020603050405020304" pitchFamily="18"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r>
              <a:rPr lang="en-US" sz="2400" dirty="0">
                <a:solidFill>
                  <a:srgbClr val="1A1A1A"/>
                </a:solidFill>
                <a:latin typeface="Times New Roman" panose="02020603050405020304" pitchFamily="18" charset="0"/>
                <a:cs typeface="Times New Roman" panose="02020603050405020304" pitchFamily="18" charset="0"/>
              </a:rPr>
              <a:t>Supported platforms</a:t>
            </a: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descr="Syncfusion Essential DataGrid">
            <a:extLst>
              <a:ext uri="{FF2B5EF4-FFF2-40B4-BE49-F238E27FC236}">
                <a16:creationId xmlns:a16="http://schemas.microsoft.com/office/drawing/2014/main" id="{1ED9B726-9D1C-5B54-C07D-CA518C742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720" y="3029005"/>
            <a:ext cx="3686421" cy="31399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EBA83A1-D6CA-BB74-A30F-378DF2776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235" y="4660902"/>
            <a:ext cx="304843" cy="428685"/>
          </a:xfrm>
          <a:prstGeom prst="rect">
            <a:avLst/>
          </a:prstGeom>
        </p:spPr>
      </p:pic>
      <p:pic>
        <p:nvPicPr>
          <p:cNvPr id="6" name="Picture 5">
            <a:extLst>
              <a:ext uri="{FF2B5EF4-FFF2-40B4-BE49-F238E27FC236}">
                <a16:creationId xmlns:a16="http://schemas.microsoft.com/office/drawing/2014/main" id="{AC456CD9-6458-06E8-A150-4D8CE3B3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44" y="5341286"/>
            <a:ext cx="333422" cy="314369"/>
          </a:xfrm>
          <a:prstGeom prst="rect">
            <a:avLst/>
          </a:prstGeom>
        </p:spPr>
      </p:pic>
      <p:pic>
        <p:nvPicPr>
          <p:cNvPr id="7" name="Picture 6">
            <a:extLst>
              <a:ext uri="{FF2B5EF4-FFF2-40B4-BE49-F238E27FC236}">
                <a16:creationId xmlns:a16="http://schemas.microsoft.com/office/drawing/2014/main" id="{ADFABF2E-2C02-C8C9-8CD4-9D22E1EBC9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34" y="5907354"/>
            <a:ext cx="304843" cy="342948"/>
          </a:xfrm>
          <a:prstGeom prst="rect">
            <a:avLst/>
          </a:prstGeom>
        </p:spPr>
      </p:pic>
      <p:sp>
        <p:nvSpPr>
          <p:cNvPr id="8" name="TextBox 7">
            <a:extLst>
              <a:ext uri="{FF2B5EF4-FFF2-40B4-BE49-F238E27FC236}">
                <a16:creationId xmlns:a16="http://schemas.microsoft.com/office/drawing/2014/main" id="{E186BA72-C749-57CE-69D8-E37AA0F9BDFA}"/>
              </a:ext>
            </a:extLst>
          </p:cNvPr>
          <p:cNvSpPr txBox="1">
            <a:spLocks noGrp="1" noRot="1" noMove="1" noResize="1" noEditPoints="1" noAdjustHandles="1" noChangeArrowheads="1" noChangeShapeType="1"/>
          </p:cNvSpPr>
          <p:nvPr/>
        </p:nvSpPr>
        <p:spPr>
          <a:xfrm>
            <a:off x="1614195" y="4660901"/>
            <a:ext cx="418944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hlinkClick r:id="rId6"/>
              </a:rPr>
              <a:t>JavaScript</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Angular</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React</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Vue</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Blazer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hlinkClick r:id="rId6"/>
              </a:rPr>
              <a:t>Flutter</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ASP.NET MVC</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ASP.NET Core</a:t>
            </a:r>
            <a:endParaRPr 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ECABA1-4AE3-52EF-DFC7-5C96876D4E34}"/>
              </a:ext>
            </a:extLst>
          </p:cNvPr>
          <p:cNvSpPr txBox="1"/>
          <p:nvPr/>
        </p:nvSpPr>
        <p:spPr>
          <a:xfrm>
            <a:off x="1614195" y="5221794"/>
            <a:ext cx="4100804" cy="523220"/>
          </a:xfrm>
          <a:prstGeom prst="rect">
            <a:avLst/>
          </a:prstGeom>
          <a:noFill/>
        </p:spPr>
        <p:txBody>
          <a:bodyPr wrap="square" rtlCol="0">
            <a:spAutoFit/>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WinForms</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  WPF</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Win UI</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Flutter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Xamarin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UPW</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.NET MAUI</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5A83F5-F58B-EBF4-8320-441175637322}"/>
              </a:ext>
            </a:extLst>
          </p:cNvPr>
          <p:cNvSpPr txBox="1"/>
          <p:nvPr/>
        </p:nvSpPr>
        <p:spPr>
          <a:xfrm>
            <a:off x="1614195" y="5942525"/>
            <a:ext cx="3685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hlinkClick r:id="rId6"/>
              </a:rPr>
              <a:t>Xamarin</a:t>
            </a:r>
            <a:r>
              <a:rPr lang="en-US" sz="1400" dirty="0">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Flutter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UWP</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JavaScript</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.NET MAUI</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38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7B91-2764-CCBF-8035-47AC9A81B634}"/>
              </a:ext>
            </a:extLst>
          </p:cNvPr>
          <p:cNvSpPr>
            <a:spLocks noGrp="1"/>
          </p:cNvSpPr>
          <p:nvPr>
            <p:ph type="title"/>
          </p:nvPr>
        </p:nvSpPr>
        <p:spPr>
          <a:xfrm>
            <a:off x="740229" y="79213"/>
            <a:ext cx="10613571" cy="1346816"/>
          </a:xfrm>
        </p:spPr>
        <p:txBody>
          <a:bodyPr>
            <a:normAutofit/>
          </a:bodyPr>
          <a:lstStyle/>
          <a:p>
            <a:r>
              <a:rPr lang="en-US" sz="3600" b="1" i="0" dirty="0">
                <a:solidFill>
                  <a:srgbClr val="1A1A1A"/>
                </a:solidFill>
                <a:effectLst/>
                <a:latin typeface="Times New Roman" panose="02020603050405020304" pitchFamily="18" charset="0"/>
                <a:cs typeface="Times New Roman" panose="02020603050405020304" pitchFamily="18" charset="0"/>
              </a:rPr>
              <a:t>Charts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ED87798-40B2-AFF2-9132-3E86617CA975}"/>
              </a:ext>
            </a:extLst>
          </p:cNvPr>
          <p:cNvSpPr>
            <a:spLocks noGrp="1"/>
          </p:cNvSpPr>
          <p:nvPr>
            <p:ph idx="1"/>
          </p:nvPr>
        </p:nvSpPr>
        <p:spPr>
          <a:xfrm>
            <a:off x="740229" y="1535404"/>
            <a:ext cx="10515600" cy="4696732"/>
          </a:xfrm>
        </p:spPr>
        <p:txBody>
          <a:bodyPr/>
          <a:lstStyle/>
          <a:p>
            <a:pPr marL="0" indent="0">
              <a:buNone/>
            </a:pPr>
            <a:r>
              <a:rPr lang="en-US" b="0" i="0" dirty="0">
                <a:solidFill>
                  <a:srgbClr val="1A1A1A"/>
                </a:solidFill>
                <a:effectLst/>
                <a:latin typeface="Times New Roman" panose="02020603050405020304" pitchFamily="18" charset="0"/>
                <a:cs typeface="Times New Roman" panose="02020603050405020304" pitchFamily="18"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buNone/>
            </a:pPr>
            <a:endParaRPr lang="en-US" dirty="0">
              <a:solidFill>
                <a:srgbClr val="1A1A1A"/>
              </a:solidFill>
              <a:latin typeface="Times New Roman" panose="02020603050405020304" pitchFamily="18" charset="0"/>
              <a:cs typeface="Times New Roman" panose="02020603050405020304" pitchFamily="18" charset="0"/>
            </a:endParaRPr>
          </a:p>
          <a:p>
            <a:pPr marL="0" indent="0">
              <a:buNone/>
            </a:pPr>
            <a:r>
              <a:rPr lang="en-US" sz="2400" dirty="0">
                <a:solidFill>
                  <a:srgbClr val="1A1A1A"/>
                </a:solidFill>
                <a:latin typeface="Times New Roman" panose="02020603050405020304" pitchFamily="18" charset="0"/>
                <a:cs typeface="Times New Roman" panose="02020603050405020304" pitchFamily="18" charset="0"/>
              </a:rPr>
              <a:t>Supported platforms</a:t>
            </a: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2" descr="Syncfusion Essential Chart">
            <a:extLst>
              <a:ext uri="{FF2B5EF4-FFF2-40B4-BE49-F238E27FC236}">
                <a16:creationId xmlns:a16="http://schemas.microsoft.com/office/drawing/2014/main" id="{C96A8EC7-4D13-4E54-5E43-F48CC8A29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942" y="3167743"/>
            <a:ext cx="3135086" cy="28031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F5DAF20-90D8-9B4F-6F26-DD37D646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235" y="4660902"/>
            <a:ext cx="304843" cy="428685"/>
          </a:xfrm>
          <a:prstGeom prst="rect">
            <a:avLst/>
          </a:prstGeom>
        </p:spPr>
      </p:pic>
      <p:pic>
        <p:nvPicPr>
          <p:cNvPr id="5" name="Picture 4">
            <a:extLst>
              <a:ext uri="{FF2B5EF4-FFF2-40B4-BE49-F238E27FC236}">
                <a16:creationId xmlns:a16="http://schemas.microsoft.com/office/drawing/2014/main" id="{8A828429-EA00-48EC-AFE7-8DD019AC3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44" y="5341286"/>
            <a:ext cx="333422" cy="314369"/>
          </a:xfrm>
          <a:prstGeom prst="rect">
            <a:avLst/>
          </a:prstGeom>
        </p:spPr>
      </p:pic>
      <p:pic>
        <p:nvPicPr>
          <p:cNvPr id="6" name="Picture 5">
            <a:extLst>
              <a:ext uri="{FF2B5EF4-FFF2-40B4-BE49-F238E27FC236}">
                <a16:creationId xmlns:a16="http://schemas.microsoft.com/office/drawing/2014/main" id="{13CC516B-A368-FFB4-BA9F-E95DAF5D8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34" y="5907354"/>
            <a:ext cx="304843" cy="342948"/>
          </a:xfrm>
          <a:prstGeom prst="rect">
            <a:avLst/>
          </a:prstGeom>
        </p:spPr>
      </p:pic>
      <p:sp>
        <p:nvSpPr>
          <p:cNvPr id="8" name="TextBox 7">
            <a:extLst>
              <a:ext uri="{FF2B5EF4-FFF2-40B4-BE49-F238E27FC236}">
                <a16:creationId xmlns:a16="http://schemas.microsoft.com/office/drawing/2014/main" id="{40531CC2-CFD4-DD86-226D-AFC7F6667748}"/>
              </a:ext>
            </a:extLst>
          </p:cNvPr>
          <p:cNvSpPr txBox="1"/>
          <p:nvPr/>
        </p:nvSpPr>
        <p:spPr>
          <a:xfrm>
            <a:off x="1950098" y="4973216"/>
            <a:ext cx="184731" cy="369332"/>
          </a:xfrm>
          <a:prstGeom prst="rect">
            <a:avLst/>
          </a:prstGeom>
          <a:noFill/>
        </p:spPr>
        <p:txBody>
          <a:bodyPr wrap="square" rtlCol="0">
            <a:spAutoFit/>
          </a:bodyPr>
          <a:lstStyle/>
          <a:p>
            <a:endParaRPr lang="en-US" dirty="0"/>
          </a:p>
        </p:txBody>
      </p:sp>
      <p:sp>
        <p:nvSpPr>
          <p:cNvPr id="9" name="TextBox 8">
            <a:hlinkClick r:id="rId6"/>
            <a:extLst>
              <a:ext uri="{FF2B5EF4-FFF2-40B4-BE49-F238E27FC236}">
                <a16:creationId xmlns:a16="http://schemas.microsoft.com/office/drawing/2014/main" id="{FACB502C-C8AA-C1A1-54C3-B4BA614219E3}"/>
              </a:ext>
            </a:extLst>
          </p:cNvPr>
          <p:cNvSpPr txBox="1"/>
          <p:nvPr/>
        </p:nvSpPr>
        <p:spPr>
          <a:xfrm>
            <a:off x="1614195" y="4660901"/>
            <a:ext cx="418944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hlinkClick r:id="rId6"/>
              </a:rPr>
              <a:t>JavaScript</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Angular</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React</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Vue</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Blazer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hlinkClick r:id="rId6"/>
              </a:rPr>
              <a:t>Flutter</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ASP.NET MVC</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ASP.NET Core</a:t>
            </a:r>
            <a:endParaRPr lang="en-US"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176C8C5-158D-6EB9-43BB-20332030BCAA}"/>
              </a:ext>
            </a:extLst>
          </p:cNvPr>
          <p:cNvSpPr txBox="1"/>
          <p:nvPr/>
        </p:nvSpPr>
        <p:spPr>
          <a:xfrm>
            <a:off x="1611081" y="5234826"/>
            <a:ext cx="4100804" cy="523220"/>
          </a:xfrm>
          <a:prstGeom prst="rect">
            <a:avLst/>
          </a:prstGeom>
          <a:noFill/>
        </p:spPr>
        <p:txBody>
          <a:bodyPr wrap="square" rtlCol="0">
            <a:spAutoFit/>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WinForms</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WPF</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Win UI</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Flutter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Xamarin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UPW</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NET MAUI</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hlinkClick r:id="rId6"/>
            <a:extLst>
              <a:ext uri="{FF2B5EF4-FFF2-40B4-BE49-F238E27FC236}">
                <a16:creationId xmlns:a16="http://schemas.microsoft.com/office/drawing/2014/main" id="{B6F19598-69CC-5FD9-D6D2-474102562953}"/>
              </a:ext>
            </a:extLst>
          </p:cNvPr>
          <p:cNvSpPr txBox="1"/>
          <p:nvPr/>
        </p:nvSpPr>
        <p:spPr>
          <a:xfrm>
            <a:off x="1611081" y="5951143"/>
            <a:ext cx="3685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hlinkClick r:id="rId6"/>
              </a:rPr>
              <a:t>Xamarin</a:t>
            </a:r>
            <a:r>
              <a:rPr lang="en-US" sz="1400" dirty="0">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Flutter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UWP</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JavaScript</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NET MAUI</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17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EC50-8B3B-19C1-382E-7B1EB2E5CDE1}"/>
              </a:ext>
            </a:extLst>
          </p:cNvPr>
          <p:cNvSpPr>
            <a:spLocks noGrp="1"/>
          </p:cNvSpPr>
          <p:nvPr>
            <p:ph type="title"/>
          </p:nvPr>
        </p:nvSpPr>
        <p:spPr>
          <a:xfrm>
            <a:off x="838200" y="18255"/>
            <a:ext cx="10515600" cy="1325563"/>
          </a:xfrm>
        </p:spPr>
        <p:txBody>
          <a:bodyPr>
            <a:normAutofit/>
          </a:bodyPr>
          <a:lstStyle/>
          <a:p>
            <a:r>
              <a:rPr lang="en-US" sz="3600" b="1" i="0" dirty="0">
                <a:solidFill>
                  <a:srgbClr val="1A1A1A"/>
                </a:solidFill>
                <a:effectLst/>
                <a:latin typeface="Times New Roman" panose="02020603050405020304" pitchFamily="18" charset="0"/>
                <a:cs typeface="Times New Roman" panose="02020603050405020304" pitchFamily="18" charset="0"/>
              </a:rPr>
              <a:t>ListView</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9E2C8D8-5CC8-0440-1100-B12B8602D8A9}"/>
              </a:ext>
            </a:extLst>
          </p:cNvPr>
          <p:cNvSpPr>
            <a:spLocks noGrp="1"/>
          </p:cNvSpPr>
          <p:nvPr>
            <p:ph idx="1"/>
          </p:nvPr>
        </p:nvSpPr>
        <p:spPr>
          <a:xfrm>
            <a:off x="925286" y="1343818"/>
            <a:ext cx="10428514" cy="5046096"/>
          </a:xfrm>
        </p:spPr>
        <p:txBody>
          <a:bodyPr/>
          <a:lstStyle/>
          <a:p>
            <a:pPr marL="0" indent="0">
              <a:buNone/>
            </a:pPr>
            <a:r>
              <a:rPr lang="en-US" b="0" i="0" dirty="0">
                <a:solidFill>
                  <a:srgbClr val="1A1A1A"/>
                </a:solidFill>
                <a:effectLst/>
                <a:latin typeface="Times New Roman" panose="02020603050405020304" pitchFamily="18" charset="0"/>
                <a:cs typeface="Times New Roman" panose="02020603050405020304" pitchFamily="18"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marL="0" indent="0">
              <a:buNone/>
            </a:pPr>
            <a:endParaRPr lang="en-US" dirty="0">
              <a:solidFill>
                <a:srgbClr val="1A1A1A"/>
              </a:solidFill>
              <a:latin typeface="Times New Roman" panose="02020603050405020304" pitchFamily="18" charset="0"/>
              <a:cs typeface="Times New Roman" panose="02020603050405020304" pitchFamily="18" charset="0"/>
            </a:endParaRPr>
          </a:p>
          <a:p>
            <a:pPr marL="0" indent="0">
              <a:buNone/>
            </a:pPr>
            <a:r>
              <a:rPr lang="en-US" sz="2400" dirty="0">
                <a:solidFill>
                  <a:srgbClr val="1A1A1A"/>
                </a:solidFill>
                <a:latin typeface="Times New Roman" panose="02020603050405020304" pitchFamily="18" charset="0"/>
                <a:cs typeface="Times New Roman" panose="02020603050405020304" pitchFamily="18" charset="0"/>
              </a:rPr>
              <a:t>Supported platforms</a:t>
            </a: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sz="2400" dirty="0">
              <a:solidFill>
                <a:srgbClr val="1A1A1A"/>
              </a:solidFill>
              <a:latin typeface="Times New Roman" panose="02020603050405020304" pitchFamily="18" charset="0"/>
              <a:cs typeface="Times New Roman" panose="02020603050405020304" pitchFamily="18" charset="0"/>
            </a:endParaRPr>
          </a:p>
          <a:p>
            <a:pPr marL="0" indent="0">
              <a:buNone/>
            </a:pPr>
            <a:endParaRPr lang="en-US" dirty="0">
              <a:solidFill>
                <a:srgbClr val="1A1A1A"/>
              </a:solidFill>
              <a:latin typeface="Times New Roman" panose="02020603050405020304" pitchFamily="18" charset="0"/>
              <a:cs typeface="Times New Roman" panose="02020603050405020304" pitchFamily="18" charset="0"/>
            </a:endParaRPr>
          </a:p>
        </p:txBody>
      </p:sp>
      <p:pic>
        <p:nvPicPr>
          <p:cNvPr id="5" name="Picture 2" descr="Syncfusion List View">
            <a:extLst>
              <a:ext uri="{FF2B5EF4-FFF2-40B4-BE49-F238E27FC236}">
                <a16:creationId xmlns:a16="http://schemas.microsoft.com/office/drawing/2014/main" id="{0A72A2D6-ECD0-66F7-D37F-213E33F03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721" y="3185045"/>
            <a:ext cx="3762622" cy="32048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6A91243-48D2-43EE-71A1-93F4F8882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235" y="4660902"/>
            <a:ext cx="304843" cy="428685"/>
          </a:xfrm>
          <a:prstGeom prst="rect">
            <a:avLst/>
          </a:prstGeom>
        </p:spPr>
      </p:pic>
      <p:pic>
        <p:nvPicPr>
          <p:cNvPr id="10" name="Picture 9">
            <a:extLst>
              <a:ext uri="{FF2B5EF4-FFF2-40B4-BE49-F238E27FC236}">
                <a16:creationId xmlns:a16="http://schemas.microsoft.com/office/drawing/2014/main" id="{FA2B17C2-8A7B-A456-E960-8C0478D2F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44" y="5341286"/>
            <a:ext cx="333422" cy="314369"/>
          </a:xfrm>
          <a:prstGeom prst="rect">
            <a:avLst/>
          </a:prstGeom>
        </p:spPr>
      </p:pic>
      <p:pic>
        <p:nvPicPr>
          <p:cNvPr id="12" name="Picture 11">
            <a:extLst>
              <a:ext uri="{FF2B5EF4-FFF2-40B4-BE49-F238E27FC236}">
                <a16:creationId xmlns:a16="http://schemas.microsoft.com/office/drawing/2014/main" id="{8B198B1C-515D-D973-5A17-01BB2977C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34" y="5907354"/>
            <a:ext cx="304843" cy="342948"/>
          </a:xfrm>
          <a:prstGeom prst="rect">
            <a:avLst/>
          </a:prstGeom>
        </p:spPr>
      </p:pic>
      <p:sp>
        <p:nvSpPr>
          <p:cNvPr id="13" name="TextBox 12">
            <a:hlinkClick r:id="rId6"/>
            <a:extLst>
              <a:ext uri="{FF2B5EF4-FFF2-40B4-BE49-F238E27FC236}">
                <a16:creationId xmlns:a16="http://schemas.microsoft.com/office/drawing/2014/main" id="{77ED4114-A6B8-7559-DD3B-24B1B100AB94}"/>
              </a:ext>
            </a:extLst>
          </p:cNvPr>
          <p:cNvSpPr txBox="1"/>
          <p:nvPr/>
        </p:nvSpPr>
        <p:spPr>
          <a:xfrm>
            <a:off x="1614195" y="4660901"/>
            <a:ext cx="418944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hlinkClick r:id="rId6"/>
              </a:rPr>
              <a:t>JavaScript</a:t>
            </a:r>
            <a:r>
              <a:rPr lang="en-US" sz="1400"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hlinkClick r:id="rId6"/>
              </a:rPr>
              <a:t>Angular</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 React </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Vue</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 Blazer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hlinkClick r:id="rId6"/>
              </a:rPr>
              <a:t>Flutter</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ASP.NET MVC</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ASP.NET Core</a:t>
            </a:r>
            <a:endParaRPr lang="en-US" sz="1400" dirty="0">
              <a:latin typeface="Times New Roman" panose="02020603050405020304" pitchFamily="18" charset="0"/>
              <a:cs typeface="Times New Roman" panose="02020603050405020304" pitchFamily="18" charset="0"/>
            </a:endParaRPr>
          </a:p>
        </p:txBody>
      </p:sp>
      <p:sp>
        <p:nvSpPr>
          <p:cNvPr id="14" name="TextBox 13">
            <a:hlinkClick r:id="rId6"/>
            <a:extLst>
              <a:ext uri="{FF2B5EF4-FFF2-40B4-BE49-F238E27FC236}">
                <a16:creationId xmlns:a16="http://schemas.microsoft.com/office/drawing/2014/main" id="{276355F5-8940-D612-9AD7-2D9DD54DEA27}"/>
              </a:ext>
            </a:extLst>
          </p:cNvPr>
          <p:cNvSpPr txBox="1"/>
          <p:nvPr/>
        </p:nvSpPr>
        <p:spPr>
          <a:xfrm>
            <a:off x="1614195" y="5221794"/>
            <a:ext cx="4100804" cy="523220"/>
          </a:xfrm>
          <a:prstGeom prst="rect">
            <a:avLst/>
          </a:prstGeom>
          <a:noFill/>
        </p:spPr>
        <p:txBody>
          <a:bodyPr wrap="square" rtlCol="0">
            <a:spAutoFit/>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WinForms</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WPF</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Win UI</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Flutter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Xamarin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UPW</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NET MAUI</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TextBox 15">
            <a:hlinkClick r:id="rId6"/>
            <a:extLst>
              <a:ext uri="{FF2B5EF4-FFF2-40B4-BE49-F238E27FC236}">
                <a16:creationId xmlns:a16="http://schemas.microsoft.com/office/drawing/2014/main" id="{83E9BB5B-16F8-A068-4EF6-24CCFD5AE1A0}"/>
              </a:ext>
            </a:extLst>
          </p:cNvPr>
          <p:cNvSpPr txBox="1"/>
          <p:nvPr/>
        </p:nvSpPr>
        <p:spPr>
          <a:xfrm>
            <a:off x="1614195" y="5942525"/>
            <a:ext cx="368559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hlinkClick r:id="rId6"/>
              </a:rPr>
              <a:t>Xamarin</a:t>
            </a:r>
            <a:r>
              <a:rPr lang="en-US" sz="1400" dirty="0">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Flutter</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UWP</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JavaScript</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a:solidFill>
                  <a:schemeClr val="tx1">
                    <a:lumMod val="95000"/>
                    <a:lumOff val="5000"/>
                  </a:schemeClr>
                </a:solidFill>
                <a:latin typeface="Times New Roman" panose="02020603050405020304" pitchFamily="18" charset="0"/>
                <a:cs typeface="Times New Roman" panose="02020603050405020304" pitchFamily="18" charset="0"/>
                <a:hlinkClick r:id="rId6"/>
              </a:rPr>
              <a:t>NET MAUI</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778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338</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Open Sans</vt:lpstr>
      <vt:lpstr>system-ui</vt:lpstr>
      <vt:lpstr>Times New Roman</vt:lpstr>
      <vt:lpstr>Office Theme</vt:lpstr>
      <vt:lpstr>Most Popular Components </vt:lpstr>
      <vt:lpstr>List of the most popular components of Syncfusion.</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Velladurai Jeyaraj</dc:creator>
  <cp:lastModifiedBy>Velladurai Jeyaraj</cp:lastModifiedBy>
  <cp:revision>6</cp:revision>
  <dcterms:created xsi:type="dcterms:W3CDTF">2024-03-25T09:34:47Z</dcterms:created>
  <dcterms:modified xsi:type="dcterms:W3CDTF">2024-03-26T16:52:01Z</dcterms:modified>
</cp:coreProperties>
</file>