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handoutMasterIdLst>
    <p:handoutMasterId r:id="rId29"/>
  </p:handoutMasterIdLst>
  <p:sldIdLst>
    <p:sldId id="257" r:id="rId2"/>
    <p:sldId id="280" r:id="rId3"/>
    <p:sldId id="259" r:id="rId4"/>
    <p:sldId id="260" r:id="rId5"/>
    <p:sldId id="261" r:id="rId6"/>
    <p:sldId id="283" r:id="rId7"/>
    <p:sldId id="262" r:id="rId8"/>
    <p:sldId id="263" r:id="rId9"/>
    <p:sldId id="264" r:id="rId10"/>
    <p:sldId id="265" r:id="rId11"/>
    <p:sldId id="266" r:id="rId12"/>
    <p:sldId id="268" r:id="rId13"/>
    <p:sldId id="269" r:id="rId14"/>
    <p:sldId id="270" r:id="rId15"/>
    <p:sldId id="284" r:id="rId16"/>
    <p:sldId id="271" r:id="rId17"/>
    <p:sldId id="282" r:id="rId18"/>
    <p:sldId id="272" r:id="rId19"/>
    <p:sldId id="273" r:id="rId20"/>
    <p:sldId id="274" r:id="rId21"/>
    <p:sldId id="275" r:id="rId22"/>
    <p:sldId id="281" r:id="rId23"/>
    <p:sldId id="276" r:id="rId24"/>
    <p:sldId id="278" r:id="rId25"/>
    <p:sldId id="285" r:id="rId26"/>
    <p:sldId id="279"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718" autoAdjust="0"/>
  </p:normalViewPr>
  <p:slideViewPr>
    <p:cSldViewPr snapToGrid="0">
      <p:cViewPr varScale="1">
        <p:scale>
          <a:sx n="79" d="100"/>
          <a:sy n="79" d="100"/>
        </p:scale>
        <p:origin x="-366" y="-90"/>
      </p:cViewPr>
      <p:guideLst>
        <p:guide orient="horz" pos="2160"/>
        <p:guide pos="2880"/>
      </p:guideLst>
    </p:cSldViewPr>
  </p:slideViewPr>
  <p:notesTextViewPr>
    <p:cViewPr>
      <p:scale>
        <a:sx n="3" d="2"/>
        <a:sy n="3" d="2"/>
      </p:scale>
      <p:origin x="0" y="0"/>
    </p:cViewPr>
  </p:notesTextViewPr>
  <p:notesViewPr>
    <p:cSldViewPr snapToGrid="0">
      <p:cViewPr varScale="1">
        <p:scale>
          <a:sx n="60" d="100"/>
          <a:sy n="60" d="100"/>
        </p:scale>
        <p:origin x="-274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endParaRPr lang="en-US"/>
          </a:p>
        </p:txBody>
      </p:sp>
      <p:sp>
        <p:nvSpPr>
          <p:cNvPr id="1048746"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fld id="{42F77553-E539-4B3D-83E3-909C41E60AFC}" type="datetimeFigureOut">
              <a:rPr lang="en-US"/>
              <a:t>12/3/2024</a:t>
            </a:fld>
            <a:endParaRPr lang="en-US"/>
          </a:p>
        </p:txBody>
      </p:sp>
      <p:sp>
        <p:nvSpPr>
          <p:cNvPr id="1048747"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endParaRPr lang="en-US"/>
          </a:p>
        </p:txBody>
      </p:sp>
      <p:sp>
        <p:nvSpPr>
          <p:cNvPr id="1048748" name="Slide Number Placeholder 4"/>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fld id="{364EFDAD-AACC-469E-A8F6-6216E75E645B}"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73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endParaRPr lang="en-US"/>
          </a:p>
        </p:txBody>
      </p:sp>
      <p:sp>
        <p:nvSpPr>
          <p:cNvPr id="1048740"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fld id="{AF4A6704-C8F8-458F-AE32-F105056E03FF}" type="datetimeFigureOut">
              <a:rPr lang="en-US"/>
              <a:t>12/3/2024</a:t>
            </a:fld>
            <a:endParaRPr lang="en-US"/>
          </a:p>
        </p:txBody>
      </p:sp>
      <p:sp>
        <p:nvSpPr>
          <p:cNvPr id="1048741"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048742"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43"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endParaRPr lang="en-US"/>
          </a:p>
        </p:txBody>
      </p:sp>
      <p:sp>
        <p:nvSpPr>
          <p:cNvPr id="1048744"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fld id="{FCC709C4-A635-4BD0-94E0-FB00F7583804}" type="slidenum">
              <a:rPr lang="en-US" altLang="zh-CN"/>
              <a:t>‹#›</a:t>
            </a:fld>
            <a:endParaRPr lang="en-US" altLang="zh-CN"/>
          </a:p>
        </p:txBody>
      </p:sp>
    </p:spTree>
    <p:extLst>
      <p:ext uri="{BB962C8B-B14F-4D97-AF65-F5344CB8AC3E}">
        <p14:creationId xmlns:p14="http://schemas.microsoft.com/office/powerpoint/2010/main" val="2850375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Slide Image Placeholder 1"/>
          <p:cNvSpPr>
            <a:spLocks noGrp="1" noRot="1" noChangeAspect="1" noChangeArrowheads="1" noTextEdit="1"/>
          </p:cNvSpPr>
          <p:nvPr>
            <p:ph type="sldImg" idx="4294967295"/>
          </p:nvPr>
        </p:nvSpPr>
        <p:spPr bwMode="auto">
          <a:noFill/>
          <a:ln>
            <a:solidFill>
              <a:srgbClr val="000000"/>
            </a:solidFill>
            <a:miter lim="800000"/>
            <a:headEnd/>
            <a:tailEnd/>
          </a:ln>
        </p:spPr>
      </p:sp>
      <p:sp>
        <p:nvSpPr>
          <p:cNvPr id="1048597" name="Notes Placeholder 2"/>
          <p:cNvSpPr>
            <a:spLocks noGrp="1" noChangeArrowheads="1"/>
          </p:cNvSpPr>
          <p:nvPr>
            <p:ph type="body" idx="4294967295"/>
          </p:nvPr>
        </p:nvSpPr>
        <p:spPr bwMode="auto">
          <a:noFill/>
        </p:spPr>
        <p:txBody>
          <a:bodyPr wrap="square" numCol="1" anchor="t" anchorCtr="0" compatLnSpc="1">
            <a:prstTxWarp prst="textNoShape">
              <a:avLst/>
            </a:prstTxWarp>
          </a:bodyPr>
          <a:lstStyle/>
          <a:p>
            <a:pPr eaLnBrk="1" hangingPunct="1">
              <a:spcBef>
                <a:spcPct val="0"/>
              </a:spcBef>
            </a:pPr>
            <a:endParaRPr lang="en-IN" altLang="en-US"/>
          </a:p>
        </p:txBody>
      </p:sp>
      <p:sp>
        <p:nvSpPr>
          <p:cNvPr id="1048598" name="Slide Number Placeholder 3"/>
          <p:cNvSpPr>
            <a:spLocks noGrp="1" noChangeArrowheads="1"/>
          </p:cNvSpPr>
          <p:nvPr>
            <p:ph type="sldNum" sz="quarter" idx="5"/>
          </p:nvPr>
        </p:nvSpPr>
        <p:spPr bwMode="auto">
          <a:noFill/>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3FB12D57-6015-4A1D-AC0E-157BCC69565B}" type="slidenum">
              <a:rPr lang="en-IN" altLang="en-US">
                <a:latin typeface="Century Gothic" panose="020B0502020202020204" pitchFamily="34" charset="0"/>
              </a:rPr>
              <a:t>1</a:t>
            </a:fld>
            <a:endParaRPr lang="en-IN" altLang="en-US">
              <a:latin typeface="Century Gothic" panose="020B0502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ChangeArrowheads="1" noTextEdit="1"/>
          </p:cNvSpPr>
          <p:nvPr>
            <p:ph type="sldImg" idx="4294967295"/>
          </p:nvPr>
        </p:nvSpPr>
        <p:spPr bwMode="auto">
          <a:noFill/>
          <a:ln>
            <a:solidFill>
              <a:srgbClr val="000000"/>
            </a:solidFill>
            <a:miter lim="800000"/>
            <a:headEnd/>
            <a:tailEnd/>
          </a:ln>
        </p:spPr>
      </p:sp>
      <p:sp>
        <p:nvSpPr>
          <p:cNvPr id="11267" name="Notes Placeholder 2"/>
          <p:cNvSpPr>
            <a:spLocks noGrp="1" noChangeArrowheads="1"/>
          </p:cNvSpPr>
          <p:nvPr>
            <p:ph type="body" idx="4294967295"/>
          </p:nvPr>
        </p:nvSpPr>
        <p:spPr bwMode="auto">
          <a:noFill/>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p:cNvSpPr>
            <a:spLocks noGrp="1" noChangeArrowheads="1"/>
          </p:cNvSpPr>
          <p:nvPr>
            <p:ph type="sldNum" sz="quarter" idx="5"/>
          </p:nvPr>
        </p:nvSpPr>
        <p:spPr bwMode="auto">
          <a:noFill/>
          <a:ln>
            <a:miter lim="800000"/>
            <a:headEnd/>
            <a:tailEnd/>
          </a:ln>
        </p:spPr>
        <p:txBody>
          <a:bodyPr/>
          <a:lstStyle/>
          <a:p>
            <a:fld id="{1CB9AA52-EAD6-446E-9B75-1DA580AED4FA}" type="slidenum">
              <a:rPr lang="en-US" altLang="en-US"/>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CC709C4-A635-4BD0-94E0-FB00F7583804}" type="slidenum">
              <a:rPr lang="en-US" altLang="zh-CN" smtClean="0"/>
              <a:t>6</a:t>
            </a:fld>
            <a:endParaRPr lang="en-US" altLang="zh-CN"/>
          </a:p>
        </p:txBody>
      </p:sp>
    </p:spTree>
    <p:extLst>
      <p:ext uri="{BB962C8B-B14F-4D97-AF65-F5344CB8AC3E}">
        <p14:creationId xmlns:p14="http://schemas.microsoft.com/office/powerpoint/2010/main" val="3426458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48583" name="Rectangle 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a:p>
        </p:txBody>
      </p:sp>
      <p:sp useBgFill="1">
        <p:nvSpPr>
          <p:cNvPr id="1048584" name="Rounded Rectangle 12"/>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endParaRPr lang="en-US"/>
          </a:p>
        </p:txBody>
      </p:sp>
      <p:sp>
        <p:nvSpPr>
          <p:cNvPr id="1048585" name="Rectangle 3"/>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p:nvSpPr>
          <p:cNvPr id="1048586" name="Rectangle 4"/>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p:nvSpPr>
          <p:cNvPr id="1048587" name="Rectangle 5"/>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p:nvSpPr>
          <p:cNvPr id="1048588"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89"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048590" name="Date Placeholder 27"/>
          <p:cNvSpPr>
            <a:spLocks noGrp="1"/>
          </p:cNvSpPr>
          <p:nvPr>
            <p:ph type="dt" sz="half" idx="10"/>
          </p:nvPr>
        </p:nvSpPr>
        <p:spPr/>
        <p:txBody>
          <a:bodyPr/>
          <a:lstStyle/>
          <a:p>
            <a:fld id="{E12D3DF6-6A4C-4B08-9330-CC6A88D133C6}" type="datetime1">
              <a:rPr lang="en-US"/>
              <a:t>12/3/2024</a:t>
            </a:fld>
            <a:endParaRPr lang="en-US"/>
          </a:p>
        </p:txBody>
      </p:sp>
      <p:sp>
        <p:nvSpPr>
          <p:cNvPr id="1048591" name="Footer Placeholder 16"/>
          <p:cNvSpPr>
            <a:spLocks noGrp="1"/>
          </p:cNvSpPr>
          <p:nvPr>
            <p:ph type="ftr" sz="quarter" idx="11"/>
          </p:nvPr>
        </p:nvSpPr>
        <p:spPr/>
        <p:txBody>
          <a:bodyPr/>
          <a:lstStyle/>
          <a:p>
            <a:r>
              <a:rPr lang="en-US"/>
              <a:t>Zeroth Review</a:t>
            </a:r>
          </a:p>
        </p:txBody>
      </p:sp>
      <p:sp>
        <p:nvSpPr>
          <p:cNvPr id="1048592" name="Slide Number Placeholder 28"/>
          <p:cNvSpPr>
            <a:spLocks noGrp="1"/>
          </p:cNvSpPr>
          <p:nvPr>
            <p:ph type="sldNum" sz="quarter" idx="12"/>
          </p:nvPr>
        </p:nvSpPr>
        <p:spPr/>
        <p:txBody>
          <a:bodyPr/>
          <a:lstStyle/>
          <a:p>
            <a:fld id="{1F943247-23C0-4B48-BC1E-9EAFAE72D29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lang="en-US"/>
              <a:t>Click to edit Master title style</a:t>
            </a:r>
          </a:p>
        </p:txBody>
      </p:sp>
      <p:sp>
        <p:nvSpPr>
          <p:cNvPr id="104870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Date Placeholder 13"/>
          <p:cNvSpPr>
            <a:spLocks noGrp="1"/>
          </p:cNvSpPr>
          <p:nvPr>
            <p:ph type="dt" sz="half" idx="10"/>
          </p:nvPr>
        </p:nvSpPr>
        <p:spPr/>
        <p:txBody>
          <a:bodyPr/>
          <a:lstStyle/>
          <a:p>
            <a:fld id="{6C6CC781-3E25-472B-91CB-550109946A48}" type="datetime1">
              <a:rPr lang="en-US"/>
              <a:t>12/3/2024</a:t>
            </a:fld>
            <a:endParaRPr lang="en-US"/>
          </a:p>
        </p:txBody>
      </p:sp>
      <p:sp>
        <p:nvSpPr>
          <p:cNvPr id="1048708" name="Footer Placeholder 2"/>
          <p:cNvSpPr>
            <a:spLocks noGrp="1"/>
          </p:cNvSpPr>
          <p:nvPr>
            <p:ph type="ftr" sz="quarter" idx="11"/>
          </p:nvPr>
        </p:nvSpPr>
        <p:spPr/>
        <p:txBody>
          <a:bodyPr/>
          <a:lstStyle/>
          <a:p>
            <a:r>
              <a:rPr lang="en-US"/>
              <a:t>Zeroth Review</a:t>
            </a:r>
          </a:p>
        </p:txBody>
      </p:sp>
      <p:sp>
        <p:nvSpPr>
          <p:cNvPr id="1048709" name="Slide Number Placeholder 22"/>
          <p:cNvSpPr>
            <a:spLocks noGrp="1"/>
          </p:cNvSpPr>
          <p:nvPr>
            <p:ph type="sldNum" sz="quarter" idx="12"/>
          </p:nvPr>
        </p:nvSpPr>
        <p:spPr/>
        <p:txBody>
          <a:bodyPr/>
          <a:lstStyle/>
          <a:p>
            <a:fld id="{ECD6659A-F099-4032-B554-64CD75F1D1B4}" type="slidenum">
              <a:rPr lang="en-US" altLang="zh-CN"/>
              <a:t>‹#›</a:t>
            </a:fld>
            <a:endParaRPr lang="en-US" altLang="zh-CN"/>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1"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1048692"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Date Placeholder 13"/>
          <p:cNvSpPr>
            <a:spLocks noGrp="1"/>
          </p:cNvSpPr>
          <p:nvPr>
            <p:ph type="dt" sz="half" idx="10"/>
          </p:nvPr>
        </p:nvSpPr>
        <p:spPr/>
        <p:txBody>
          <a:bodyPr/>
          <a:lstStyle/>
          <a:p>
            <a:fld id="{40906A64-4855-434F-B55B-AE7A72059F67}" type="datetime1">
              <a:rPr lang="en-US"/>
              <a:t>12/3/2024</a:t>
            </a:fld>
            <a:endParaRPr lang="en-US"/>
          </a:p>
        </p:txBody>
      </p:sp>
      <p:sp>
        <p:nvSpPr>
          <p:cNvPr id="1048694" name="Footer Placeholder 2"/>
          <p:cNvSpPr>
            <a:spLocks noGrp="1"/>
          </p:cNvSpPr>
          <p:nvPr>
            <p:ph type="ftr" sz="quarter" idx="11"/>
          </p:nvPr>
        </p:nvSpPr>
        <p:spPr/>
        <p:txBody>
          <a:bodyPr/>
          <a:lstStyle/>
          <a:p>
            <a:r>
              <a:rPr lang="en-US"/>
              <a:t>Zeroth Review</a:t>
            </a:r>
          </a:p>
        </p:txBody>
      </p:sp>
      <p:sp>
        <p:nvSpPr>
          <p:cNvPr id="1048695" name="Slide Number Placeholder 22"/>
          <p:cNvSpPr>
            <a:spLocks noGrp="1"/>
          </p:cNvSpPr>
          <p:nvPr>
            <p:ph type="sldNum" sz="quarter" idx="12"/>
          </p:nvPr>
        </p:nvSpPr>
        <p:spPr/>
        <p:txBody>
          <a:bodyPr/>
          <a:lstStyle/>
          <a:p>
            <a:fld id="{07D1614A-00EE-49DE-874D-49C618F51510}" type="slidenum">
              <a:rPr lang="en-US" altLang="zh-CN"/>
              <a:t>‹#›</a:t>
            </a:fld>
            <a:endParaRPr lang="en-US" altLang="zh-C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p>
        </p:txBody>
      </p:sp>
      <p:sp>
        <p:nvSpPr>
          <p:cNvPr id="1048615"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13"/>
          <p:cNvSpPr>
            <a:spLocks noGrp="1"/>
          </p:cNvSpPr>
          <p:nvPr>
            <p:ph type="dt" sz="half" idx="10"/>
          </p:nvPr>
        </p:nvSpPr>
        <p:spPr/>
        <p:txBody>
          <a:bodyPr/>
          <a:lstStyle/>
          <a:p>
            <a:fld id="{236EA4FD-C29D-436B-BDD7-798276CA2C25}" type="datetime1">
              <a:rPr lang="en-US"/>
              <a:t>12/3/2024</a:t>
            </a:fld>
            <a:endParaRPr lang="en-US"/>
          </a:p>
        </p:txBody>
      </p:sp>
      <p:sp>
        <p:nvSpPr>
          <p:cNvPr id="1048617" name="Footer Placeholder 2"/>
          <p:cNvSpPr>
            <a:spLocks noGrp="1"/>
          </p:cNvSpPr>
          <p:nvPr>
            <p:ph type="ftr" sz="quarter" idx="11"/>
          </p:nvPr>
        </p:nvSpPr>
        <p:spPr/>
        <p:txBody>
          <a:bodyPr/>
          <a:lstStyle/>
          <a:p>
            <a:r>
              <a:rPr lang="en-US"/>
              <a:t>Zeroth Review</a:t>
            </a:r>
          </a:p>
        </p:txBody>
      </p:sp>
      <p:sp>
        <p:nvSpPr>
          <p:cNvPr id="1048618" name="Slide Number Placeholder 22"/>
          <p:cNvSpPr>
            <a:spLocks noGrp="1"/>
          </p:cNvSpPr>
          <p:nvPr>
            <p:ph type="sldNum" sz="quarter" idx="12"/>
          </p:nvPr>
        </p:nvSpPr>
        <p:spPr/>
        <p:txBody>
          <a:bodyPr/>
          <a:lstStyle/>
          <a:p>
            <a:fld id="{88F3F737-4D74-495E-A4EF-B65FFB097C37}" type="slidenum">
              <a:rPr lang="en-US" altLang="zh-CN"/>
              <a:t>‹#›</a:t>
            </a:fld>
            <a:endParaRPr lang="en-US" altLang="zh-CN"/>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48710"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a:p>
        </p:txBody>
      </p:sp>
      <p:sp useBgFill="1">
        <p:nvSpPr>
          <p:cNvPr id="1048711"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endParaRPr lang="en-US"/>
          </a:p>
        </p:txBody>
      </p:sp>
      <p:sp>
        <p:nvSpPr>
          <p:cNvPr id="1048712" name="Rectangle 5"/>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p:nvSpPr>
          <p:cNvPr id="1048713" name="Rectangle 6"/>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p:nvSpPr>
          <p:cNvPr id="1048714" name="Rectangle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p:nvSpPr>
          <p:cNvPr id="1048715"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1048716"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717" name="Date Placeholder 3"/>
          <p:cNvSpPr>
            <a:spLocks noGrp="1"/>
          </p:cNvSpPr>
          <p:nvPr>
            <p:ph type="dt" sz="half" idx="10"/>
          </p:nvPr>
        </p:nvSpPr>
        <p:spPr/>
        <p:txBody>
          <a:bodyPr/>
          <a:lstStyle/>
          <a:p>
            <a:fld id="{8A7B2369-0B00-486E-8206-9C89A85633EC}" type="datetime1">
              <a:rPr lang="en-US"/>
              <a:t>12/3/2024</a:t>
            </a:fld>
            <a:endParaRPr lang="en-US"/>
          </a:p>
        </p:txBody>
      </p:sp>
      <p:sp>
        <p:nvSpPr>
          <p:cNvPr id="1048718" name="Footer Placeholder 4"/>
          <p:cNvSpPr>
            <a:spLocks noGrp="1"/>
          </p:cNvSpPr>
          <p:nvPr>
            <p:ph type="ftr" sz="quarter" idx="11"/>
          </p:nvPr>
        </p:nvSpPr>
        <p:spPr>
          <a:xfrm>
            <a:off x="1066800" y="6172200"/>
            <a:ext cx="5334000" cy="457200"/>
          </a:xfrm>
        </p:spPr>
        <p:txBody>
          <a:bodyPr/>
          <a:lstStyle/>
          <a:p>
            <a:r>
              <a:rPr lang="en-US"/>
              <a:t>Zeroth Review</a:t>
            </a:r>
          </a:p>
        </p:txBody>
      </p:sp>
      <p:sp>
        <p:nvSpPr>
          <p:cNvPr id="1048719" name="Slide Number Placeholder 5"/>
          <p:cNvSpPr>
            <a:spLocks noGrp="1"/>
          </p:cNvSpPr>
          <p:nvPr>
            <p:ph type="sldNum" sz="quarter" idx="12"/>
          </p:nvPr>
        </p:nvSpPr>
        <p:spPr>
          <a:xfrm>
            <a:off x="195263" y="6208713"/>
            <a:ext cx="609600" cy="457200"/>
          </a:xfrm>
        </p:spPr>
        <p:txBody>
          <a:bodyPr/>
          <a:lstStyle/>
          <a:p>
            <a:fld id="{A9A6AE2D-5CCD-4381-AAEB-0A1B5AD2BC3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a:t>Click to edit Master title style</a:t>
            </a:r>
          </a:p>
        </p:txBody>
      </p:sp>
      <p:sp>
        <p:nvSpPr>
          <p:cNvPr id="1048600"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2" name="Date Placeholder 13"/>
          <p:cNvSpPr>
            <a:spLocks noGrp="1"/>
          </p:cNvSpPr>
          <p:nvPr>
            <p:ph type="dt" sz="half" idx="10"/>
          </p:nvPr>
        </p:nvSpPr>
        <p:spPr/>
        <p:txBody>
          <a:bodyPr/>
          <a:lstStyle/>
          <a:p>
            <a:fld id="{7BB9D5D7-B85C-40EB-9DC0-8F1DD8152FEF}" type="datetime1">
              <a:rPr lang="en-US"/>
              <a:t>12/3/2024</a:t>
            </a:fld>
            <a:endParaRPr lang="en-US"/>
          </a:p>
        </p:txBody>
      </p:sp>
      <p:sp>
        <p:nvSpPr>
          <p:cNvPr id="1048603" name="Footer Placeholder 2"/>
          <p:cNvSpPr>
            <a:spLocks noGrp="1"/>
          </p:cNvSpPr>
          <p:nvPr>
            <p:ph type="ftr" sz="quarter" idx="11"/>
          </p:nvPr>
        </p:nvSpPr>
        <p:spPr/>
        <p:txBody>
          <a:bodyPr/>
          <a:lstStyle/>
          <a:p>
            <a:r>
              <a:rPr lang="en-US"/>
              <a:t>Zeroth Review</a:t>
            </a:r>
          </a:p>
        </p:txBody>
      </p:sp>
      <p:sp>
        <p:nvSpPr>
          <p:cNvPr id="1048604" name="Slide Number Placeholder 22"/>
          <p:cNvSpPr>
            <a:spLocks noGrp="1"/>
          </p:cNvSpPr>
          <p:nvPr>
            <p:ph type="sldNum" sz="quarter" idx="12"/>
          </p:nvPr>
        </p:nvSpPr>
        <p:spPr/>
        <p:txBody>
          <a:bodyPr/>
          <a:lstStyle/>
          <a:p>
            <a:fld id="{9CD8B697-9CD6-4F92-B606-54D192B76A59}" type="slidenum">
              <a:rPr lang="en-US" altLang="zh-CN"/>
              <a:t>‹#›</a:t>
            </a:fld>
            <a:endParaRPr lang="en-US" altLang="zh-CN"/>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1219200" y="273050"/>
            <a:ext cx="10363200" cy="1143000"/>
          </a:xfrm>
        </p:spPr>
        <p:txBody>
          <a:bodyPr/>
          <a:lstStyle/>
          <a:p>
            <a:r>
              <a:rPr lang="en-US"/>
              <a:t>Click to edit Master title style</a:t>
            </a:r>
          </a:p>
        </p:txBody>
      </p:sp>
      <p:sp>
        <p:nvSpPr>
          <p:cNvPr id="1048721"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722"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723"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4"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Date Placeholder 13"/>
          <p:cNvSpPr>
            <a:spLocks noGrp="1"/>
          </p:cNvSpPr>
          <p:nvPr>
            <p:ph type="dt" sz="half" idx="10"/>
          </p:nvPr>
        </p:nvSpPr>
        <p:spPr/>
        <p:txBody>
          <a:bodyPr/>
          <a:lstStyle/>
          <a:p>
            <a:fld id="{6F97AE06-5699-41E3-AB6B-8B41E1B895ED}" type="datetime1">
              <a:rPr lang="en-US"/>
              <a:t>12/3/2024</a:t>
            </a:fld>
            <a:endParaRPr lang="en-US"/>
          </a:p>
        </p:txBody>
      </p:sp>
      <p:sp>
        <p:nvSpPr>
          <p:cNvPr id="1048726" name="Footer Placeholder 2"/>
          <p:cNvSpPr>
            <a:spLocks noGrp="1"/>
          </p:cNvSpPr>
          <p:nvPr>
            <p:ph type="ftr" sz="quarter" idx="11"/>
          </p:nvPr>
        </p:nvSpPr>
        <p:spPr/>
        <p:txBody>
          <a:bodyPr/>
          <a:lstStyle/>
          <a:p>
            <a:r>
              <a:rPr lang="en-US"/>
              <a:t>Zeroth Review</a:t>
            </a:r>
          </a:p>
        </p:txBody>
      </p:sp>
      <p:sp>
        <p:nvSpPr>
          <p:cNvPr id="1048727" name="Slide Number Placeholder 22"/>
          <p:cNvSpPr>
            <a:spLocks noGrp="1"/>
          </p:cNvSpPr>
          <p:nvPr>
            <p:ph type="sldNum" sz="quarter" idx="12"/>
          </p:nvPr>
        </p:nvSpPr>
        <p:spPr/>
        <p:txBody>
          <a:bodyPr/>
          <a:lstStyle/>
          <a:p>
            <a:fld id="{5C097E58-9538-4F44-8FF8-D5767F5154E2}" type="slidenum">
              <a:rPr lang="en-US" altLang="zh-CN"/>
              <a:t>‹#›</a:t>
            </a:fld>
            <a:endParaRPr lang="en-US" altLang="zh-CN"/>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en-US"/>
              <a:t>Click to edit Master title style</a:t>
            </a:r>
          </a:p>
        </p:txBody>
      </p:sp>
      <p:sp>
        <p:nvSpPr>
          <p:cNvPr id="1048686" name="Date Placeholder 13"/>
          <p:cNvSpPr>
            <a:spLocks noGrp="1"/>
          </p:cNvSpPr>
          <p:nvPr>
            <p:ph type="dt" sz="half" idx="10"/>
          </p:nvPr>
        </p:nvSpPr>
        <p:spPr/>
        <p:txBody>
          <a:bodyPr/>
          <a:lstStyle/>
          <a:p>
            <a:fld id="{C6AF0A5F-B578-4DD2-8594-2C3B4A610675}" type="datetime1">
              <a:rPr lang="en-US"/>
              <a:t>12/3/2024</a:t>
            </a:fld>
            <a:endParaRPr lang="en-US"/>
          </a:p>
        </p:txBody>
      </p:sp>
      <p:sp>
        <p:nvSpPr>
          <p:cNvPr id="1048687" name="Footer Placeholder 2"/>
          <p:cNvSpPr>
            <a:spLocks noGrp="1"/>
          </p:cNvSpPr>
          <p:nvPr>
            <p:ph type="ftr" sz="quarter" idx="11"/>
          </p:nvPr>
        </p:nvSpPr>
        <p:spPr/>
        <p:txBody>
          <a:bodyPr/>
          <a:lstStyle/>
          <a:p>
            <a:r>
              <a:rPr lang="en-US"/>
              <a:t>Zeroth Review</a:t>
            </a:r>
          </a:p>
        </p:txBody>
      </p:sp>
      <p:sp>
        <p:nvSpPr>
          <p:cNvPr id="1048688" name="Slide Number Placeholder 22"/>
          <p:cNvSpPr>
            <a:spLocks noGrp="1"/>
          </p:cNvSpPr>
          <p:nvPr>
            <p:ph type="sldNum" sz="quarter" idx="12"/>
          </p:nvPr>
        </p:nvSpPr>
        <p:spPr/>
        <p:txBody>
          <a:bodyPr/>
          <a:lstStyle/>
          <a:p>
            <a:fld id="{05DAEDC4-9D02-4AA4-A10D-990FE2171E86}" type="slidenum">
              <a:rPr lang="en-US" altLang="zh-CN"/>
              <a:t>‹#›</a:t>
            </a:fld>
            <a:endParaRPr lang="en-US" altLang="zh-CN"/>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Date Placeholder 13"/>
          <p:cNvSpPr>
            <a:spLocks noGrp="1"/>
          </p:cNvSpPr>
          <p:nvPr>
            <p:ph type="dt" sz="half" idx="10"/>
          </p:nvPr>
        </p:nvSpPr>
        <p:spPr/>
        <p:txBody>
          <a:bodyPr/>
          <a:lstStyle/>
          <a:p>
            <a:fld id="{15320363-2DD5-4468-AA87-46B1D1CFA6D3}" type="datetime1">
              <a:rPr lang="en-US"/>
              <a:t>12/3/2024</a:t>
            </a:fld>
            <a:endParaRPr lang="en-US"/>
          </a:p>
        </p:txBody>
      </p:sp>
      <p:sp>
        <p:nvSpPr>
          <p:cNvPr id="1048729" name="Footer Placeholder 2"/>
          <p:cNvSpPr>
            <a:spLocks noGrp="1"/>
          </p:cNvSpPr>
          <p:nvPr>
            <p:ph type="ftr" sz="quarter" idx="11"/>
          </p:nvPr>
        </p:nvSpPr>
        <p:spPr/>
        <p:txBody>
          <a:bodyPr/>
          <a:lstStyle/>
          <a:p>
            <a:r>
              <a:rPr lang="en-US"/>
              <a:t>Zeroth Review</a:t>
            </a:r>
          </a:p>
        </p:txBody>
      </p:sp>
      <p:sp>
        <p:nvSpPr>
          <p:cNvPr id="1048730" name="Slide Number Placeholder 22"/>
          <p:cNvSpPr>
            <a:spLocks noGrp="1"/>
          </p:cNvSpPr>
          <p:nvPr>
            <p:ph type="sldNum" sz="quarter" idx="12"/>
          </p:nvPr>
        </p:nvSpPr>
        <p:spPr/>
        <p:txBody>
          <a:bodyPr/>
          <a:lstStyle/>
          <a:p>
            <a:fld id="{E2C5A248-C3BB-4A38-A06D-6A8D04B77D4B}" type="slidenum">
              <a:rPr lang="en-US" altLang="zh-CN"/>
              <a:t>‹#›</a:t>
            </a:fld>
            <a:endParaRPr lang="en-US" altLang="zh-C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Rectangle 3"/>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useBgFill="1">
        <p:nvSpPr>
          <p:cNvPr id="1048732" name="Rounded Rectangle 8"/>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endParaRPr lang="en-US"/>
          </a:p>
        </p:txBody>
      </p:sp>
      <p:sp>
        <p:nvSpPr>
          <p:cNvPr id="1048733"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1048734"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048735"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Date Placeholder 4"/>
          <p:cNvSpPr>
            <a:spLocks noGrp="1"/>
          </p:cNvSpPr>
          <p:nvPr>
            <p:ph type="dt" sz="half" idx="10"/>
          </p:nvPr>
        </p:nvSpPr>
        <p:spPr/>
        <p:txBody>
          <a:bodyPr/>
          <a:lstStyle/>
          <a:p>
            <a:fld id="{4C5BA930-4774-4A98-9ABB-224AECF530D2}" type="datetime1">
              <a:rPr lang="en-US"/>
              <a:t>12/3/2024</a:t>
            </a:fld>
            <a:endParaRPr lang="en-US"/>
          </a:p>
        </p:txBody>
      </p:sp>
      <p:sp>
        <p:nvSpPr>
          <p:cNvPr id="1048737" name="Footer Placeholder 5"/>
          <p:cNvSpPr>
            <a:spLocks noGrp="1"/>
          </p:cNvSpPr>
          <p:nvPr>
            <p:ph type="ftr" sz="quarter" idx="11"/>
          </p:nvPr>
        </p:nvSpPr>
        <p:spPr/>
        <p:txBody>
          <a:bodyPr/>
          <a:lstStyle/>
          <a:p>
            <a:r>
              <a:rPr lang="en-US"/>
              <a:t>Zeroth Review</a:t>
            </a:r>
          </a:p>
        </p:txBody>
      </p:sp>
      <p:sp>
        <p:nvSpPr>
          <p:cNvPr id="1048738" name="Slide Number Placeholder 6"/>
          <p:cNvSpPr>
            <a:spLocks noGrp="1"/>
          </p:cNvSpPr>
          <p:nvPr>
            <p:ph type="sldNum" sz="quarter" idx="12"/>
          </p:nvPr>
        </p:nvSpPr>
        <p:spPr/>
        <p:txBody>
          <a:bodyPr/>
          <a:lstStyle/>
          <a:p>
            <a:fld id="{9A340E9B-9058-4E01-8BDD-0F48387A5958}" type="slidenum">
              <a:rPr lang="en-US" altLang="zh-CN"/>
              <a:t>‹#›</a:t>
            </a:fld>
            <a:endParaRPr lang="en-US" altLang="zh-C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6" name="Rectangle 4"/>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p:nvSpPr>
          <p:cNvPr id="1048697" name="Rectangle 5"/>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p:nvSpPr>
          <p:cNvPr id="1048698" name="Rectangle 6"/>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p>
        </p:txBody>
      </p:sp>
      <p:sp>
        <p:nvSpPr>
          <p:cNvPr id="1048699"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1048700"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1048701"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48702" name="Date Placeholder 4"/>
          <p:cNvSpPr>
            <a:spLocks noGrp="1"/>
          </p:cNvSpPr>
          <p:nvPr>
            <p:ph type="dt" sz="half" idx="10"/>
          </p:nvPr>
        </p:nvSpPr>
        <p:spPr/>
        <p:txBody>
          <a:bodyPr/>
          <a:lstStyle/>
          <a:p>
            <a:fld id="{3D79CF27-1240-4C86-BF56-2C7A959AEFFF}" type="datetime1">
              <a:rPr lang="en-US"/>
              <a:t>12/3/2024</a:t>
            </a:fld>
            <a:endParaRPr lang="en-US"/>
          </a:p>
        </p:txBody>
      </p:sp>
      <p:sp>
        <p:nvSpPr>
          <p:cNvPr id="1048703" name="Footer Placeholder 5"/>
          <p:cNvSpPr>
            <a:spLocks noGrp="1"/>
          </p:cNvSpPr>
          <p:nvPr>
            <p:ph type="ftr" sz="quarter" idx="11"/>
          </p:nvPr>
        </p:nvSpPr>
        <p:spPr>
          <a:xfrm>
            <a:off x="1219200" y="6172200"/>
            <a:ext cx="5181600" cy="457200"/>
          </a:xfrm>
        </p:spPr>
        <p:txBody>
          <a:bodyPr/>
          <a:lstStyle/>
          <a:p>
            <a:r>
              <a:rPr lang="en-US"/>
              <a:t>Zeroth Review</a:t>
            </a:r>
          </a:p>
        </p:txBody>
      </p:sp>
      <p:sp>
        <p:nvSpPr>
          <p:cNvPr id="1048704" name="Slide Number Placeholder 6"/>
          <p:cNvSpPr>
            <a:spLocks noGrp="1"/>
          </p:cNvSpPr>
          <p:nvPr>
            <p:ph type="sldNum" sz="quarter" idx="12"/>
          </p:nvPr>
        </p:nvSpPr>
        <p:spPr>
          <a:xfrm>
            <a:off x="195263" y="6208713"/>
            <a:ext cx="609600" cy="457200"/>
          </a:xfrm>
        </p:spPr>
        <p:txBody>
          <a:bodyPr/>
          <a:lstStyle/>
          <a:p>
            <a:fld id="{DD2B6045-63FE-494A-B2D5-05439555B61E}" type="slidenum">
              <a:rPr lang="en-US" altLang="zh-CN"/>
              <a:t>‹#›</a:t>
            </a:fld>
            <a:endParaRPr lang="en-US" altLang="zh-C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endParaRPr lang="en-US"/>
          </a:p>
        </p:txBody>
      </p:sp>
      <p:sp useBgFill="1">
        <p:nvSpPr>
          <p:cNvPr id="1048577" name="Rounded Rectangle 7"/>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endParaRPr lang="en-US"/>
          </a:p>
        </p:txBody>
      </p:sp>
      <p:sp>
        <p:nvSpPr>
          <p:cNvPr id="1048578" name="Title Placeholder 21"/>
          <p:cNvSpPr>
            <a:spLocks noGrp="1" noChangeArrowheads="1"/>
          </p:cNvSpPr>
          <p:nvPr>
            <p:ph type="title"/>
          </p:nvPr>
        </p:nvSpPr>
        <p:spPr bwMode="auto">
          <a:xfrm>
            <a:off x="1219200" y="274638"/>
            <a:ext cx="10363200" cy="1143000"/>
          </a:xfrm>
          <a:prstGeom prst="rect">
            <a:avLst/>
          </a:prstGeom>
          <a:noFill/>
          <a:ln>
            <a:noFill/>
          </a:ln>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48579" name="Text Placeholder 12"/>
          <p:cNvSpPr>
            <a:spLocks noGrp="1" noChangeArrowheads="1"/>
          </p:cNvSpPr>
          <p:nvPr>
            <p:ph type="body" idx="1"/>
          </p:nvPr>
        </p:nvSpPr>
        <p:spPr bwMode="auto">
          <a:xfrm>
            <a:off x="1219200" y="1447800"/>
            <a:ext cx="10363200" cy="45720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6FAEF4A0-A16A-4FD2-8449-35E04F71161A}" type="datetime1">
              <a:rPr lang="en-US"/>
              <a:t>12/3/2024</a:t>
            </a:fld>
            <a:endParaRPr lang="en-US"/>
          </a:p>
        </p:txBody>
      </p:sp>
      <p:sp>
        <p:nvSpPr>
          <p:cNvPr id="1048581"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Zeroth Review</a:t>
            </a:r>
          </a:p>
        </p:txBody>
      </p:sp>
      <p:sp>
        <p:nvSpPr>
          <p:cNvPr id="1048582" name="Slide Number Placeholder 22"/>
          <p:cNvSpPr>
            <a:spLocks noGrp="1"/>
          </p:cNvSpPr>
          <p:nvPr>
            <p:ph type="sldNum" sz="quarter" idx="4"/>
          </p:nvPr>
        </p:nvSpPr>
        <p:spPr>
          <a:xfrm>
            <a:off x="19526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ea typeface="幼圆" panose="02010509060101010101" pitchFamily="49" charset="-122"/>
              </a:defRPr>
            </a:lvl1pPr>
          </a:lstStyle>
          <a:p>
            <a:fld id="{0DCB47E3-C66E-4223-9946-2C90DD2B9999}"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fade/>
  </p:transition>
  <p:hf sldNum="0"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4.gif" /></Relationships>
</file>

<file path=ppt/slides/_rels/slide10.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11.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19.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2.xml.rels><?xml version="1.0" encoding="UTF-8" standalone="yes"?>
<Relationships xmlns="http://schemas.openxmlformats.org/package/2006/relationships"><Relationship Id="rId3" Type="http://schemas.openxmlformats.org/officeDocument/2006/relationships/audio" Target="../media/audio1.wav" /><Relationship Id="rId2" Type="http://schemas.openxmlformats.org/officeDocument/2006/relationships/notesSlide" Target="../notesSlides/notesSlide2.xml" /><Relationship Id="rId1" Type="http://schemas.openxmlformats.org/officeDocument/2006/relationships/slideLayout" Target="../slideLayouts/slideLayout4.xml" /><Relationship Id="rId6" Type="http://schemas.openxmlformats.org/officeDocument/2006/relationships/audio" Target="../media/audio1.wav" /><Relationship Id="rId5" Type="http://schemas.openxmlformats.org/officeDocument/2006/relationships/image" Target="../media/image3.png" /><Relationship Id="rId4" Type="http://schemas.openxmlformats.org/officeDocument/2006/relationships/image" Target="../media/image4.gif" /></Relationships>
</file>

<file path=ppt/slides/_rels/slide20.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hyperlink" Target="https://drive.google.com/file/d/1aiDvwN541ds63CQ0SYLq23gn5uIJktdm/view?usp=drive_link" TargetMode="External" /><Relationship Id="rId4" Type="http://schemas.openxmlformats.org/officeDocument/2006/relationships/image" Target="../media/image10.png" /></Relationships>
</file>

<file path=ppt/slides/_rels/slide21.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9.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3"/>
          <p:cNvPicPr>
            <a:picLocks noChangeAspect="1" noChangeArrowheads="1"/>
          </p:cNvPicPr>
          <p:nvPr/>
        </p:nvPicPr>
        <p:blipFill>
          <a:blip r:embed="rId3"/>
          <a:srcRect/>
          <a:stretch>
            <a:fillRect/>
          </a:stretch>
        </p:blipFill>
        <p:spPr bwMode="auto">
          <a:xfrm>
            <a:off x="10833100" y="176213"/>
            <a:ext cx="1196975" cy="1195387"/>
          </a:xfrm>
          <a:prstGeom prst="rect">
            <a:avLst/>
          </a:prstGeom>
          <a:noFill/>
          <a:ln>
            <a:noFill/>
          </a:ln>
        </p:spPr>
      </p:pic>
      <p:sp>
        <p:nvSpPr>
          <p:cNvPr id="1048593" name="Subtitle 2"/>
          <p:cNvSpPr>
            <a:spLocks noGrp="1"/>
          </p:cNvSpPr>
          <p:nvPr>
            <p:ph type="subTitle" idx="1"/>
          </p:nvPr>
        </p:nvSpPr>
        <p:spPr>
          <a:xfrm>
            <a:off x="173037" y="3429000"/>
            <a:ext cx="11857038" cy="3633787"/>
          </a:xfrm>
        </p:spPr>
        <p:txBody>
          <a:bodyPr>
            <a:normAutofit/>
          </a:bodyPr>
          <a:lstStyle/>
          <a:p>
            <a:pPr eaLnBrk="1" hangingPunct="1">
              <a:lnSpc>
                <a:spcPct val="70000"/>
              </a:lnSpc>
              <a:spcBef>
                <a:spcPts val="463"/>
              </a:spcBef>
            </a:pPr>
            <a:endParaRPr lang="en-US" altLang="zh-CN" sz="800" b="1" dirty="0">
              <a:solidFill>
                <a:srgbClr val="00B050"/>
              </a:solidFill>
              <a:latin typeface="Times New Roman" panose="02020603050405020304" pitchFamily="18" charset="0"/>
              <a:cs typeface="Times New Roman" panose="02020603050405020304" pitchFamily="18" charset="0"/>
            </a:endParaRPr>
          </a:p>
          <a:p>
            <a:r>
              <a:rPr lang="en-US" altLang="en-US" sz="1200" dirty="0">
                <a:solidFill>
                  <a:srgbClr val="00B050"/>
                </a:solidFill>
                <a:latin typeface="Times New Roman Bold" panose="02020803070505020304" pitchFamily="18" charset="0"/>
                <a:ea typeface="SimSun" panose="02010600030101010101" pitchFamily="2" charset="-122"/>
                <a:cs typeface="Times New Roman Bold" panose="02020803070505020304" pitchFamily="18" charset="0"/>
                <a:sym typeface="Times New Roman Bold" panose="02020803070505020304" pitchFamily="18" charset="0"/>
              </a:rPr>
              <a:t>Presented by:</a:t>
            </a:r>
          </a:p>
          <a:p>
            <a:endParaRPr lang="en-US" altLang="en-US" sz="1200" dirty="0">
              <a:solidFill>
                <a:srgbClr val="00B050"/>
              </a:solidFill>
              <a:latin typeface="Times New Roman Bold" panose="02020803070505020304" pitchFamily="18" charset="0"/>
              <a:ea typeface="SimSun" panose="02010600030101010101" pitchFamily="2" charset="-122"/>
              <a:cs typeface="Times New Roman Bold" panose="02020803070505020304" pitchFamily="18" charset="0"/>
              <a:sym typeface="Times New Roman Bold" panose="02020803070505020304" pitchFamily="18" charset="0"/>
            </a:endParaRPr>
          </a:p>
          <a:p>
            <a:r>
              <a:rPr lang="en-US" altLang="en-US" sz="1200" dirty="0">
                <a:solidFill>
                  <a:srgbClr val="000000"/>
                </a:solidFill>
                <a:latin typeface="Times New Roman Bold" panose="02020803070505020304" pitchFamily="18" charset="0"/>
                <a:ea typeface="SimSun" panose="02010600030101010101" pitchFamily="2" charset="-122"/>
                <a:cs typeface="Times New Roman Bold" panose="02020803070505020304" pitchFamily="18" charset="0"/>
                <a:sym typeface="Times New Roman Bold" panose="02020803070505020304" pitchFamily="18" charset="0"/>
              </a:rPr>
              <a:t>NARMATHA V (811722106063)﻿</a:t>
            </a:r>
          </a:p>
          <a:p>
            <a:r>
              <a:rPr lang="en-US" altLang="en-US" sz="1200" dirty="0">
                <a:solidFill>
                  <a:srgbClr val="000000"/>
                </a:solidFill>
                <a:latin typeface="Times New Roman Bold" panose="02020803070505020304" pitchFamily="18" charset="0"/>
                <a:ea typeface="SimSun" panose="02010600030101010101" pitchFamily="2" charset="-122"/>
                <a:cs typeface="Times New Roman Bold" panose="02020803070505020304" pitchFamily="18" charset="0"/>
                <a:sym typeface="Times New Roman Bold" panose="02020803070505020304" pitchFamily="18" charset="0"/>
              </a:rPr>
              <a:t>NIKHITHA Ra (811722106066)</a:t>
            </a:r>
          </a:p>
          <a:p>
            <a:r>
              <a:rPr lang="en-US" altLang="en-US" sz="1200" dirty="0">
                <a:solidFill>
                  <a:srgbClr val="000000"/>
                </a:solidFill>
                <a:latin typeface="Times New Roman Bold" panose="02020803070505020304" pitchFamily="18" charset="0"/>
                <a:ea typeface="SimSun" panose="02010600030101010101" pitchFamily="2" charset="-122"/>
                <a:cs typeface="Times New Roman Bold" panose="02020803070505020304" pitchFamily="18" charset="0"/>
                <a:sym typeface="Times New Roman Bold" panose="02020803070505020304" pitchFamily="18" charset="0"/>
              </a:rPr>
              <a:t>SREERAM S P (811722106107)</a:t>
            </a:r>
          </a:p>
          <a:p>
            <a:pPr algn="r"/>
            <a:r>
              <a:rPr lang="en-US" altLang="zh-CN" sz="800" b="1" dirty="0">
                <a:solidFill>
                  <a:srgbClr val="00B050"/>
                </a:solidFill>
                <a:latin typeface="Times New Roman" panose="02020603050405020304" pitchFamily="18" charset="0"/>
                <a:cs typeface="Times New Roman" panose="02020603050405020304" pitchFamily="18" charset="0"/>
              </a:rPr>
              <a:t>										</a:t>
            </a:r>
            <a:r>
              <a:rPr lang="en-US" altLang="en-US" sz="800" dirty="0">
                <a:solidFill>
                  <a:srgbClr val="00B050"/>
                </a:solidFill>
                <a:latin typeface="Times New Roman Bold Italics" charset="0"/>
                <a:cs typeface="Times New Roman Bold Italics" charset="0"/>
                <a:sym typeface="Times New Roman Bold Italics" charset="0"/>
              </a:rPr>
              <a:t> </a:t>
            </a:r>
            <a:r>
              <a:rPr lang="en-US" altLang="en-US" sz="1200" dirty="0">
                <a:solidFill>
                  <a:srgbClr val="00B050"/>
                </a:solidFill>
                <a:latin typeface="Times New Roman Bold Italics" charset="0"/>
                <a:cs typeface="Times New Roman Bold Italics" charset="0"/>
                <a:sym typeface="Times New Roman Bold Italics" charset="0"/>
              </a:rPr>
              <a:t>Under the Guidance of</a:t>
            </a:r>
          </a:p>
          <a:p>
            <a:pPr algn="r"/>
            <a:r>
              <a:rPr lang="en-US" altLang="en-US" sz="1200" dirty="0" err="1">
                <a:solidFill>
                  <a:srgbClr val="002060"/>
                </a:solidFill>
                <a:latin typeface="Times New Roman Bold Italics" charset="0"/>
                <a:cs typeface="Times New Roman Bold Italics" charset="0"/>
                <a:sym typeface="Times New Roman Bold Italics" charset="0"/>
              </a:rPr>
              <a:t>Ms.Geerthana</a:t>
            </a:r>
            <a:endParaRPr lang="en-US" altLang="en-US" sz="1200" dirty="0">
              <a:solidFill>
                <a:srgbClr val="002060"/>
              </a:solidFill>
              <a:latin typeface="Times New Roman Bold Italics" charset="0"/>
              <a:cs typeface="Times New Roman Bold Italics" charset="0"/>
              <a:sym typeface="Times New Roman Bold Italics" charset="0"/>
            </a:endParaRPr>
          </a:p>
          <a:p>
            <a:pPr algn="r"/>
            <a:r>
              <a:rPr lang="en-US" altLang="en-US" sz="1200" dirty="0">
                <a:solidFill>
                  <a:srgbClr val="002060"/>
                </a:solidFill>
                <a:latin typeface="Times New Roman Bold Italics" charset="0"/>
                <a:cs typeface="Times New Roman Bold Italics" charset="0"/>
                <a:sym typeface="Times New Roman Bold Italics" charset="0"/>
              </a:rPr>
              <a:t>Assistant professor </a:t>
            </a:r>
          </a:p>
          <a:p>
            <a:pPr algn="r"/>
            <a:r>
              <a:rPr lang="en-US" altLang="en-US" sz="1200" dirty="0">
                <a:solidFill>
                  <a:srgbClr val="696464"/>
                </a:solidFill>
                <a:latin typeface="Times New Roman" panose="02020603050405020304" pitchFamily="18" charset="0"/>
                <a:cs typeface="Times New Roman" panose="02020603050405020304" pitchFamily="18" charset="0"/>
                <a:sym typeface="Times New Roman" panose="02020603050405020304" pitchFamily="18" charset="0"/>
              </a:rPr>
              <a:t>Department of ECE</a:t>
            </a:r>
            <a:endParaRPr lang="en-US" altLang="zh-CN" sz="1200" b="1" dirty="0">
              <a:solidFill>
                <a:srgbClr val="000000"/>
              </a:solidFill>
              <a:latin typeface="Times New Roman" panose="02020603050405020304" pitchFamily="18" charset="0"/>
            </a:endParaRPr>
          </a:p>
          <a:p>
            <a:pPr eaLnBrk="1" hangingPunct="1">
              <a:spcBef>
                <a:spcPts val="463"/>
              </a:spcBef>
            </a:pPr>
            <a:endParaRPr lang="en-US" altLang="zh-CN" sz="1200" b="1" dirty="0">
              <a:solidFill>
                <a:srgbClr val="000000"/>
              </a:solidFill>
              <a:latin typeface="Times New Roman" panose="02020603050405020304" pitchFamily="18" charset="0"/>
            </a:endParaRPr>
          </a:p>
          <a:p>
            <a:pPr algn="r" eaLnBrk="1" hangingPunct="1">
              <a:spcBef>
                <a:spcPts val="463"/>
              </a:spcBef>
            </a:pPr>
            <a:r>
              <a:rPr lang="en-US" altLang="zh-CN" sz="1200" b="1" i="1" dirty="0">
                <a:solidFill>
                  <a:srgbClr val="00B050"/>
                </a:solidFill>
                <a:latin typeface="Times New Roman" panose="02020603050405020304" pitchFamily="18" charset="0"/>
              </a:rPr>
              <a:t>	</a:t>
            </a:r>
            <a:endParaRPr lang="en-US" altLang="zh-CN" sz="1200" dirty="0">
              <a:latin typeface="Times New Roman" panose="02020603050405020304" pitchFamily="18" charset="0"/>
            </a:endParaRPr>
          </a:p>
          <a:p>
            <a:pPr eaLnBrk="1" hangingPunct="1">
              <a:spcBef>
                <a:spcPts val="463"/>
              </a:spcBef>
            </a:pPr>
            <a:endParaRPr lang="en-US" altLang="zh-CN" sz="1200" dirty="0">
              <a:latin typeface="Times New Roman" panose="02020603050405020304" pitchFamily="18" charset="0"/>
            </a:endParaRPr>
          </a:p>
          <a:p>
            <a:pPr algn="r" eaLnBrk="1" hangingPunct="1">
              <a:spcBef>
                <a:spcPts val="463"/>
              </a:spcBef>
            </a:pPr>
            <a:endParaRPr lang="en-US" altLang="zh-CN" sz="1200" dirty="0">
              <a:latin typeface="Times New Roman" panose="02020603050405020304" pitchFamily="18" charset="0"/>
            </a:endParaRPr>
          </a:p>
        </p:txBody>
      </p:sp>
      <p:sp>
        <p:nvSpPr>
          <p:cNvPr id="1048594" name="Title 5"/>
          <p:cNvSpPr>
            <a:spLocks noGrp="1" noChangeArrowheads="1"/>
          </p:cNvSpPr>
          <p:nvPr>
            <p:ph type="ctrTitle"/>
          </p:nvPr>
        </p:nvSpPr>
        <p:spPr>
          <a:xfrm>
            <a:off x="609600" y="1371600"/>
            <a:ext cx="11582400" cy="1814513"/>
          </a:xfrm>
        </p:spPr>
        <p:txBody>
          <a:bodyPr/>
          <a:lstStyle/>
          <a:p>
            <a:r>
              <a:rPr sz="3200" spc="-1">
                <a:latin typeface="Times New Roman Bold"/>
                <a:ea typeface="Times New Roman Bold"/>
                <a:cs typeface="Times New Roman Bold"/>
                <a:sym typeface="Times New Roman Bold"/>
              </a:rPr>
              <a:t>20EC5203  ELECTRONIC DESIGN PROJECT- I</a:t>
            </a:r>
            <a:br>
              <a:rPr sz="3200" spc="-1">
                <a:latin typeface="Times New Roman Bold"/>
                <a:ea typeface="Times New Roman Bold"/>
                <a:cs typeface="Times New Roman Bold"/>
                <a:sym typeface="Times New Roman Bold"/>
              </a:rPr>
            </a:br>
            <a:r>
              <a:rPr sz="3200">
                <a:latin typeface="Times New Roman Bold"/>
                <a:ea typeface="Times New Roman Bold"/>
                <a:cs typeface="Times New Roman Bold"/>
                <a:sym typeface="Times New Roman Bold"/>
              </a:rPr>
              <a:t>MODULE 1 - TEMPERATURE CONTROLLED FAN.</a:t>
            </a:r>
            <a:br>
              <a:rPr sz="3200">
                <a:latin typeface="Times New Roman Bold"/>
                <a:ea typeface="Times New Roman Bold"/>
                <a:cs typeface="Times New Roman Bold"/>
                <a:sym typeface="Times New Roman Bold"/>
              </a:rPr>
            </a:br>
            <a:r>
              <a:rPr sz="3200" spc="-1">
                <a:latin typeface="Times New Roman Bold"/>
                <a:ea typeface="Times New Roman Bold"/>
                <a:cs typeface="Times New Roman Bold"/>
                <a:sym typeface="Times New Roman Bold"/>
              </a:rPr>
              <a:t>MODULE 2 - DC TO DC COVERTER</a:t>
            </a:r>
            <a:endParaRPr altLang="en-US" sz="3200" b="1">
              <a:latin typeface="Times New Roman" pitchFamily="18" charset="0"/>
              <a:cs typeface="Times New Roman" pitchFamily="18" charset="0"/>
            </a:endParaRPr>
          </a:p>
        </p:txBody>
      </p:sp>
      <p:pic>
        <p:nvPicPr>
          <p:cNvPr id="2097153" name="Picture 99"/>
          <p:cNvPicPr>
            <a:picLocks noChangeArrowheads="1"/>
          </p:cNvPicPr>
          <p:nvPr/>
        </p:nvPicPr>
        <p:blipFill>
          <a:blip r:embed="rId4"/>
          <a:srcRect/>
          <a:stretch>
            <a:fillRect/>
          </a:stretch>
        </p:blipFill>
        <p:spPr bwMode="auto">
          <a:xfrm>
            <a:off x="263525" y="306388"/>
            <a:ext cx="1041400" cy="738187"/>
          </a:xfrm>
          <a:prstGeom prst="rect">
            <a:avLst/>
          </a:prstGeom>
          <a:noFill/>
          <a:ln>
            <a:noFill/>
          </a:ln>
        </p:spPr>
      </p:pic>
      <p:sp>
        <p:nvSpPr>
          <p:cNvPr id="1048595" name="Date Placeholder 1"/>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dirty="0">
                <a:solidFill>
                  <a:schemeClr val="tx2"/>
                </a:solidFill>
                <a:latin typeface="Times New Roman" panose="02020603050405020304" pitchFamily="18" charset="0"/>
                <a:cs typeface="Times New Roman" panose="02020603050405020304" pitchFamily="18" charset="0"/>
              </a:rPr>
              <a:t>12/3/2024</a:t>
            </a:r>
          </a:p>
        </p:txBody>
      </p:sp>
      <p:sp>
        <p:nvSpPr>
          <p:cNvPr id="2" name="Slide Number Placeholder 3">
            <a:extLst>
              <a:ext uri="{FF2B5EF4-FFF2-40B4-BE49-F238E27FC236}">
                <a16:creationId xmlns:a16="http://schemas.microsoft.com/office/drawing/2014/main" id="{396F8105-A43D-0349-89CC-588ED1902D98}"/>
              </a:ext>
            </a:extLst>
          </p:cNvPr>
          <p:cNvSpPr>
            <a:spLocks noGrp="1"/>
          </p:cNvSpPr>
          <p:nvPr>
            <p:ph type="sldNum" sz="quarter" idx="12"/>
          </p:nvPr>
        </p:nvSpPr>
        <p:spPr bwMode="auto">
          <a:xfrm>
            <a:off x="195263" y="6221875"/>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noChangeArrowheads="1"/>
          </p:cNvSpPr>
          <p:nvPr>
            <p:ph type="title"/>
          </p:nvPr>
        </p:nvSpPr>
        <p:spPr/>
        <p:txBody>
          <a:bodyPr/>
          <a:lstStyle/>
          <a:p>
            <a:pPr algn="ctr" eaLnBrk="1" hangingPunct="1"/>
            <a:r>
              <a:rPr lang="en-IN" altLang="en-US" b="1">
                <a:latin typeface="Times New Roman" panose="02020603050405020304" pitchFamily="18" charset="0"/>
                <a:cs typeface="Times New Roman" panose="02020603050405020304" pitchFamily="18" charset="0"/>
              </a:rPr>
              <a:t>HARDWARE MODULE</a:t>
            </a:r>
          </a:p>
        </p:txBody>
      </p:sp>
      <p:sp>
        <p:nvSpPr>
          <p:cNvPr id="1048637" name="Date Placeholder 3"/>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64F3D994-B349-4CC2-B6A2-8704BDA8053D}" type="datetime1">
              <a:rPr lang="en-US" altLang="en-US" smtClean="0">
                <a:solidFill>
                  <a:schemeClr val="tx2"/>
                </a:solidFill>
              </a:rPr>
              <a:t>12/3/2024</a:t>
            </a:fld>
            <a:endParaRPr lang="en-US" altLang="en-US">
              <a:solidFill>
                <a:schemeClr val="tx2"/>
              </a:solidFill>
            </a:endParaRPr>
          </a:p>
        </p:txBody>
      </p:sp>
      <p:pic>
        <p:nvPicPr>
          <p:cNvPr id="2097169"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70"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pic>
        <p:nvPicPr>
          <p:cNvPr id="5" name="Picture 4">
            <a:extLst>
              <a:ext uri="{FF2B5EF4-FFF2-40B4-BE49-F238E27FC236}">
                <a16:creationId xmlns:a16="http://schemas.microsoft.com/office/drawing/2014/main" id="{3F18C238-917D-97E6-D94A-61EB4439529B}"/>
              </a:ext>
            </a:extLst>
          </p:cNvPr>
          <p:cNvPicPr>
            <a:picLocks noChangeAspect="1"/>
          </p:cNvPicPr>
          <p:nvPr/>
        </p:nvPicPr>
        <p:blipFill>
          <a:blip r:embed="rId4"/>
          <a:stretch>
            <a:fillRect/>
          </a:stretch>
        </p:blipFill>
        <p:spPr>
          <a:xfrm rot="16200000">
            <a:off x="4113609" y="435602"/>
            <a:ext cx="3964782" cy="6858000"/>
          </a:xfrm>
          <a:prstGeom prst="rect">
            <a:avLst/>
          </a:prstGeom>
        </p:spPr>
      </p:pic>
      <p:sp>
        <p:nvSpPr>
          <p:cNvPr id="6" name="Slide Number Placeholder 3">
            <a:extLst>
              <a:ext uri="{FF2B5EF4-FFF2-40B4-BE49-F238E27FC236}">
                <a16:creationId xmlns:a16="http://schemas.microsoft.com/office/drawing/2014/main" id="{4F91CA8D-0E01-1911-F9C0-327EDD41786B}"/>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10</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noChangeArrowheads="1"/>
          </p:cNvSpPr>
          <p:nvPr>
            <p:ph type="title"/>
          </p:nvPr>
        </p:nvSpPr>
        <p:spPr>
          <a:xfrm>
            <a:off x="1349375" y="-15875"/>
            <a:ext cx="10363200" cy="1143000"/>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ADVANTAGES AND APPLICATIONS</a:t>
            </a:r>
            <a:endParaRPr lang="en-IN" altLang="en-US" b="1" dirty="0">
              <a:latin typeface="Times New Roman" panose="02020603050405020304" pitchFamily="18" charset="0"/>
              <a:cs typeface="Times New Roman" panose="02020603050405020304" pitchFamily="18" charset="0"/>
            </a:endParaRPr>
          </a:p>
        </p:txBody>
      </p:sp>
      <p:sp>
        <p:nvSpPr>
          <p:cNvPr id="1048644" name="Date Placeholder 2"/>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61B3ED0-A4AB-4FE0-A6FC-28AB31F992C1}" type="datetime1">
              <a:rPr lang="en-US" altLang="en-US" smtClean="0">
                <a:solidFill>
                  <a:schemeClr val="tx2"/>
                </a:solidFill>
              </a:rPr>
              <a:t>12/3/2024</a:t>
            </a:fld>
            <a:endParaRPr lang="en-US" altLang="en-US">
              <a:solidFill>
                <a:schemeClr val="tx2"/>
              </a:solidFill>
            </a:endParaRPr>
          </a:p>
        </p:txBody>
      </p:sp>
      <p:sp>
        <p:nvSpPr>
          <p:cNvPr id="1048645" name="Content Placeholder 5"/>
          <p:cNvSpPr>
            <a:spLocks noGrp="1" noChangeArrowheads="1"/>
          </p:cNvSpPr>
          <p:nvPr>
            <p:ph sz="quarter" idx="1"/>
          </p:nvPr>
        </p:nvSpPr>
        <p:spPr>
          <a:xfrm>
            <a:off x="327025" y="1247775"/>
            <a:ext cx="11255375" cy="5240338"/>
          </a:xfrm>
        </p:spPr>
        <p:txBody>
          <a:bodyPr/>
          <a:lstStyle/>
          <a:p>
            <a:pPr marL="0" indent="0" eaLnBrk="1" hangingPunct="1">
              <a:buFont typeface="Wingdings 2" panose="05020102010507070707" pitchFamily="18" charset="2"/>
              <a:buNone/>
            </a:pPr>
            <a:r>
              <a:rPr lang="en-US" sz="2400" dirty="0">
                <a:solidFill>
                  <a:srgbClr val="000000"/>
                </a:solidFill>
                <a:latin typeface="Times New Roman Bold"/>
                <a:ea typeface="Times New Roman Bold"/>
                <a:cs typeface="Times New Roman Bold"/>
                <a:sym typeface="Times New Roman Bold"/>
              </a:rPr>
              <a:t>Energy efficiency:</a:t>
            </a:r>
          </a:p>
          <a:p>
            <a:pPr marL="0" indent="0" eaLnBrk="1" hangingPunct="1">
              <a:buFont typeface="Wingdings 2" panose="05020102010507070707" pitchFamily="18" charset="2"/>
              <a:buNone/>
            </a:pPr>
            <a:r>
              <a:rPr lang="en-US" sz="2000" dirty="0">
                <a:solidFill>
                  <a:srgbClr val="000000"/>
                </a:solidFill>
                <a:latin typeface="Times New Roman"/>
                <a:ea typeface="Times New Roman"/>
                <a:cs typeface="Times New Roman"/>
                <a:sym typeface="Times New Roman"/>
              </a:rPr>
              <a:t>    It automatically adjusts its speed based on the room temperature, which can help reduce energy consumption compared to a fan running at a constant speed.</a:t>
            </a:r>
          </a:p>
          <a:p>
            <a:pPr marL="0" indent="0" eaLnBrk="1" hangingPunct="1">
              <a:buFont typeface="Wingdings 2" panose="05020102010507070707" pitchFamily="18" charset="2"/>
              <a:buNone/>
            </a:pPr>
            <a:r>
              <a:rPr lang="en-US" sz="2400" dirty="0">
                <a:solidFill>
                  <a:srgbClr val="000000"/>
                </a:solidFill>
                <a:latin typeface="Times New Roman Bold"/>
                <a:ea typeface="Times New Roman Bold"/>
                <a:cs typeface="Times New Roman Bold"/>
                <a:sym typeface="Times New Roman Bold"/>
              </a:rPr>
              <a:t>Enhanced comfort:</a:t>
            </a:r>
          </a:p>
          <a:p>
            <a:pPr marL="0" indent="0" eaLnBrk="1" hangingPunct="1">
              <a:buFont typeface="Wingdings 2" panose="05020102010507070707" pitchFamily="18" charset="2"/>
              <a:buNone/>
            </a:pPr>
            <a:r>
              <a:rPr lang="en-US" sz="2400" dirty="0">
                <a:solidFill>
                  <a:srgbClr val="000000"/>
                </a:solidFill>
                <a:latin typeface="Times New Roman Bold"/>
                <a:ea typeface="Times New Roman"/>
                <a:cs typeface="Times New Roman Bold"/>
                <a:sym typeface="Times New Roman Bold"/>
              </a:rPr>
              <a:t>    </a:t>
            </a:r>
            <a:r>
              <a:rPr lang="en-US" sz="2000" dirty="0">
                <a:solidFill>
                  <a:srgbClr val="000000"/>
                </a:solidFill>
                <a:latin typeface="Times New Roman"/>
                <a:ea typeface="Times New Roman"/>
                <a:cs typeface="Times New Roman"/>
                <a:sym typeface="Times New Roman"/>
              </a:rPr>
              <a:t>By maintaining a consistent temperature, it helps keep indoor conditions comfortable and prevents overheating.</a:t>
            </a:r>
          </a:p>
          <a:p>
            <a:pPr marL="0" indent="0" eaLnBrk="1" hangingPunct="1">
              <a:buFont typeface="Wingdings 2" panose="05020102010507070707" pitchFamily="18" charset="2"/>
              <a:buNone/>
            </a:pPr>
            <a:r>
              <a:rPr lang="en-US" sz="2400" dirty="0">
                <a:solidFill>
                  <a:srgbClr val="000000"/>
                </a:solidFill>
                <a:latin typeface="Times New Roman Bold"/>
                <a:ea typeface="Times New Roman Bold"/>
                <a:cs typeface="Times New Roman Bold"/>
                <a:sym typeface="Times New Roman Bold"/>
              </a:rPr>
              <a:t>Extended fan life:</a:t>
            </a:r>
          </a:p>
          <a:p>
            <a:pPr marL="0" indent="0" eaLnBrk="1" hangingPunct="1">
              <a:buFont typeface="Wingdings 2" panose="05020102010507070707" pitchFamily="18" charset="2"/>
              <a:buNone/>
            </a:pPr>
            <a:r>
              <a:rPr lang="en-US" sz="2000" dirty="0">
                <a:solidFill>
                  <a:srgbClr val="000000"/>
                </a:solidFill>
                <a:latin typeface="Times New Roman"/>
                <a:ea typeface="Times New Roman"/>
                <a:cs typeface="Times New Roman"/>
                <a:sym typeface="Times New Roman"/>
              </a:rPr>
              <a:t>Running at variable speeds reduces wear and tear on the fan, potentially extending its lifespan.</a:t>
            </a:r>
          </a:p>
          <a:p>
            <a:pPr marL="0" indent="0" eaLnBrk="1" hangingPunct="1">
              <a:buFont typeface="Wingdings 2" panose="05020102010507070707" pitchFamily="18" charset="2"/>
              <a:buNone/>
            </a:pPr>
            <a:endParaRPr lang="en-US" sz="2000" dirty="0">
              <a:solidFill>
                <a:srgbClr val="000000"/>
              </a:solidFill>
              <a:latin typeface="Times New Roman"/>
              <a:ea typeface="Times New Roman"/>
              <a:cs typeface="Times New Roman"/>
              <a:sym typeface="Times New Roman"/>
            </a:endParaRPr>
          </a:p>
          <a:p>
            <a:pPr marL="0" indent="0" eaLnBrk="1" hangingPunct="1">
              <a:buFont typeface="Wingdings 2" panose="05020102010507070707" pitchFamily="18" charset="2"/>
              <a:buNone/>
            </a:pPr>
            <a:r>
              <a:rPr lang="en-US" sz="2400" b="1" dirty="0">
                <a:solidFill>
                  <a:srgbClr val="C00000"/>
                </a:solidFill>
                <a:latin typeface="Times New Roman Bold"/>
                <a:ea typeface="Times New Roman Bold"/>
                <a:cs typeface="Times New Roman Bold"/>
                <a:sym typeface="Times New Roman Bold"/>
              </a:rPr>
              <a:t>APPLICATION:</a:t>
            </a:r>
          </a:p>
          <a:p>
            <a:pPr eaLnBrk="1" hangingPunct="1">
              <a:buFont typeface="Arial" pitchFamily="34" charset="0"/>
              <a:buChar char="•"/>
            </a:pPr>
            <a:r>
              <a:rPr lang="en-US" sz="2000" dirty="0">
                <a:solidFill>
                  <a:srgbClr val="000000"/>
                </a:solidFill>
                <a:latin typeface="Times New Roman" pitchFamily="18" charset="0"/>
                <a:ea typeface="Times New Roman Bold"/>
                <a:cs typeface="Times New Roman" pitchFamily="18" charset="0"/>
                <a:sym typeface="Times New Roman Bold"/>
              </a:rPr>
              <a:t>Home cooling</a:t>
            </a:r>
          </a:p>
          <a:p>
            <a:pPr eaLnBrk="1" hangingPunct="1">
              <a:buFont typeface="Arial" pitchFamily="34" charset="0"/>
              <a:buChar char="•"/>
            </a:pPr>
            <a:r>
              <a:rPr lang="en-US" sz="2000" dirty="0">
                <a:solidFill>
                  <a:srgbClr val="000000"/>
                </a:solidFill>
                <a:latin typeface="Times New Roman" pitchFamily="18" charset="0"/>
                <a:ea typeface="Times New Roman Bold"/>
                <a:cs typeface="Times New Roman" pitchFamily="18" charset="0"/>
                <a:sym typeface="Times New Roman Bold"/>
              </a:rPr>
              <a:t>Server rooms</a:t>
            </a:r>
          </a:p>
          <a:p>
            <a:pPr marL="0" indent="0" eaLnBrk="1" hangingPunct="1">
              <a:buFont typeface="Wingdings 2" panose="05020102010507070707" pitchFamily="18" charset="2"/>
              <a:buNone/>
            </a:pPr>
            <a:endParaRPr lang="en-US" sz="2000" dirty="0">
              <a:solidFill>
                <a:srgbClr val="C00000"/>
              </a:solidFill>
              <a:latin typeface="Times New Roman Bold"/>
              <a:ea typeface="Times New Roman Bold"/>
              <a:cs typeface="Times New Roman Bold"/>
              <a:sym typeface="Times New Roman Bold"/>
            </a:endParaRPr>
          </a:p>
          <a:p>
            <a:pPr marL="0" indent="0" eaLnBrk="1" hangingPunct="1">
              <a:buFont typeface="Wingdings 2" panose="05020102010507070707" pitchFamily="18" charset="2"/>
              <a:buNone/>
            </a:pPr>
            <a:endParaRPr lang="en-US" sz="2000" dirty="0">
              <a:solidFill>
                <a:srgbClr val="000000"/>
              </a:solidFill>
              <a:latin typeface="Times New Roman"/>
              <a:ea typeface="Times New Roman"/>
              <a:cs typeface="Times New Roman"/>
              <a:sym typeface="Times New Roman"/>
            </a:endParaRPr>
          </a:p>
          <a:p>
            <a:pPr marL="0" indent="0" eaLnBrk="1" hangingPunct="1">
              <a:buFont typeface="Wingdings 2" panose="05020102010507070707" pitchFamily="18" charset="2"/>
              <a:buNone/>
            </a:pPr>
            <a:endParaRPr lang="en-US" sz="2400" dirty="0">
              <a:solidFill>
                <a:srgbClr val="000000"/>
              </a:solidFill>
              <a:latin typeface="Times New Roman Bold"/>
              <a:ea typeface="Times New Roman Bold"/>
              <a:cs typeface="Times New Roman Bold"/>
              <a:sym typeface="Times New Roman Bold"/>
            </a:endParaRPr>
          </a:p>
          <a:p>
            <a:pPr marL="0" indent="0" eaLnBrk="1" hangingPunct="1">
              <a:buFont typeface="Wingdings 2" panose="05020102010507070707" pitchFamily="18" charset="2"/>
              <a:buNone/>
            </a:pPr>
            <a:endParaRPr lang="en-US" sz="2000" dirty="0">
              <a:solidFill>
                <a:srgbClr val="000000"/>
              </a:solidFill>
              <a:latin typeface="Times New Roman"/>
              <a:ea typeface="Times New Roman"/>
              <a:cs typeface="Times New Roman"/>
              <a:sym typeface="Times New Roman"/>
            </a:endParaRPr>
          </a:p>
          <a:p>
            <a:pPr marL="0" indent="0" eaLnBrk="1" hangingPunct="1">
              <a:buFont typeface="Wingdings 2" panose="05020102010507070707" pitchFamily="18" charset="2"/>
              <a:buNone/>
            </a:pPr>
            <a:endParaRPr lang="en-IN" altLang="en-US" dirty="0"/>
          </a:p>
        </p:txBody>
      </p:sp>
      <p:pic>
        <p:nvPicPr>
          <p:cNvPr id="2097178"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79"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88D04F25-A9E8-9488-A22A-3F82720B3EA4}"/>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11</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Subtitle 8"/>
          <p:cNvSpPr>
            <a:spLocks noGrp="1" noChangeArrowheads="1"/>
          </p:cNvSpPr>
          <p:nvPr>
            <p:ph type="subTitle" idx="1"/>
          </p:nvPr>
        </p:nvSpPr>
        <p:spPr/>
        <p:txBody>
          <a:bodyPr/>
          <a:lstStyle/>
          <a:p>
            <a:pPr eaLnBrk="1" hangingPunct="1"/>
            <a:endParaRPr lang="en-IN" altLang="en-US" dirty="0"/>
          </a:p>
        </p:txBody>
      </p:sp>
      <p:sp>
        <p:nvSpPr>
          <p:cNvPr id="1048647" name="Date Placeholder 4"/>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C860D52B-48A0-4D04-8F27-9F128BA0108B}" type="datetime1">
              <a:rPr lang="en-US" altLang="en-US" smtClean="0">
                <a:solidFill>
                  <a:schemeClr val="tx2"/>
                </a:solidFill>
              </a:rPr>
              <a:t>12/3/2024</a:t>
            </a:fld>
            <a:endParaRPr lang="en-US" altLang="en-US">
              <a:solidFill>
                <a:schemeClr val="tx2"/>
              </a:solidFill>
            </a:endParaRPr>
          </a:p>
        </p:txBody>
      </p:sp>
      <p:sp>
        <p:nvSpPr>
          <p:cNvPr id="1048648" name="Title 7"/>
          <p:cNvSpPr>
            <a:spLocks noGrp="1" noChangeArrowheads="1"/>
          </p:cNvSpPr>
          <p:nvPr>
            <p:ph type="ctrTitle"/>
          </p:nvPr>
        </p:nvSpPr>
        <p:spPr>
          <a:xfrm>
            <a:off x="649288" y="1506538"/>
            <a:ext cx="10933112" cy="1381125"/>
          </a:xfrm>
        </p:spPr>
        <p:txBody>
          <a:bodyPr/>
          <a:lstStyle/>
          <a:p>
            <a:pPr>
              <a:lnSpc>
                <a:spcPts val="7200"/>
              </a:lnSpc>
            </a:pPr>
            <a:r>
              <a:rPr spc="-1" dirty="0">
                <a:latin typeface="Times New Roman Bold"/>
                <a:ea typeface="Times New Roman Bold"/>
                <a:cs typeface="Times New Roman Bold"/>
                <a:sym typeface="Times New Roman Bold"/>
              </a:rPr>
              <a:t>MODULE 2 –TOUCH ON-OFF SENSOR SWITCH</a:t>
            </a:r>
          </a:p>
        </p:txBody>
      </p:sp>
      <p:pic>
        <p:nvPicPr>
          <p:cNvPr id="2097180"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81"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EE31EEBB-A575-5F2A-49EC-49BDB8CF13C3}"/>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12</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7"/>
          <p:cNvSpPr>
            <a:spLocks noGrp="1" noChangeArrowheads="1"/>
          </p:cNvSpPr>
          <p:nvPr>
            <p:ph type="title"/>
          </p:nvPr>
        </p:nvSpPr>
        <p:spPr>
          <a:xfrm>
            <a:off x="1363663" y="-15875"/>
            <a:ext cx="10363200" cy="1143000"/>
          </a:xfrm>
        </p:spPr>
        <p:txBody>
          <a:bodyPr/>
          <a:lstStyle/>
          <a:p>
            <a:pPr algn="ctr" eaLnBrk="1" hangingPunct="1"/>
            <a:r>
              <a:rPr lang="en-US" altLang="en-US" b="1">
                <a:latin typeface="Times New Roman" panose="02020603050405020304" pitchFamily="18" charset="0"/>
                <a:cs typeface="Times New Roman" panose="02020603050405020304" pitchFamily="18" charset="0"/>
              </a:rPr>
              <a:t>ABSTRACT  - MODULE 2</a:t>
            </a:r>
            <a:endParaRPr lang="en-IN" altLang="en-US" b="1">
              <a:latin typeface="Times New Roman" panose="02020603050405020304" pitchFamily="18" charset="0"/>
              <a:cs typeface="Times New Roman" panose="02020603050405020304" pitchFamily="18" charset="0"/>
            </a:endParaRPr>
          </a:p>
        </p:txBody>
      </p:sp>
      <p:sp>
        <p:nvSpPr>
          <p:cNvPr id="1048650" name="Date Placeholder 4"/>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B849B1A5-003C-4382-A53A-CF25804783A2}" type="datetime1">
              <a:rPr lang="en-US" altLang="en-US" smtClean="0">
                <a:solidFill>
                  <a:schemeClr val="tx2"/>
                </a:solidFill>
              </a:rPr>
              <a:t>12/3/2024</a:t>
            </a:fld>
            <a:endParaRPr lang="en-US" altLang="en-US">
              <a:solidFill>
                <a:schemeClr val="tx2"/>
              </a:solidFill>
            </a:endParaRPr>
          </a:p>
        </p:txBody>
      </p:sp>
      <p:sp>
        <p:nvSpPr>
          <p:cNvPr id="1048651" name="Content Placeholder 8"/>
          <p:cNvSpPr>
            <a:spLocks noGrp="1" noChangeArrowheads="1"/>
          </p:cNvSpPr>
          <p:nvPr>
            <p:ph sz="quarter" idx="1"/>
          </p:nvPr>
        </p:nvSpPr>
        <p:spPr>
          <a:xfrm>
            <a:off x="721894" y="1676401"/>
            <a:ext cx="10848474" cy="4207042"/>
          </a:xfrm>
        </p:spPr>
        <p:txBody>
          <a:bodyPr/>
          <a:lstStyle/>
          <a:p>
            <a:pPr marL="0" indent="0" algn="just">
              <a:buNone/>
            </a:pPr>
            <a:r>
              <a:rPr lang="en-US" sz="2000" dirty="0">
                <a:latin typeface="Times New Roman" pitchFamily="18" charset="0"/>
                <a:cs typeface="Times New Roman" pitchFamily="18" charset="0"/>
              </a:rPr>
              <a:t>Traditional mechanical switches used in household and industrial applications are prone to wear and tear, leading to reduced durability, unreliable performance, and frequent maintenance requirements. To address these limitations, touch on-off sensor switches provide a modern, contactless alternative that enhances durability, ensures consistent performance, and offers an intuitive user experience. These switches are particularly suited for smart environments, where seamless control and automation are prioritized. This project aims to design and develop a robust touch on-off sensor switch system that leverages advanced sensing technologies and adaptive algorithms to overcome these challenges. The proposed solution focuses on improving accuracy, adaptability, and resilience against environmental interference. By addressing these issues, the project seeks to modernize control systems, improve device longevity, and facilitate reliable and user-friendly interaction across a wide range of household, commercial, and industrial settings.</a:t>
            </a:r>
          </a:p>
          <a:p>
            <a:pPr marL="0" indent="0">
              <a:buNone/>
            </a:pPr>
            <a:endParaRPr lang="en-US" sz="2400" dirty="0"/>
          </a:p>
        </p:txBody>
      </p:sp>
      <p:pic>
        <p:nvPicPr>
          <p:cNvPr id="2097182"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83"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0D53E4B3-D7A7-6276-0C5C-53E327C3AAF7}"/>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13</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noChangeArrowheads="1"/>
          </p:cNvSpPr>
          <p:nvPr>
            <p:ph type="title"/>
          </p:nvPr>
        </p:nvSpPr>
        <p:spPr/>
        <p:txBody>
          <a:bodyPr/>
          <a:lstStyle/>
          <a:p>
            <a:pPr algn="ctr" eaLnBrk="1" hangingPunct="1"/>
            <a:r>
              <a:rPr lang="en-US" altLang="en-US" b="1">
                <a:latin typeface="Times New Roman" panose="02020603050405020304" pitchFamily="18" charset="0"/>
                <a:cs typeface="Times New Roman" panose="02020603050405020304" pitchFamily="18" charset="0"/>
              </a:rPr>
              <a:t>INTRODUCTION – MODULE 2</a:t>
            </a:r>
            <a:endParaRPr lang="en-IN" altLang="en-US" b="1">
              <a:latin typeface="Times New Roman" panose="02020603050405020304" pitchFamily="18" charset="0"/>
              <a:cs typeface="Times New Roman" panose="02020603050405020304" pitchFamily="18" charset="0"/>
            </a:endParaRPr>
          </a:p>
        </p:txBody>
      </p:sp>
      <p:sp>
        <p:nvSpPr>
          <p:cNvPr id="1048653" name="Date Placeholder 2"/>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93AE032C-F775-4C4B-960F-F06F90E43E4C}" type="datetime1">
              <a:rPr lang="en-US" altLang="en-US" smtClean="0">
                <a:solidFill>
                  <a:schemeClr val="tx2"/>
                </a:solidFill>
              </a:rPr>
              <a:t>12/3/2024</a:t>
            </a:fld>
            <a:endParaRPr lang="en-US" altLang="en-US">
              <a:solidFill>
                <a:schemeClr val="tx2"/>
              </a:solidFill>
            </a:endParaRPr>
          </a:p>
        </p:txBody>
      </p:sp>
      <p:sp>
        <p:nvSpPr>
          <p:cNvPr id="1048654" name="Content Placeholder 5"/>
          <p:cNvSpPr>
            <a:spLocks noGrp="1" noChangeArrowheads="1"/>
          </p:cNvSpPr>
          <p:nvPr>
            <p:ph sz="quarter" idx="1"/>
          </p:nvPr>
        </p:nvSpPr>
        <p:spPr>
          <a:xfrm>
            <a:off x="1219200" y="1811338"/>
            <a:ext cx="10363200" cy="4572000"/>
          </a:xfrm>
        </p:spPr>
        <p:txBody>
          <a:bodyPr/>
          <a:lstStyle/>
          <a:p>
            <a:pPr marL="0" indent="0" algn="just">
              <a:buNone/>
            </a:pPr>
            <a:r>
              <a:rPr lang="en-US" altLang="en-US" sz="2000" dirty="0">
                <a:latin typeface="Times New Roman" pitchFamily="18" charset="0"/>
                <a:cs typeface="Times New Roman" pitchFamily="18" charset="0"/>
              </a:rPr>
              <a:t>Touch on-off sensor switches represent a significant advancement in control systems by offering a seamless, contactless, and intuitive user experience. Unlike traditional mechanical switches, these sensor-based systems are designed to enhance durability and device longevity while requiring minimal maintenance. The adoption of touch-based controls is particularly transformative in smart environments, where automation and intuitive control interfaces play a central role in improving functionality and user satisfaction. This project aims to design and develop a robust touch on-off sensor switch system that overcomes these limitations. By employing advanced sensing technologies and adaptive algorithms, the proposed solution ensures consistent performance, high accuracy, and resilience against environmental interference. This innovation not only modernizes control systems but also aligns with the vision of creating smarter, more reliable, and user-friendly devices for a wide range of applications.</a:t>
            </a:r>
            <a:endParaRPr lang="en-IN" altLang="en-US" sz="2000" dirty="0">
              <a:latin typeface="Times New Roman" pitchFamily="18" charset="0"/>
              <a:cs typeface="Times New Roman" pitchFamily="18" charset="0"/>
            </a:endParaRPr>
          </a:p>
        </p:txBody>
      </p:sp>
      <p:pic>
        <p:nvPicPr>
          <p:cNvPr id="2097184"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85"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8460A2E6-BF42-C451-C92B-80594D22E109}"/>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14</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853" y="-158499"/>
            <a:ext cx="10363200" cy="1143000"/>
          </a:xfrm>
        </p:spPr>
        <p:txBody>
          <a:bodyPr/>
          <a:lstStyle/>
          <a:p>
            <a:r>
              <a:rPr lang="en-US" sz="2400" dirty="0">
                <a:latin typeface="Times New Roman" pitchFamily="18" charset="0"/>
                <a:cs typeface="Times New Roman" pitchFamily="18" charset="0"/>
              </a:rPr>
              <a:t>OBJECTIVE &amp; SCOPE :</a:t>
            </a:r>
            <a:endParaRPr lang="en-IN" sz="2400" dirty="0"/>
          </a:p>
        </p:txBody>
      </p:sp>
      <p:sp>
        <p:nvSpPr>
          <p:cNvPr id="3" name="Content Placeholder 2"/>
          <p:cNvSpPr>
            <a:spLocks noGrp="1"/>
          </p:cNvSpPr>
          <p:nvPr>
            <p:ph sz="quarter" idx="1"/>
          </p:nvPr>
        </p:nvSpPr>
        <p:spPr>
          <a:xfrm>
            <a:off x="1058779" y="1118937"/>
            <a:ext cx="10523621" cy="5317957"/>
          </a:xfrm>
        </p:spPr>
        <p:txBody>
          <a:bodyPr/>
          <a:lstStyle/>
          <a:p>
            <a:pPr marL="0" indent="0">
              <a:buNone/>
            </a:pPr>
            <a:r>
              <a:rPr lang="en-US" sz="2000" dirty="0">
                <a:latin typeface="Times New Roman" pitchFamily="18" charset="0"/>
                <a:cs typeface="Times New Roman" pitchFamily="18" charset="0"/>
              </a:rPr>
              <a:t>OBJECTIVE:</a:t>
            </a:r>
          </a:p>
          <a:p>
            <a:pPr>
              <a:buFont typeface="Arial" pitchFamily="34" charset="0"/>
              <a:buChar char="•"/>
            </a:pPr>
            <a:r>
              <a:rPr lang="en-US" sz="2000" dirty="0">
                <a:latin typeface="Times New Roman" pitchFamily="18" charset="0"/>
                <a:cs typeface="Times New Roman" pitchFamily="18" charset="0"/>
              </a:rPr>
              <a:t>Eliminate issues related to wear and tear in mechanical switches by offering a contactless interface.</a:t>
            </a:r>
          </a:p>
          <a:p>
            <a:pPr>
              <a:buFont typeface="Arial" pitchFamily="34" charset="0"/>
              <a:buChar char="•"/>
            </a:pPr>
            <a:r>
              <a:rPr lang="en-US" sz="2000" dirty="0">
                <a:latin typeface="Times New Roman" pitchFamily="18" charset="0"/>
                <a:cs typeface="Times New Roman" pitchFamily="18" charset="0"/>
              </a:rPr>
              <a:t>Enhance accuracy and prevent false triggering caused by environmental factors such as dust, moisture, or accidental touches.</a:t>
            </a:r>
          </a:p>
          <a:p>
            <a:pPr>
              <a:buFont typeface="Arial" pitchFamily="34" charset="0"/>
              <a:buChar char="•"/>
            </a:pPr>
            <a:r>
              <a:rPr lang="en-US" sz="2000" dirty="0">
                <a:latin typeface="Times New Roman" pitchFamily="18" charset="0"/>
                <a:cs typeface="Times New Roman" pitchFamily="18" charset="0"/>
              </a:rPr>
              <a:t>Ensure compatibility with diverse materials, including gloves, for versatile applications.</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SCOPE :</a:t>
            </a:r>
          </a:p>
          <a:p>
            <a:pPr>
              <a:buFont typeface="Arial" pitchFamily="34" charset="0"/>
              <a:buChar char="•"/>
            </a:pPr>
            <a:r>
              <a:rPr lang="en-US" sz="2000" dirty="0">
                <a:latin typeface="Times New Roman" pitchFamily="18" charset="0"/>
                <a:cs typeface="Times New Roman" pitchFamily="18" charset="0"/>
              </a:rPr>
              <a:t>COMPATIBILITY: Ensuring the system is adaptable to various materials, including gloves, and applicable in household, commercial, and industrial settings.</a:t>
            </a:r>
          </a:p>
          <a:p>
            <a:pPr>
              <a:buFont typeface="Arial" pitchFamily="34" charset="0"/>
              <a:buChar char="•"/>
            </a:pPr>
            <a:r>
              <a:rPr lang="en-US" sz="2000" dirty="0">
                <a:latin typeface="Times New Roman" pitchFamily="18" charset="0"/>
                <a:cs typeface="Times New Roman" pitchFamily="18" charset="0"/>
              </a:rPr>
              <a:t>ENERGY EFFICIENCY: Incorporating low-power consumption features to align with sustainable practices.</a:t>
            </a:r>
          </a:p>
          <a:p>
            <a:pPr>
              <a:buFont typeface="Arial" pitchFamily="34" charset="0"/>
              <a:buChar char="•"/>
            </a:pPr>
            <a:r>
              <a:rPr lang="en-US" sz="2000" dirty="0">
                <a:latin typeface="Times New Roman" pitchFamily="18" charset="0"/>
                <a:cs typeface="Times New Roman" pitchFamily="18" charset="0"/>
              </a:rPr>
              <a:t>USER EXPERIENCE: Creating an intuitive and seamless touch interface that integrates easily into modern smart environments.</a:t>
            </a:r>
          </a:p>
          <a:p>
            <a:pPr marL="0" indent="0">
              <a:buNone/>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36EA4FD-C29D-436B-BDD7-798276CA2C25}" type="datetime1">
              <a:rPr lang="en-US" smtClean="0"/>
              <a:t>12/3/2024</a:t>
            </a:fld>
            <a:endParaRPr lang="en-US"/>
          </a:p>
        </p:txBody>
      </p:sp>
      <p:sp>
        <p:nvSpPr>
          <p:cNvPr id="5" name="Slide Number Placeholder 3">
            <a:extLst>
              <a:ext uri="{FF2B5EF4-FFF2-40B4-BE49-F238E27FC236}">
                <a16:creationId xmlns:a16="http://schemas.microsoft.com/office/drawing/2014/main" id="{6ED42520-5EB5-99A1-0718-458FC9137DE2}"/>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15</a:t>
            </a:fld>
            <a:endParaRPr lang="en-US" alt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13082221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Date Placeholder 1"/>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46A24374-5535-4FC0-9FDB-2CF01C3BEBE7}" type="datetime2">
              <a:rPr lang="en-US" altLang="en-US" smtClean="0">
                <a:solidFill>
                  <a:schemeClr val="tx2"/>
                </a:solidFill>
              </a:rPr>
              <a:t>Tuesday, December 3, 2024</a:t>
            </a:fld>
            <a:endParaRPr lang="en-US" altLang="en-US">
              <a:solidFill>
                <a:schemeClr val="tx2"/>
              </a:solidFill>
            </a:endParaRPr>
          </a:p>
        </p:txBody>
      </p:sp>
      <p:sp>
        <p:nvSpPr>
          <p:cNvPr id="1048656" name="Footer Placeholder 2"/>
          <p:cNvSpPr>
            <a:spLocks noGrp="1" noChangeArrowheads="1"/>
          </p:cNvSpPr>
          <p:nvPr>
            <p:ph type="ftr" sz="quarter" idx="11"/>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Zeroth Review</a:t>
            </a:r>
          </a:p>
        </p:txBody>
      </p:sp>
      <p:sp>
        <p:nvSpPr>
          <p:cNvPr id="1048657" name="Slide Number Placeholder 3"/>
          <p:cNvSpPr>
            <a:spLocks noGrp="1"/>
          </p:cNvSpPr>
          <p:nvPr>
            <p:ph type="sldNum" sz="quarter" idx="12"/>
          </p:nvPr>
        </p:nvSpPr>
        <p:spPr bwMode="auto"/>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16</a:t>
            </a:fld>
            <a:endParaRPr lang="en-US" altLang="en-US">
              <a:solidFill>
                <a:schemeClr val="bg1"/>
              </a:solidFill>
              <a:latin typeface="Century Gothic" panose="020B0502020202020204" pitchFamily="34" charset="0"/>
            </a:endParaRPr>
          </a:p>
        </p:txBody>
      </p:sp>
      <p:sp>
        <p:nvSpPr>
          <p:cNvPr id="1048658" name="Title 6"/>
          <p:cNvSpPr txBox="1">
            <a:spLocks noChangeArrowheads="1"/>
          </p:cNvSpPr>
          <p:nvPr/>
        </p:nvSpPr>
        <p:spPr bwMode="auto">
          <a:xfrm>
            <a:off x="993775" y="53975"/>
            <a:ext cx="10363200" cy="844550"/>
          </a:xfrm>
          <a:prstGeom prst="rect">
            <a:avLst/>
          </a:prstGeom>
          <a:noFill/>
          <a:ln>
            <a:noFill/>
          </a:ln>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dirty="0">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2097186" name="Picture 9"/>
          <p:cNvPicPr>
            <a:picLocks noChangeAspect="1" noChangeArrowheads="1"/>
          </p:cNvPicPr>
          <p:nvPr/>
        </p:nvPicPr>
        <p:blipFill>
          <a:blip r:embed="rId2"/>
          <a:srcRect/>
          <a:stretch>
            <a:fillRect/>
          </a:stretch>
        </p:blipFill>
        <p:spPr bwMode="auto">
          <a:xfrm>
            <a:off x="10972800" y="80768"/>
            <a:ext cx="1071592" cy="1070170"/>
          </a:xfrm>
          <a:prstGeom prst="rect">
            <a:avLst/>
          </a:prstGeom>
          <a:noFill/>
          <a:ln>
            <a:noFill/>
          </a:ln>
        </p:spPr>
      </p:pic>
      <p:sp>
        <p:nvSpPr>
          <p:cNvPr id="1048659" name="Content Placeholder 2"/>
          <p:cNvSpPr txBox="1"/>
          <p:nvPr/>
        </p:nvSpPr>
        <p:spPr>
          <a:xfrm>
            <a:off x="1219200" y="898525"/>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fontAlgn="auto">
              <a:spcAft>
                <a:spcPts val="0"/>
              </a:spcAft>
              <a:buFont typeface="Wingdings 2"/>
              <a:buNone/>
            </a:pPr>
            <a:endParaRPr lang="en-IN" sz="1800" dirty="0">
              <a:latin typeface="Times New Roman" panose="02020603050405020304" pitchFamily="18" charset="0"/>
              <a:cs typeface="Times New Roman" panose="02020603050405020304" pitchFamily="18" charset="0"/>
            </a:endParaRPr>
          </a:p>
        </p:txBody>
      </p:sp>
      <p:graphicFrame>
        <p:nvGraphicFramePr>
          <p:cNvPr id="4194305" name="Table 11"/>
          <p:cNvGraphicFramePr>
            <a:graphicFrameLocks noGrp="1"/>
          </p:cNvGraphicFramePr>
          <p:nvPr>
            <p:extLst>
              <p:ext uri="{D42A27DB-BD31-4B8C-83A1-F6EECF244321}">
                <p14:modId xmlns:p14="http://schemas.microsoft.com/office/powerpoint/2010/main" val="404990796"/>
              </p:ext>
            </p:extLst>
          </p:nvPr>
        </p:nvGraphicFramePr>
        <p:xfrm>
          <a:off x="721895" y="1150937"/>
          <a:ext cx="10792327" cy="4888915"/>
        </p:xfrm>
        <a:graphic>
          <a:graphicData uri="http://schemas.openxmlformats.org/drawingml/2006/table">
            <a:tbl>
              <a:tblPr firstRow="1">
                <a:tableStyleId>{5C22544A-7EE6-4342-B048-85BDC9FD1C3A}</a:tableStyleId>
              </a:tblPr>
              <a:tblGrid>
                <a:gridCol w="964027">
                  <a:extLst>
                    <a:ext uri="{9D8B030D-6E8A-4147-A177-3AD203B41FA5}">
                      <a16:colId xmlns:a16="http://schemas.microsoft.com/office/drawing/2014/main" val="20000"/>
                    </a:ext>
                  </a:extLst>
                </a:gridCol>
                <a:gridCol w="3698404">
                  <a:extLst>
                    <a:ext uri="{9D8B030D-6E8A-4147-A177-3AD203B41FA5}">
                      <a16:colId xmlns:a16="http://schemas.microsoft.com/office/drawing/2014/main" val="20001"/>
                    </a:ext>
                  </a:extLst>
                </a:gridCol>
                <a:gridCol w="2513213">
                  <a:extLst>
                    <a:ext uri="{9D8B030D-6E8A-4147-A177-3AD203B41FA5}">
                      <a16:colId xmlns:a16="http://schemas.microsoft.com/office/drawing/2014/main" val="20002"/>
                    </a:ext>
                  </a:extLst>
                </a:gridCol>
                <a:gridCol w="1810728">
                  <a:extLst>
                    <a:ext uri="{9D8B030D-6E8A-4147-A177-3AD203B41FA5}">
                      <a16:colId xmlns:a16="http://schemas.microsoft.com/office/drawing/2014/main" val="20003"/>
                    </a:ext>
                  </a:extLst>
                </a:gridCol>
                <a:gridCol w="1805955">
                  <a:extLst>
                    <a:ext uri="{9D8B030D-6E8A-4147-A177-3AD203B41FA5}">
                      <a16:colId xmlns:a16="http://schemas.microsoft.com/office/drawing/2014/main" val="20004"/>
                    </a:ext>
                  </a:extLst>
                </a:gridCol>
              </a:tblGrid>
              <a:tr h="892639">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Ref. No</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Title &amp; Author</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Methodology or components used</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Pros</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Cons</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0"/>
                  </a:ext>
                </a:extLst>
              </a:tr>
              <a:tr h="1332092">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1</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just" fontAlgn="ctr"/>
                      <a:r>
                        <a:rPr lang="en-IN" sz="1200" b="0" i="0" u="none" strike="noStrike" dirty="0">
                          <a:solidFill>
                            <a:srgbClr val="000000"/>
                          </a:solidFill>
                          <a:effectLst/>
                          <a:latin typeface="Times New Roman" panose="02020603050405020304" pitchFamily="18" charset="0"/>
                          <a:cs typeface="Times New Roman" panose="02020603050405020304" pitchFamily="18" charset="0"/>
                        </a:rPr>
                        <a:t>A touch controller using differential sensing method for on-cell capacitive touch screen panel systems</a:t>
                      </a:r>
                    </a:p>
                    <a:p>
                      <a:pPr algn="just" fontAlgn="ct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Ik-Seok</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Yang,Oh-kyong</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Kwon</a:t>
                      </a: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It improve the dynamic range of sensing voltage and reduce display noise. The system uses mutual capacitance sensing in on-cell capacitive touchscreens and integrates a readout circuit for accurate signal detection..</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dirty="0">
                          <a:effectLst/>
                        </a:rPr>
                        <a:t>High noise </a:t>
                      </a:r>
                      <a:r>
                        <a:rPr lang="en-US" sz="1200" dirty="0" err="1">
                          <a:effectLst/>
                        </a:rPr>
                        <a:t>immunity,Improved</a:t>
                      </a:r>
                      <a:r>
                        <a:rPr lang="en-US" sz="1200" dirty="0">
                          <a:effectLst/>
                        </a:rPr>
                        <a:t> signal-to-noise </a:t>
                      </a:r>
                      <a:r>
                        <a:rPr lang="en-US" sz="1200" dirty="0" err="1">
                          <a:effectLst/>
                        </a:rPr>
                        <a:t>ratio,Low</a:t>
                      </a:r>
                      <a:r>
                        <a:rPr lang="en-US" sz="1200" dirty="0">
                          <a:effectLst/>
                        </a:rPr>
                        <a:t> power </a:t>
                      </a:r>
                      <a:r>
                        <a:rPr lang="en-US" sz="1200" dirty="0" err="1">
                          <a:effectLst/>
                        </a:rPr>
                        <a:t>consumption,Compact</a:t>
                      </a:r>
                      <a:r>
                        <a:rPr lang="en-US" sz="1200" dirty="0">
                          <a:effectLst/>
                        </a:rPr>
                        <a:t> silicon footprint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Limited scalability to larger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displaysDependency</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on precise manufacturing processes.</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1"/>
                  </a:ext>
                </a:extLst>
              </a:tr>
              <a:tr h="1332092">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200" b="0" i="0" u="none" strike="noStrike" dirty="0">
                          <a:solidFill>
                            <a:srgbClr val="000000"/>
                          </a:solidFill>
                          <a:effectLst/>
                          <a:latin typeface="Times New Roman" panose="02020603050405020304" pitchFamily="18" charset="0"/>
                          <a:cs typeface="Times New Roman" panose="02020603050405020304" pitchFamily="18" charset="0"/>
                        </a:rPr>
                        <a:t>Proposal of Triggered Touch Switch Model with High Accuracy</a:t>
                      </a:r>
                    </a:p>
                    <a:p>
                      <a:pPr algn="ctr" fontAlgn="ct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Mingyu</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Fan , Daisuke Tanaka , Seiichi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Serikawa</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This paper proposes a triggered touch switch model emphasizing high accuracy through refined sensing algorithms and noise filtering. The system achieves precision by integrating high-resolution capacitive sensing.</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Enhanced accuracy , Noise resilience ,precise touch input</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Potential increase in response time due to noise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filteringHigher</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cost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2"/>
                  </a:ext>
                </a:extLst>
              </a:tr>
              <a:tr h="1332092">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3</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200" b="0" i="0" u="none" strike="noStrike" dirty="0">
                          <a:solidFill>
                            <a:srgbClr val="000000"/>
                          </a:solidFill>
                          <a:effectLst/>
                          <a:latin typeface="Times New Roman" panose="02020603050405020304" pitchFamily="18" charset="0"/>
                          <a:cs typeface="Times New Roman" panose="02020603050405020304" pitchFamily="18" charset="0"/>
                        </a:rPr>
                        <a:t>Proposal of the Improved Touch Panel Switch Having High Flexibility</a:t>
                      </a:r>
                    </a:p>
                    <a:p>
                      <a:pPr algn="ctr" fontAlgn="ctr"/>
                      <a:r>
                        <a:rPr lang="en-IN" sz="1200" b="0" i="0" u="none" strike="noStrike" dirty="0">
                          <a:solidFill>
                            <a:srgbClr val="000000"/>
                          </a:solidFill>
                          <a:effectLst/>
                          <a:latin typeface="Times New Roman" panose="02020603050405020304" pitchFamily="18" charset="0"/>
                          <a:cs typeface="Times New Roman" panose="02020603050405020304" pitchFamily="18" charset="0"/>
                        </a:rPr>
                        <a:t>Hiroshi Kawano, Seiichi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Serikawa</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This research introduces a flexible touch panel design using innovative materials and structures to ensure durability and adaptability. The focus is on improving user interface flexibility without compromising sensitivity.</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High</a:t>
                      </a:r>
                      <a:r>
                        <a:rPr lang="en-US" sz="1200" b="0" i="0" u="none" strike="noStrike" baseline="0" dirty="0">
                          <a:solidFill>
                            <a:srgbClr val="000000"/>
                          </a:solidFill>
                          <a:effectLst/>
                          <a:latin typeface="Times New Roman" panose="02020603050405020304" pitchFamily="18" charset="0"/>
                          <a:cs typeface="Times New Roman" panose="02020603050405020304" pitchFamily="18" charset="0"/>
                        </a:rPr>
                        <a:t> flexibility,</a:t>
                      </a:r>
                    </a:p>
                    <a:p>
                      <a:pPr algn="ctr" fontAlgn="ctr"/>
                      <a:r>
                        <a:rPr lang="en-US" sz="1200" b="0" i="0" u="none" strike="noStrike" baseline="0" dirty="0" err="1">
                          <a:solidFill>
                            <a:srgbClr val="000000"/>
                          </a:solidFill>
                          <a:effectLst/>
                          <a:latin typeface="Times New Roman" panose="02020603050405020304" pitchFamily="18" charset="0"/>
                          <a:cs typeface="Times New Roman" panose="02020603050405020304" pitchFamily="18" charset="0"/>
                        </a:rPr>
                        <a:t>Adaptability,consistent</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Decreased sensitivity, Potential challenges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3"/>
                  </a:ext>
                </a:extLst>
              </a:tr>
            </a:tbl>
          </a:graphicData>
        </a:graphic>
      </p:graphicFrame>
      <p:pic>
        <p:nvPicPr>
          <p:cNvPr id="2097187" name="Picture 99"/>
          <p:cNvPicPr>
            <a:picLocks noChangeArrowheads="1"/>
          </p:cNvPicPr>
          <p:nvPr/>
        </p:nvPicPr>
        <p:blipFill>
          <a:blip r:embed="rId3"/>
          <a:srcRect/>
          <a:stretch>
            <a:fillRect/>
          </a:stretch>
        </p:blipFill>
        <p:spPr bwMode="auto">
          <a:xfrm>
            <a:off x="263525" y="306388"/>
            <a:ext cx="1041400" cy="738187"/>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IN" altLang="en-US" dirty="0">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br>
            <a:r>
              <a:rPr lang="en-IN" altLang="en-US" dirty="0">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t>                 LITERATURE SURVEY</a:t>
            </a:r>
            <a:endParaRPr lang="en-IN"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686814183"/>
              </p:ext>
            </p:extLst>
          </p:nvPr>
        </p:nvGraphicFramePr>
        <p:xfrm>
          <a:off x="882315" y="1435768"/>
          <a:ext cx="10188012" cy="4748463"/>
        </p:xfrm>
        <a:graphic>
          <a:graphicData uri="http://schemas.openxmlformats.org/drawingml/2006/table">
            <a:tbl>
              <a:tblPr firstRow="1" bandRow="1">
                <a:tableStyleId>{5C22544A-7EE6-4342-B048-85BDC9FD1C3A}</a:tableStyleId>
              </a:tblPr>
              <a:tblGrid>
                <a:gridCol w="976630">
                  <a:extLst>
                    <a:ext uri="{9D8B030D-6E8A-4147-A177-3AD203B41FA5}">
                      <a16:colId xmlns:a16="http://schemas.microsoft.com/office/drawing/2014/main" val="20000"/>
                    </a:ext>
                  </a:extLst>
                </a:gridCol>
                <a:gridCol w="3416968">
                  <a:extLst>
                    <a:ext uri="{9D8B030D-6E8A-4147-A177-3AD203B41FA5}">
                      <a16:colId xmlns:a16="http://schemas.microsoft.com/office/drawing/2014/main" val="20001"/>
                    </a:ext>
                  </a:extLst>
                </a:gridCol>
                <a:gridCol w="2418347">
                  <a:extLst>
                    <a:ext uri="{9D8B030D-6E8A-4147-A177-3AD203B41FA5}">
                      <a16:colId xmlns:a16="http://schemas.microsoft.com/office/drawing/2014/main" val="20002"/>
                    </a:ext>
                  </a:extLst>
                </a:gridCol>
                <a:gridCol w="1756611">
                  <a:extLst>
                    <a:ext uri="{9D8B030D-6E8A-4147-A177-3AD203B41FA5}">
                      <a16:colId xmlns:a16="http://schemas.microsoft.com/office/drawing/2014/main" val="20003"/>
                    </a:ext>
                  </a:extLst>
                </a:gridCol>
                <a:gridCol w="1619456">
                  <a:extLst>
                    <a:ext uri="{9D8B030D-6E8A-4147-A177-3AD203B41FA5}">
                      <a16:colId xmlns:a16="http://schemas.microsoft.com/office/drawing/2014/main" val="20004"/>
                    </a:ext>
                  </a:extLst>
                </a:gridCol>
              </a:tblGrid>
              <a:tr h="15828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u="none" strike="noStrike"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u="none" strike="noStrike" dirty="0">
                          <a:effectLst/>
                          <a:latin typeface="Times New Roman" panose="02020603050405020304" pitchFamily="18" charset="0"/>
                          <a:cs typeface="Times New Roman" panose="02020603050405020304" pitchFamily="18" charset="0"/>
                        </a:rPr>
                        <a:t>Ref. No</a:t>
                      </a:r>
                      <a:endParaRPr lang="en-IN" sz="1800" b="1" i="0" u="none" strike="noStrike" dirty="0">
                        <a:solidFill>
                          <a:srgbClr val="FFFFFF"/>
                        </a:solidFill>
                        <a:effectLst/>
                        <a:latin typeface="Times New Roman" panose="02020603050405020304" pitchFamily="18" charset="0"/>
                        <a:cs typeface="Times New Roman" panose="02020603050405020304" pitchFamily="18" charset="0"/>
                      </a:endParaRPr>
                    </a:p>
                    <a:p>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u="none" strike="noStrike" dirty="0">
                          <a:effectLst/>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b="1" u="none" strike="noStrike" baseline="0" dirty="0">
                          <a:effectLst/>
                          <a:latin typeface="Times New Roman" panose="02020603050405020304" pitchFamily="18" charset="0"/>
                          <a:cs typeface="Times New Roman" panose="02020603050405020304" pitchFamily="18" charset="0"/>
                        </a:rPr>
                        <a:t>          </a:t>
                      </a:r>
                      <a:r>
                        <a:rPr lang="en-IN" sz="2000" b="1" u="none" strike="noStrike" dirty="0">
                          <a:effectLst/>
                          <a:latin typeface="Times New Roman" panose="02020603050405020304" pitchFamily="18" charset="0"/>
                          <a:cs typeface="Times New Roman" panose="02020603050405020304" pitchFamily="18" charset="0"/>
                        </a:rPr>
                        <a:t>Title &amp; Author</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p>
                      <a:endParaRPr lang="en-IN" sz="2000" dirty="0">
                        <a:latin typeface="Times New Roman" pitchFamily="18" charset="0"/>
                        <a:cs typeface="Times New Roman" pitchFamily="18" charset="0"/>
                      </a:endParaRPr>
                    </a:p>
                  </a:txBody>
                  <a:tcPr/>
                </a:tc>
                <a:tc>
                  <a:txBody>
                    <a:bodyPr/>
                    <a:lstStyle/>
                    <a:p>
                      <a:pPr algn="ctr" fontAlgn="ctr"/>
                      <a:endParaRPr lang="en-IN" sz="1800" b="1" u="none" strike="noStrike" dirty="0">
                        <a:effectLst/>
                        <a:latin typeface="Times New Roman" panose="02020603050405020304" pitchFamily="18" charset="0"/>
                        <a:cs typeface="Times New Roman" panose="02020603050405020304" pitchFamily="18" charset="0"/>
                      </a:endParaRPr>
                    </a:p>
                    <a:p>
                      <a:pPr algn="ctr" fontAlgn="ctr"/>
                      <a:r>
                        <a:rPr lang="en-IN" sz="2000" b="1" u="none" strike="noStrike" dirty="0">
                          <a:effectLst/>
                          <a:latin typeface="Times New Roman" panose="02020603050405020304" pitchFamily="18" charset="0"/>
                          <a:cs typeface="Times New Roman" panose="02020603050405020304" pitchFamily="18" charset="0"/>
                        </a:rPr>
                        <a:t>Methodology or components used</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u="none" strike="noStrike" dirty="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2000" b="1" u="none" strike="noStrike" dirty="0">
                          <a:effectLst/>
                          <a:latin typeface="Times New Roman" panose="02020603050405020304" pitchFamily="18" charset="0"/>
                          <a:cs typeface="Times New Roman" panose="02020603050405020304" pitchFamily="18" charset="0"/>
                        </a:rPr>
                        <a:t>      Pros</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p>
                      <a:endParaRPr lang="en-IN" dirty="0"/>
                    </a:p>
                  </a:txBody>
                  <a:tcPr/>
                </a:tc>
                <a:tc>
                  <a:txBody>
                    <a:bodyPr/>
                    <a:lstStyle/>
                    <a:p>
                      <a:endParaRPr lang="en-US" dirty="0"/>
                    </a:p>
                    <a:p>
                      <a:r>
                        <a:rPr lang="en-US" sz="2000" dirty="0">
                          <a:latin typeface="Times New Roman" pitchFamily="18" charset="0"/>
                          <a:cs typeface="Times New Roman" pitchFamily="18" charset="0"/>
                        </a:rPr>
                        <a:t>      Cons</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582821">
                <a:tc>
                  <a:txBody>
                    <a:bodyPr/>
                    <a:lstStyle/>
                    <a:p>
                      <a:endParaRPr lang="en-US" dirty="0"/>
                    </a:p>
                    <a:p>
                      <a:endParaRPr lang="en-US" dirty="0"/>
                    </a:p>
                    <a:p>
                      <a:r>
                        <a:rPr lang="en-US" dirty="0"/>
                        <a:t>     4</a:t>
                      </a:r>
                      <a:endParaRPr lang="en-IN" dirty="0"/>
                    </a:p>
                  </a:txBody>
                  <a:tcPr/>
                </a:tc>
                <a:tc>
                  <a:txBody>
                    <a:bodyPr/>
                    <a:lstStyle/>
                    <a:p>
                      <a:r>
                        <a:rPr lang="en-IN" dirty="0"/>
                        <a:t> A Flexible Touch Switch with Arbitrary Shape and Arrangement</a:t>
                      </a:r>
                    </a:p>
                    <a:p>
                      <a:r>
                        <a:rPr lang="en-IN" dirty="0"/>
                        <a:t>Shun Inoue, Akira </a:t>
                      </a:r>
                      <a:r>
                        <a:rPr lang="en-IN" dirty="0" err="1"/>
                        <a:t>Yamawaki</a:t>
                      </a:r>
                      <a:r>
                        <a:rPr lang="en-IN" dirty="0"/>
                        <a:t>, Seiichi </a:t>
                      </a:r>
                      <a:r>
                        <a:rPr lang="en-IN" dirty="0" err="1"/>
                        <a:t>Serikawa</a:t>
                      </a:r>
                      <a:endParaRPr lang="en-IN" dirty="0"/>
                    </a:p>
                  </a:txBody>
                  <a:tcPr/>
                </a:tc>
                <a:tc>
                  <a:txBody>
                    <a:bodyPr/>
                    <a:lstStyle/>
                    <a:p>
                      <a:r>
                        <a:rPr lang="en-US" dirty="0"/>
                        <a:t>The touch switch uses a thin, flexible conductive sheet as the electrode, allowing for arbitrary shapes and arrangements. </a:t>
                      </a:r>
                      <a:endParaRPr lang="en-IN" dirty="0"/>
                    </a:p>
                  </a:txBody>
                  <a:tcPr/>
                </a:tc>
                <a:tc>
                  <a:txBody>
                    <a:bodyPr/>
                    <a:lstStyle/>
                    <a:p>
                      <a:r>
                        <a:rPr lang="en-IN" dirty="0"/>
                        <a:t>customized in shape,</a:t>
                      </a:r>
                    </a:p>
                    <a:p>
                      <a:r>
                        <a:rPr lang="en-IN" dirty="0"/>
                        <a:t>Lightweight and flexible.</a:t>
                      </a:r>
                    </a:p>
                  </a:txBody>
                  <a:tcPr/>
                </a:tc>
                <a:tc>
                  <a:txBody>
                    <a:bodyPr/>
                    <a:lstStyle/>
                    <a:p>
                      <a:r>
                        <a:rPr lang="en-IN" dirty="0"/>
                        <a:t>Limited durability,</a:t>
                      </a:r>
                    </a:p>
                    <a:p>
                      <a:r>
                        <a:rPr lang="en-IN" dirty="0"/>
                        <a:t>Potential for signal noise</a:t>
                      </a:r>
                    </a:p>
                  </a:txBody>
                  <a:tcPr/>
                </a:tc>
                <a:extLst>
                  <a:ext uri="{0D108BD9-81ED-4DB2-BD59-A6C34878D82A}">
                    <a16:rowId xmlns:a16="http://schemas.microsoft.com/office/drawing/2014/main" val="10001"/>
                  </a:ext>
                </a:extLst>
              </a:tr>
              <a:tr h="1582821">
                <a:tc>
                  <a:txBody>
                    <a:bodyPr/>
                    <a:lstStyle/>
                    <a:p>
                      <a:endParaRPr lang="en-US" dirty="0"/>
                    </a:p>
                    <a:p>
                      <a:endParaRPr lang="en-US" dirty="0"/>
                    </a:p>
                    <a:p>
                      <a:r>
                        <a:rPr lang="en-US" dirty="0"/>
                        <a:t>     5</a:t>
                      </a:r>
                    </a:p>
                  </a:txBody>
                  <a:tcPr/>
                </a:tc>
                <a:tc>
                  <a:txBody>
                    <a:bodyPr/>
                    <a:lstStyle/>
                    <a:p>
                      <a:r>
                        <a:rPr lang="en-IN" dirty="0"/>
                        <a:t>Capacitive touch sensor</a:t>
                      </a:r>
                    </a:p>
                    <a:p>
                      <a:r>
                        <a:rPr lang="en-IN" dirty="0"/>
                        <a:t>Samuel </a:t>
                      </a:r>
                      <a:r>
                        <a:rPr lang="en-IN" dirty="0" err="1"/>
                        <a:t>Zuk</a:t>
                      </a:r>
                      <a:r>
                        <a:rPr lang="en-IN" dirty="0"/>
                        <a:t>, </a:t>
                      </a:r>
                      <a:r>
                        <a:rPr lang="en-IN" dirty="0" err="1"/>
                        <a:t>Alena</a:t>
                      </a:r>
                      <a:r>
                        <a:rPr lang="en-IN" dirty="0"/>
                        <a:t> </a:t>
                      </a:r>
                      <a:r>
                        <a:rPr lang="en-IN" dirty="0" err="1"/>
                        <a:t>Pietrikova</a:t>
                      </a:r>
                      <a:r>
                        <a:rPr lang="en-IN" dirty="0"/>
                        <a:t>, Igor </a:t>
                      </a:r>
                      <a:r>
                        <a:rPr lang="en-IN" dirty="0" err="1"/>
                        <a:t>Vehec</a:t>
                      </a:r>
                      <a:endParaRPr lang="en-IN" dirty="0"/>
                    </a:p>
                  </a:txBody>
                  <a:tcPr/>
                </a:tc>
                <a:tc>
                  <a:txBody>
                    <a:bodyPr/>
                    <a:lstStyle/>
                    <a:p>
                      <a:r>
                        <a:rPr lang="en-US" dirty="0"/>
                        <a:t>This sensor employs capacitive sensing to detect touch. It</a:t>
                      </a:r>
                      <a:r>
                        <a:rPr lang="en-US" baseline="0" dirty="0"/>
                        <a:t> uses conductive  electrodes for detections</a:t>
                      </a:r>
                      <a:endParaRPr lang="en-IN" dirty="0"/>
                    </a:p>
                  </a:txBody>
                  <a:tcPr/>
                </a:tc>
                <a:tc>
                  <a:txBody>
                    <a:bodyPr/>
                    <a:lstStyle/>
                    <a:p>
                      <a:r>
                        <a:rPr lang="en-IN" dirty="0"/>
                        <a:t>High sensitivity, detect proximity, Low power consumption.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Sensitive to humidity, Limited performance</a:t>
                      </a:r>
                    </a:p>
                    <a:p>
                      <a:endParaRPr lang="en-IN" dirty="0"/>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236EA4FD-C29D-436B-BDD7-798276CA2C25}" type="datetime1">
              <a:rPr lang="en-US" smtClean="0"/>
              <a:t>12/3/2024</a:t>
            </a:fld>
            <a:endParaRPr lang="en-US"/>
          </a:p>
        </p:txBody>
      </p:sp>
      <p:pic>
        <p:nvPicPr>
          <p:cNvPr id="5" name="Picture 99"/>
          <p:cNvPicPr>
            <a:picLocks noChangeArrowheads="1"/>
          </p:cNvPicPr>
          <p:nvPr/>
        </p:nvPicPr>
        <p:blipFill>
          <a:blip r:embed="rId2"/>
          <a:srcRect/>
          <a:stretch>
            <a:fillRect/>
          </a:stretch>
        </p:blipFill>
        <p:spPr bwMode="auto">
          <a:xfrm>
            <a:off x="263525" y="306388"/>
            <a:ext cx="1041400" cy="738187"/>
          </a:xfrm>
          <a:prstGeom prst="rect">
            <a:avLst/>
          </a:prstGeom>
          <a:noFill/>
          <a:ln>
            <a:noFill/>
          </a:ln>
        </p:spPr>
      </p:pic>
      <p:pic>
        <p:nvPicPr>
          <p:cNvPr id="6" name="Picture 9"/>
          <p:cNvPicPr>
            <a:picLocks noChangeAspect="1" noChangeArrowheads="1"/>
          </p:cNvPicPr>
          <p:nvPr/>
        </p:nvPicPr>
        <p:blipFill>
          <a:blip r:embed="rId3"/>
          <a:srcRect/>
          <a:stretch>
            <a:fillRect/>
          </a:stretch>
        </p:blipFill>
        <p:spPr bwMode="auto">
          <a:xfrm>
            <a:off x="10972800" y="80768"/>
            <a:ext cx="1071592" cy="1070170"/>
          </a:xfrm>
          <a:prstGeom prst="rect">
            <a:avLst/>
          </a:prstGeom>
          <a:noFill/>
          <a:ln>
            <a:noFill/>
          </a:ln>
        </p:spPr>
      </p:pic>
      <p:sp>
        <p:nvSpPr>
          <p:cNvPr id="8" name="Slide Number Placeholder 3">
            <a:extLst>
              <a:ext uri="{FF2B5EF4-FFF2-40B4-BE49-F238E27FC236}">
                <a16:creationId xmlns:a16="http://schemas.microsoft.com/office/drawing/2014/main" id="{ADF48B7F-27E6-5104-F99D-5EF3D6597057}"/>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17</a:t>
            </a:fld>
            <a:endParaRPr lang="en-US" altLang="en-US">
              <a:solidFill>
                <a:schemeClr val="bg1"/>
              </a:solidFill>
              <a:latin typeface="Century Gothic" panose="020B0502020202020204" pitchFamily="34" charset="0"/>
            </a:endParaRPr>
          </a:p>
        </p:txBody>
      </p:sp>
    </p:spTree>
    <p:extLst>
      <p:ext uri="{BB962C8B-B14F-4D97-AF65-F5344CB8AC3E}">
        <p14:creationId xmlns:p14="http://schemas.microsoft.com/office/powerpoint/2010/main" val="359345323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altLang="en-US" dirty="0">
              <a:ea typeface="Microsoft Sans Serif" panose="020B0604020202020204" pitchFamily="34" charset="0"/>
              <a:cs typeface="Times New Roman" panose="02020603050405020304" pitchFamily="18" charset="0"/>
            </a:endParaRPr>
          </a:p>
        </p:txBody>
      </p:sp>
      <p:sp>
        <p:nvSpPr>
          <p:cNvPr id="1048661" name="Date Placeholder 2"/>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FE293C2-7F64-4689-A3C7-9B88A98F6CCB}" type="datetime1">
              <a:rPr lang="en-US" altLang="en-US" smtClean="0">
                <a:solidFill>
                  <a:schemeClr val="tx2"/>
                </a:solidFill>
              </a:rPr>
              <a:t>12/3/2024</a:t>
            </a:fld>
            <a:endParaRPr lang="en-US" altLang="en-US">
              <a:solidFill>
                <a:schemeClr val="tx2"/>
              </a:solidFill>
            </a:endParaRPr>
          </a:p>
        </p:txBody>
      </p:sp>
      <p:pic>
        <p:nvPicPr>
          <p:cNvPr id="2097188"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89"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90D2DA5E-17AD-455A-0769-4E82BA833FF5}"/>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18</a:t>
            </a:fld>
            <a:endParaRPr lang="en-US" altLang="en-US">
              <a:solidFill>
                <a:schemeClr val="bg1"/>
              </a:solidFill>
              <a:latin typeface="Century Gothic" panose="020B0502020202020204"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770" y="1663366"/>
            <a:ext cx="9899817" cy="465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noChangeArrowheads="1"/>
          </p:cNvSpPr>
          <p:nvPr>
            <p:ph type="title"/>
          </p:nvPr>
        </p:nvSpPr>
        <p:spPr/>
        <p:txBody>
          <a:bodyPr/>
          <a:lstStyle/>
          <a:p>
            <a:pPr algn="ctr"/>
            <a:r>
              <a:rPr lang="en-US" altLang="en-US"/>
              <a:t>CIRCUIT DIAGRAM</a:t>
            </a:r>
            <a:endParaRPr lang="en-IN" altLang="en-US"/>
          </a:p>
        </p:txBody>
      </p:sp>
      <p:sp>
        <p:nvSpPr>
          <p:cNvPr id="1048664" name="Date Placeholder 3"/>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1C06DBF1-44EF-41B0-AFF0-B9FEDCE998E4}" type="datetime1">
              <a:rPr lang="en-US" altLang="en-US" smtClean="0">
                <a:solidFill>
                  <a:schemeClr val="tx2"/>
                </a:solidFill>
              </a:rPr>
              <a:t>12/3/2024</a:t>
            </a:fld>
            <a:endParaRPr lang="en-US" altLang="en-US">
              <a:solidFill>
                <a:schemeClr val="tx2"/>
              </a:solidFill>
            </a:endParaRPr>
          </a:p>
        </p:txBody>
      </p:sp>
      <p:pic>
        <p:nvPicPr>
          <p:cNvPr id="2097191"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92"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40503C3A-BBFB-9075-2E57-C9C0CAA85E7F}"/>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19</a:t>
            </a:fld>
            <a:endParaRPr lang="en-US" altLang="en-US">
              <a:solidFill>
                <a:schemeClr val="bg1"/>
              </a:solidFill>
              <a:latin typeface="Century Gothic" panose="020B0502020202020204" pitchFamily="34" charset="0"/>
            </a:endParaRPr>
          </a:p>
        </p:txBody>
      </p:sp>
      <p:pic>
        <p:nvPicPr>
          <p:cNvPr id="2050" name="Picture 2"/>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3759721" y="1976437"/>
            <a:ext cx="4955654" cy="376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274638"/>
            <a:ext cx="12016596" cy="760412"/>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p:cNvSpPr>
            <a:spLocks noGrp="1" noChangeArrowheads="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1A545E20-3748-4CCB-AD2C-694098208D07}" type="datetime1">
              <a:rPr lang="en-US" altLang="en-US" smtClean="0"/>
              <a:pPr/>
              <a:t>12/3/2024</a:t>
            </a:fld>
            <a:endParaRPr lang="en-US" altLang="en-US"/>
          </a:p>
        </p:txBody>
      </p:sp>
      <p:pic>
        <p:nvPicPr>
          <p:cNvPr id="10244" name="Content Placeholder 99"/>
          <p:cNvPicPr>
            <a:picLocks noGrp="1" noChangeAspect="1" noChangeArrowheads="1"/>
          </p:cNvPicPr>
          <p:nvPr>
            <p:ph sz="quarter" idx="1"/>
          </p:nvPr>
        </p:nvPicPr>
        <p:blipFill>
          <a:blip r:embed="rId4" cstate="print"/>
          <a:srcRect/>
          <a:stretch>
            <a:fillRect/>
          </a:stretch>
        </p:blipFill>
        <p:spPr>
          <a:xfrm>
            <a:off x="336550" y="176213"/>
            <a:ext cx="1355725" cy="836612"/>
          </a:xfrm>
        </p:spPr>
      </p:pic>
      <p:sp>
        <p:nvSpPr>
          <p:cNvPr id="3" name="Content Placeholder 2"/>
          <p:cNvSpPr>
            <a:spLocks noGrp="1"/>
          </p:cNvSpPr>
          <p:nvPr>
            <p:ph sz="quarter" idx="2"/>
          </p:nvPr>
        </p:nvSpPr>
        <p:spPr>
          <a:xfrm>
            <a:off x="2163059" y="1542548"/>
            <a:ext cx="3932941" cy="2774810"/>
          </a:xfrm>
        </p:spPr>
        <p:txBody>
          <a:bodyPr>
            <a:noAutofit/>
          </a:bodyPr>
          <a:lstStyle/>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1</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LITERATURE SURVEY</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CIRCUIT DIAGRAM</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 </a:t>
            </a: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274320" eaLnBrk="1" fontAlgn="auto" hangingPunct="1">
              <a:spcBef>
                <a:spcPts val="580"/>
              </a:spcBef>
              <a:spcAft>
                <a:spcPts val="0"/>
              </a:spcAft>
              <a:buClr>
                <a:schemeClr val="accent1">
                  <a:lumMod val="75000"/>
                </a:schemeClr>
              </a:buClr>
              <a:buFont typeface="Wingdings 2" panose="05020102010507070707"/>
              <a:buChar char=""/>
              <a:defRPr/>
            </a:pPr>
            <a:endParaRPr lang="en-IN" sz="1200" dirty="0"/>
          </a:p>
        </p:txBody>
      </p:sp>
      <p:pic>
        <p:nvPicPr>
          <p:cNvPr id="10246" name="Picture 7"/>
          <p:cNvPicPr>
            <a:picLocks noChangeAspect="1" noChangeArrowheads="1"/>
          </p:cNvPicPr>
          <p:nvPr/>
        </p:nvPicPr>
        <p:blipFill>
          <a:blip r:embed="rId5" cstate="print"/>
          <a:srcRect/>
          <a:stretch>
            <a:fillRect/>
          </a:stretch>
        </p:blipFill>
        <p:spPr bwMode="auto">
          <a:xfrm>
            <a:off x="10833100" y="176213"/>
            <a:ext cx="1196975" cy="1195387"/>
          </a:xfrm>
          <a:prstGeom prst="rect">
            <a:avLst/>
          </a:prstGeom>
          <a:noFill/>
          <a:ln w="9525">
            <a:noFill/>
            <a:miter lim="800000"/>
            <a:headEnd/>
            <a:tailEnd/>
          </a:ln>
        </p:spPr>
      </p:pic>
      <p:sp>
        <p:nvSpPr>
          <p:cNvPr id="7" name="Slide Number Placeholder 3"/>
          <p:cNvSpPr>
            <a:spLocks noGrp="1"/>
          </p:cNvSpPr>
          <p:nvPr>
            <p:ph type="sldNum" sz="quarter" idx="12"/>
          </p:nvPr>
        </p:nvSpPr>
        <p:spPr>
          <a:xfrm>
            <a:off x="195263" y="6210300"/>
            <a:ext cx="609600" cy="457200"/>
          </a:xfrm>
        </p:spPr>
        <p:txBody>
          <a:bodyPr/>
          <a:lstStyle/>
          <a:p>
            <a:fld id="{6D07D2F4-22A4-40DE-9E10-693A2B2C1885}" type="slidenum">
              <a:rPr lang="en-US" altLang="en-US">
                <a:solidFill>
                  <a:schemeClr val="bg1"/>
                </a:solidFill>
                <a:latin typeface="Century Gothic" pitchFamily="34" charset="0"/>
              </a:rPr>
              <a:pPr/>
              <a:t>2</a:t>
            </a:fld>
            <a:endParaRPr lang="en-US" altLang="en-US" dirty="0">
              <a:solidFill>
                <a:schemeClr val="bg1"/>
              </a:solidFill>
              <a:latin typeface="Century Gothic" pitchFamily="34" charset="0"/>
            </a:endParaRPr>
          </a:p>
        </p:txBody>
      </p:sp>
      <p:sp>
        <p:nvSpPr>
          <p:cNvPr id="5" name="TextBox 4">
            <a:extLst>
              <a:ext uri="{FF2B5EF4-FFF2-40B4-BE49-F238E27FC236}">
                <a16:creationId xmlns:a16="http://schemas.microsoft.com/office/drawing/2014/main" id="{370B8613-A53A-B35D-DF41-F0C3752F7870}"/>
              </a:ext>
            </a:extLst>
          </p:cNvPr>
          <p:cNvSpPr txBox="1"/>
          <p:nvPr/>
        </p:nvSpPr>
        <p:spPr>
          <a:xfrm>
            <a:off x="6716210" y="1545301"/>
            <a:ext cx="6094070" cy="2616101"/>
          </a:xfrm>
          <a:prstGeom prst="rect">
            <a:avLst/>
          </a:prstGeom>
          <a:noFill/>
        </p:spPr>
        <p:txBody>
          <a:bodyPr wrap="square">
            <a:spAutoFit/>
          </a:bodyPr>
          <a:lstStyle/>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2</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LITERATURE SURVEY</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CIRCUIT DIAGRAM</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a:t>
            </a:r>
          </a:p>
        </p:txBody>
      </p:sp>
      <p:sp>
        <p:nvSpPr>
          <p:cNvPr id="8" name="TextBox 7">
            <a:extLst>
              <a:ext uri="{FF2B5EF4-FFF2-40B4-BE49-F238E27FC236}">
                <a16:creationId xmlns:a16="http://schemas.microsoft.com/office/drawing/2014/main" id="{91E953CB-1674-DFCD-BEE7-D644C8F252EF}"/>
              </a:ext>
            </a:extLst>
          </p:cNvPr>
          <p:cNvSpPr txBox="1"/>
          <p:nvPr/>
        </p:nvSpPr>
        <p:spPr>
          <a:xfrm>
            <a:off x="6716210" y="4176052"/>
            <a:ext cx="2901165" cy="666849"/>
          </a:xfrm>
          <a:prstGeom prst="rect">
            <a:avLst/>
          </a:prstGeom>
          <a:noFill/>
        </p:spPr>
        <p:txBody>
          <a:bodyPr wrap="square">
            <a:spAutoFit/>
          </a:bodyPr>
          <a:lstStyle/>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p>
          <a:p>
            <a:pPr marL="274320" indent="-457200" eaLnBrk="1" fontAlgn="auto" hangingPunct="1">
              <a:spcBef>
                <a:spcPts val="800"/>
              </a:spcBef>
              <a:spcAft>
                <a:spcPts val="800"/>
              </a:spcAft>
              <a:buClr>
                <a:schemeClr val="accent1">
                  <a:lumMod val="75000"/>
                </a:schemeClr>
              </a:buClr>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Tree>
  </p:cSld>
  <p:clrMapOvr>
    <a:masterClrMapping/>
  </p:clrMapOvr>
  <mc:AlternateContent xmlns:mc="http://schemas.openxmlformats.org/markup-compatibility/2006" xmlns:p14="http://schemas.microsoft.com/office/powerpoint/2010/main">
    <mc:Choice Requires="p14">
      <p:transition spd="slow" p14:dur="1500">
        <p14:window/>
        <p:sndAc>
          <p:stSnd>
            <p:snd r:embed="rId3" name="bomb.wav"/>
          </p:stSnd>
        </p:sndAc>
      </p:transition>
    </mc:Choice>
    <mc:Fallback xmlns="">
      <p:transition spd="slow">
        <p:fade/>
        <p:sndAc>
          <p:stSnd>
            <p:snd r:embed="rId6" name="bomb.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noChangeArrowheads="1"/>
          </p:cNvSpPr>
          <p:nvPr>
            <p:ph type="title"/>
          </p:nvPr>
        </p:nvSpPr>
        <p:spPr/>
        <p:txBody>
          <a:bodyPr/>
          <a:lstStyle/>
          <a:p>
            <a:pPr algn="ctr" eaLnBrk="1" hangingPunct="1"/>
            <a:r>
              <a:rPr lang="en-IN" altLang="en-US" b="1">
                <a:latin typeface="Times New Roman" panose="02020603050405020304" pitchFamily="18" charset="0"/>
                <a:cs typeface="Times New Roman" panose="02020603050405020304" pitchFamily="18" charset="0"/>
              </a:rPr>
              <a:t>HARDWARE MODULE</a:t>
            </a:r>
          </a:p>
        </p:txBody>
      </p:sp>
      <p:sp>
        <p:nvSpPr>
          <p:cNvPr id="1048666" name="Date Placeholder 3"/>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ECECA00-4A21-4545-A9C6-A4261E9ACCF4}" type="datetime1">
              <a:rPr lang="en-US" altLang="en-US" smtClean="0">
                <a:solidFill>
                  <a:schemeClr val="tx2"/>
                </a:solidFill>
              </a:rPr>
              <a:t>12/3/2024</a:t>
            </a:fld>
            <a:endParaRPr lang="en-US" altLang="en-US">
              <a:solidFill>
                <a:schemeClr val="tx2"/>
              </a:solidFill>
            </a:endParaRPr>
          </a:p>
        </p:txBody>
      </p:sp>
      <p:pic>
        <p:nvPicPr>
          <p:cNvPr id="2097193"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94"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203FBC4B-DC62-2015-0AFC-73ACBEFEA1A6}"/>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20</a:t>
            </a:fld>
            <a:endParaRPr lang="en-US" altLang="en-US">
              <a:solidFill>
                <a:schemeClr val="bg1"/>
              </a:solidFill>
              <a:latin typeface="Century Gothic" panose="020B0502020202020204" pitchFamily="34" charset="0"/>
            </a:endParaRPr>
          </a:p>
        </p:txBody>
      </p:sp>
      <p:sp>
        <p:nvSpPr>
          <p:cNvPr id="12" name="AutoShape 2" descr="blob:https://web.whatsapp.com/85ec7f54-0974-49e5-ba2b-35ae9ac2dc7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4" descr="blob:https://web.whatsapp.com/85ec7f54-0974-49e5-ba2b-35ae9ac2dc77"/>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785077" y="-856139"/>
            <a:ext cx="4334341" cy="8789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hlinkClick r:id="rId5"/>
          </p:cNvPr>
          <p:cNvSpPr/>
          <p:nvPr/>
        </p:nvSpPr>
        <p:spPr>
          <a:xfrm>
            <a:off x="1557336" y="5990039"/>
            <a:ext cx="8549189" cy="646331"/>
          </a:xfrm>
          <a:prstGeom prst="rect">
            <a:avLst/>
          </a:prstGeom>
        </p:spPr>
        <p:txBody>
          <a:bodyPr wrap="square">
            <a:spAutoFit/>
          </a:bodyPr>
          <a:lstStyle/>
          <a:p>
            <a:r>
              <a:rPr lang="en-IN" dirty="0"/>
              <a:t>https://</a:t>
            </a:r>
            <a:r>
              <a:rPr lang="en-IN" dirty="0">
                <a:hlinkClick r:id="rId5"/>
              </a:rPr>
              <a:t>drive.google.com/file/d/1aiDvwN541ds63CQ0SYLq23gn5uIJktdm/view?usp=drive_link</a:t>
            </a:r>
            <a:endParaRPr lang="en-IN" dirty="0"/>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noChangeArrowheads="1"/>
          </p:cNvSpPr>
          <p:nvPr>
            <p:ph type="title"/>
          </p:nvPr>
        </p:nvSpPr>
        <p:spPr>
          <a:xfrm>
            <a:off x="0" y="-15875"/>
            <a:ext cx="12192000" cy="1143000"/>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ADVANTAGES AND APPLICATIONS</a:t>
            </a:r>
            <a:endParaRPr lang="en-IN" altLang="en-US" b="1" dirty="0">
              <a:latin typeface="Times New Roman" panose="02020603050405020304" pitchFamily="18" charset="0"/>
              <a:cs typeface="Times New Roman" panose="02020603050405020304" pitchFamily="18" charset="0"/>
            </a:endParaRPr>
          </a:p>
        </p:txBody>
      </p:sp>
      <p:sp>
        <p:nvSpPr>
          <p:cNvPr id="1048672" name="Date Placeholder 2"/>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CFD58555-7014-48AB-B763-F498E6D10251}" type="datetime1">
              <a:rPr lang="en-US" altLang="en-US" smtClean="0">
                <a:solidFill>
                  <a:schemeClr val="tx2"/>
                </a:solidFill>
              </a:rPr>
              <a:t>12/3/2024</a:t>
            </a:fld>
            <a:endParaRPr lang="en-US" altLang="en-US">
              <a:solidFill>
                <a:schemeClr val="tx2"/>
              </a:solidFill>
            </a:endParaRPr>
          </a:p>
        </p:txBody>
      </p:sp>
      <p:sp>
        <p:nvSpPr>
          <p:cNvPr id="1048673" name="Content Placeholder 5"/>
          <p:cNvSpPr>
            <a:spLocks noGrp="1" noChangeArrowheads="1"/>
          </p:cNvSpPr>
          <p:nvPr>
            <p:ph sz="quarter" idx="1"/>
          </p:nvPr>
        </p:nvSpPr>
        <p:spPr>
          <a:xfrm>
            <a:off x="415924" y="1190853"/>
            <a:ext cx="11015663" cy="5224462"/>
          </a:xfrm>
        </p:spPr>
        <p:txBody>
          <a:bodyPr/>
          <a:lstStyle/>
          <a:p>
            <a:pPr marL="0" indent="0" eaLnBrk="1" hangingPunct="1">
              <a:buFont typeface="Wingdings 2" panose="05020102010507070707" pitchFamily="18" charset="2"/>
              <a:buNone/>
            </a:pPr>
            <a:r>
              <a:rPr lang="en-US" sz="2400" b="1" dirty="0">
                <a:solidFill>
                  <a:srgbClr val="C00000"/>
                </a:solidFill>
                <a:latin typeface="Times New Roman Bold"/>
                <a:ea typeface="Times New Roman Bold"/>
                <a:cs typeface="Times New Roman Bold"/>
                <a:sym typeface="Times New Roman Bold"/>
              </a:rPr>
              <a:t>ADVANTAGES:</a:t>
            </a:r>
          </a:p>
          <a:p>
            <a:pPr algn="just" eaLnBrk="1" hangingPunct="1">
              <a:lnSpc>
                <a:spcPct val="150000"/>
              </a:lnSpc>
              <a:buFont typeface="Arial" pitchFamily="34" charset="0"/>
              <a:buChar char="•"/>
            </a:pPr>
            <a:r>
              <a:rPr lang="en-US" sz="2000" dirty="0">
                <a:latin typeface="Times New Roman" pitchFamily="18" charset="0"/>
                <a:ea typeface="Times New Roman Bold"/>
                <a:cs typeface="Times New Roman" pitchFamily="18" charset="0"/>
                <a:sym typeface="Times New Roman Bold"/>
              </a:rPr>
              <a:t>DURABILITY AND LONGEVITY: Unlike mechanical switches, touch sensor switches have no moving parts, which reduces wear and tear and increases the lifespan of the device.</a:t>
            </a:r>
          </a:p>
          <a:p>
            <a:pPr algn="just" eaLnBrk="1" hangingPunct="1">
              <a:lnSpc>
                <a:spcPct val="150000"/>
              </a:lnSpc>
              <a:buFont typeface="Arial" pitchFamily="34" charset="0"/>
              <a:buChar char="•"/>
            </a:pPr>
            <a:r>
              <a:rPr lang="en-US" sz="2000" dirty="0">
                <a:latin typeface="Times New Roman" pitchFamily="18" charset="0"/>
                <a:ea typeface="Times New Roman Bold"/>
                <a:cs typeface="Times New Roman" pitchFamily="18" charset="0"/>
                <a:sym typeface="Times New Roman Bold"/>
              </a:rPr>
              <a:t>HYGIENE AND SAFETY: Contactless operation minimizes the risk of transferring germs and contaminants, making it ideal for environments requiring high hygiene standards.</a:t>
            </a:r>
          </a:p>
          <a:p>
            <a:pPr algn="just" eaLnBrk="1" hangingPunct="1">
              <a:lnSpc>
                <a:spcPct val="150000"/>
              </a:lnSpc>
              <a:buFont typeface="Arial" pitchFamily="34" charset="0"/>
              <a:buChar char="•"/>
            </a:pPr>
            <a:r>
              <a:rPr lang="en-US" sz="2000" dirty="0">
                <a:latin typeface="Times New Roman" pitchFamily="18" charset="0"/>
                <a:ea typeface="Times New Roman Bold"/>
                <a:cs typeface="Times New Roman" pitchFamily="18" charset="0"/>
                <a:sym typeface="Times New Roman Bold"/>
              </a:rPr>
              <a:t>ENERGY EFFICIENCY: Touch sensors can be designed to consume low power and activate devices only when needed, reducing energy waste.</a:t>
            </a:r>
          </a:p>
          <a:p>
            <a:pPr algn="just" eaLnBrk="1" hangingPunct="1">
              <a:lnSpc>
                <a:spcPct val="150000"/>
              </a:lnSpc>
              <a:buFont typeface="Arial" pitchFamily="34" charset="0"/>
              <a:buChar char="•"/>
            </a:pPr>
            <a:r>
              <a:rPr lang="en-US" sz="2000" dirty="0">
                <a:latin typeface="Times New Roman" pitchFamily="18" charset="0"/>
                <a:ea typeface="Times New Roman Bold"/>
                <a:cs typeface="Times New Roman" pitchFamily="18" charset="0"/>
                <a:sym typeface="Times New Roman Bold"/>
              </a:rPr>
              <a:t>VERSATILITY: Can be integrated into a variety of systems, from household appliances to industrial machinery, offering enhanced control options.	</a:t>
            </a:r>
          </a:p>
          <a:p>
            <a:pPr marL="0" indent="0" eaLnBrk="1" hangingPunct="1">
              <a:buFont typeface="Wingdings 2" panose="05020102010507070707" pitchFamily="18" charset="2"/>
              <a:buNone/>
            </a:pPr>
            <a:endParaRPr lang="en-US" sz="2000" dirty="0">
              <a:solidFill>
                <a:srgbClr val="000000"/>
              </a:solidFill>
              <a:latin typeface="Times New Roman"/>
              <a:ea typeface="Times New Roman"/>
              <a:cs typeface="Times New Roman"/>
              <a:sym typeface="Times New Roman"/>
            </a:endParaRPr>
          </a:p>
          <a:p>
            <a:pPr marL="0" indent="0" algn="ctr">
              <a:lnSpc>
                <a:spcPts val="3640"/>
              </a:lnSpc>
              <a:spcBef>
                <a:spcPct val="0"/>
              </a:spcBef>
            </a:pPr>
            <a:endParaRPr lang="en-US" sz="2000" dirty="0">
              <a:solidFill>
                <a:srgbClr val="000000"/>
              </a:solidFill>
              <a:latin typeface="Times New Roman"/>
              <a:ea typeface="Times New Roman"/>
              <a:cs typeface="Times New Roman"/>
              <a:sym typeface="Times New Roman"/>
            </a:endParaRPr>
          </a:p>
          <a:p>
            <a:pPr marL="0" indent="0" eaLnBrk="1" hangingPunct="1">
              <a:buFont typeface="Wingdings 2" panose="05020102010507070707" pitchFamily="18" charset="2"/>
              <a:buNone/>
            </a:pPr>
            <a:endParaRPr lang="en-IN" altLang="en-US" dirty="0"/>
          </a:p>
        </p:txBody>
      </p:sp>
      <p:pic>
        <p:nvPicPr>
          <p:cNvPr id="2097203"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204"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27D35FD2-4887-5BA3-8655-E66F61082F0C}"/>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21</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   ADVANTAGES AND APPLICATIONS </a:t>
            </a:r>
            <a:endParaRPr lang="en-IN" dirty="0"/>
          </a:p>
        </p:txBody>
      </p:sp>
      <p:sp>
        <p:nvSpPr>
          <p:cNvPr id="3" name="Content Placeholder 2"/>
          <p:cNvSpPr>
            <a:spLocks noGrp="1"/>
          </p:cNvSpPr>
          <p:nvPr>
            <p:ph sz="quarter" idx="1"/>
          </p:nvPr>
        </p:nvSpPr>
        <p:spPr>
          <a:xfrm>
            <a:off x="942181" y="1371600"/>
            <a:ext cx="10363200" cy="4572000"/>
          </a:xfrm>
        </p:spPr>
        <p:txBody>
          <a:bodyPr/>
          <a:lstStyle/>
          <a:p>
            <a:pPr marL="0" indent="0">
              <a:buNone/>
            </a:pPr>
            <a:r>
              <a:rPr lang="en-US" sz="2400" b="1" dirty="0">
                <a:solidFill>
                  <a:srgbClr val="C00000"/>
                </a:solidFill>
                <a:latin typeface="Times New Roman" pitchFamily="18" charset="0"/>
                <a:cs typeface="Times New Roman" pitchFamily="18" charset="0"/>
              </a:rPr>
              <a:t>APPLICATIONS:</a:t>
            </a:r>
          </a:p>
          <a:p>
            <a:pPr algn="just">
              <a:lnSpc>
                <a:spcPct val="150000"/>
              </a:lnSpc>
              <a:buFont typeface="Arial" pitchFamily="34" charset="0"/>
              <a:buChar char="•"/>
            </a:pPr>
            <a:r>
              <a:rPr lang="en-US" sz="2000" dirty="0">
                <a:latin typeface="Times New Roman" pitchFamily="18" charset="0"/>
                <a:cs typeface="Times New Roman" pitchFamily="18" charset="0"/>
              </a:rPr>
              <a:t>SMART HOMES: Used to control lighting, fans, and other home appliances, contributing to a more intuitive and modern home automation system.</a:t>
            </a:r>
          </a:p>
          <a:p>
            <a:pPr algn="just">
              <a:lnSpc>
                <a:spcPct val="150000"/>
              </a:lnSpc>
              <a:buFont typeface="Arial" pitchFamily="34" charset="0"/>
              <a:buChar char="•"/>
            </a:pPr>
            <a:r>
              <a:rPr lang="en-US" sz="2000" dirty="0">
                <a:latin typeface="Times New Roman" pitchFamily="18" charset="0"/>
                <a:cs typeface="Times New Roman" pitchFamily="18" charset="0"/>
              </a:rPr>
              <a:t>PUBLIC SPACES: Applied in public restrooms, elevators, and doors to improve hygiene and reduce the spread of germs.</a:t>
            </a:r>
          </a:p>
          <a:p>
            <a:pPr algn="just">
              <a:lnSpc>
                <a:spcPct val="150000"/>
              </a:lnSpc>
              <a:buFont typeface="Arial" pitchFamily="34" charset="0"/>
              <a:buChar char="•"/>
            </a:pPr>
            <a:r>
              <a:rPr lang="en-US" sz="2000" dirty="0">
                <a:latin typeface="Times New Roman" pitchFamily="18" charset="0"/>
                <a:cs typeface="Times New Roman" pitchFamily="18" charset="0"/>
              </a:rPr>
              <a:t>INDUSTRIAL EQUIPMENT: Used for machinery and control panels in factories, where ease of operation and long-term durability are important.</a:t>
            </a:r>
          </a:p>
          <a:p>
            <a:pPr algn="just">
              <a:lnSpc>
                <a:spcPct val="150000"/>
              </a:lnSpc>
              <a:buFont typeface="Arial" pitchFamily="34" charset="0"/>
              <a:buChar char="•"/>
            </a:pPr>
            <a:r>
              <a:rPr lang="en-US" sz="2000" dirty="0">
                <a:latin typeface="Times New Roman" pitchFamily="18" charset="0"/>
                <a:cs typeface="Times New Roman" pitchFamily="18" charset="0"/>
              </a:rPr>
              <a:t>CONSUMER ELECTRONICS: Integrated into devices such as touch lamps, smart TVs, and kitchen appliances for convenient user interaction.</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36EA4FD-C29D-436B-BDD7-798276CA2C25}" type="datetime1">
              <a:rPr lang="en-US" smtClean="0"/>
              <a:t>12/3/2024</a:t>
            </a:fld>
            <a:endParaRPr lang="en-US" dirty="0"/>
          </a:p>
        </p:txBody>
      </p:sp>
      <p:pic>
        <p:nvPicPr>
          <p:cNvPr id="5" name="Content Placeholder 99"/>
          <p:cNvPicPr>
            <a:picLocks noChangeAspect="1" noChangeArrowheads="1"/>
          </p:cNvPicPr>
          <p:nvPr/>
        </p:nvPicPr>
        <p:blipFill>
          <a:blip r:embed="rId2"/>
          <a:srcRect/>
          <a:stretch>
            <a:fillRect/>
          </a:stretch>
        </p:blipFill>
        <p:spPr bwMode="auto">
          <a:xfrm>
            <a:off x="327025" y="176213"/>
            <a:ext cx="1230313" cy="758825"/>
          </a:xfrm>
          <a:prstGeom prst="rect">
            <a:avLst/>
          </a:prstGeom>
          <a:noFill/>
          <a:ln>
            <a:noFill/>
          </a:ln>
        </p:spPr>
      </p:pic>
      <p:pic>
        <p:nvPicPr>
          <p:cNvPr id="6" name="Picture 7"/>
          <p:cNvPicPr>
            <a:picLocks noChangeAspect="1" noChangeArrowheads="1"/>
          </p:cNvPicPr>
          <p:nvPr/>
        </p:nvPicPr>
        <p:blipFill>
          <a:blip r:embed="rId3"/>
          <a:srcRect/>
          <a:stretch>
            <a:fillRect/>
          </a:stretch>
        </p:blipFill>
        <p:spPr bwMode="auto">
          <a:xfrm>
            <a:off x="10833100" y="176213"/>
            <a:ext cx="1196975" cy="1195387"/>
          </a:xfrm>
          <a:prstGeom prst="rect">
            <a:avLst/>
          </a:prstGeom>
          <a:noFill/>
          <a:ln>
            <a:noFill/>
          </a:ln>
        </p:spPr>
      </p:pic>
    </p:spTree>
    <p:extLst>
      <p:ext uri="{BB962C8B-B14F-4D97-AF65-F5344CB8AC3E}">
        <p14:creationId xmlns:p14="http://schemas.microsoft.com/office/powerpoint/2010/main" val="319694593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noChangeArrowheads="1"/>
          </p:cNvSpPr>
          <p:nvPr>
            <p:ph type="title"/>
          </p:nvPr>
        </p:nvSpPr>
        <p:spPr>
          <a:xfrm>
            <a:off x="1068387" y="228600"/>
            <a:ext cx="10363200" cy="1143000"/>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CONCLUSION</a:t>
            </a:r>
            <a:endParaRPr lang="en-IN" altLang="en-US" b="1" dirty="0">
              <a:latin typeface="Times New Roman" panose="02020603050405020304" pitchFamily="18" charset="0"/>
              <a:cs typeface="Times New Roman" panose="02020603050405020304" pitchFamily="18" charset="0"/>
            </a:endParaRPr>
          </a:p>
        </p:txBody>
      </p:sp>
      <p:sp>
        <p:nvSpPr>
          <p:cNvPr id="1048675" name="Date Placeholder 2"/>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2E302CE-ED3B-46A4-85C8-1E275889916A}" type="datetime1">
              <a:rPr lang="en-US" altLang="en-US" smtClean="0">
                <a:solidFill>
                  <a:schemeClr val="tx2"/>
                </a:solidFill>
              </a:rPr>
              <a:t>12/3/2024</a:t>
            </a:fld>
            <a:endParaRPr lang="en-US" altLang="en-US">
              <a:solidFill>
                <a:schemeClr val="tx2"/>
              </a:solidFill>
            </a:endParaRPr>
          </a:p>
        </p:txBody>
      </p:sp>
      <p:sp>
        <p:nvSpPr>
          <p:cNvPr id="1048676" name="Content Placeholder 5"/>
          <p:cNvSpPr>
            <a:spLocks noGrp="1" noChangeArrowheads="1"/>
          </p:cNvSpPr>
          <p:nvPr>
            <p:ph sz="quarter" idx="1"/>
          </p:nvPr>
        </p:nvSpPr>
        <p:spPr>
          <a:xfrm>
            <a:off x="595313" y="1447800"/>
            <a:ext cx="10987087" cy="4572000"/>
          </a:xfrm>
        </p:spPr>
        <p:txBody>
          <a:bodyPr/>
          <a:lstStyle/>
          <a:p>
            <a:pPr marL="0" indent="0" eaLnBrk="1" hangingPunct="1">
              <a:lnSpc>
                <a:spcPct val="150000"/>
              </a:lnSpc>
              <a:buNone/>
            </a:pPr>
            <a:r>
              <a:rPr lang="en-US" altLang="en-US" sz="2000" dirty="0">
                <a:latin typeface="Times New Roman" pitchFamily="18" charset="0"/>
                <a:cs typeface="Times New Roman" pitchFamily="18" charset="0"/>
              </a:rPr>
              <a:t>The Temperature-Controlled Fan utilizes simple components like a thermistor, operational amplifier, and MOSFET to dynamically adjust fan speed based on ambient temperature. This system eliminates inefficiencies of manual control, optimizes energy usage, and promotes environmental sustainability while introducing automation concepts and sensor integration into circuit design.</a:t>
            </a:r>
          </a:p>
          <a:p>
            <a:pPr marL="0" indent="0" eaLnBrk="1" hangingPunct="1">
              <a:lnSpc>
                <a:spcPct val="150000"/>
              </a:lnSpc>
              <a:buNone/>
            </a:pPr>
            <a:r>
              <a:rPr lang="en-US" altLang="en-US" sz="2000" dirty="0">
                <a:latin typeface="Times New Roman" pitchFamily="18" charset="0"/>
                <a:cs typeface="Times New Roman" pitchFamily="18" charset="0"/>
              </a:rPr>
              <a:t>The Touch On-Off Sensor Switch, leveraging a 555 Timer IC, showcases how touch-based controls can be implemented ergonomically and noninvasively. Its user-friendly design makes it applicable across a range of use cases, from home automation to prototyping, emphasizing durability and convenience. Both projects highlight the seamless integration of electronics and design to solve real-world problems while paving the way for more advanced and intelligent systems across various domains.</a:t>
            </a:r>
            <a:endParaRPr lang="en-IN" altLang="en-US" sz="2000" dirty="0">
              <a:latin typeface="Times New Roman" pitchFamily="18" charset="0"/>
              <a:cs typeface="Times New Roman" pitchFamily="18" charset="0"/>
            </a:endParaRPr>
          </a:p>
        </p:txBody>
      </p:sp>
      <p:pic>
        <p:nvPicPr>
          <p:cNvPr id="2097205"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206"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0BB359E0-9B8F-6F0C-403B-62C2251203DA}"/>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23</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a:xfrm>
            <a:off x="1344613" y="100013"/>
            <a:ext cx="10363200" cy="738187"/>
          </a:xfrm>
        </p:spPr>
        <p:txBody>
          <a:bodyPr>
            <a:normAutofit fontScale="90000"/>
          </a:bodyPr>
          <a:lstStyle/>
          <a:p>
            <a:pPr algn="ctr" eaLnBrk="1" fontAlgn="auto" hangingPunct="1">
              <a:spcAft>
                <a:spcPts val="0"/>
              </a:spcAft>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1048682" name="Date Placeholder 1"/>
          <p:cNvSpPr>
            <a:spLocks noGrp="1" noChangeArrowheads="1"/>
          </p:cNvSpPr>
          <p:nvPr>
            <p:ph type="dt" sz="quarter" idx="10"/>
          </p:nvPr>
        </p:nvSpPr>
        <p:spPr bwMode="auto">
          <a:xfrm>
            <a:off x="8380413" y="6110288"/>
            <a:ext cx="3302000" cy="476250"/>
          </a:xfrm>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62C58DE4-35B0-4290-9A32-4BC6AEF03781}" type="datetime1">
              <a:rPr lang="en-US" altLang="en-US" smtClean="0">
                <a:solidFill>
                  <a:schemeClr val="tx2"/>
                </a:solidFill>
              </a:rPr>
              <a:t>12/3/2024</a:t>
            </a:fld>
            <a:endParaRPr lang="en-US" altLang="en-US">
              <a:solidFill>
                <a:schemeClr val="tx2"/>
              </a:solidFill>
            </a:endParaRPr>
          </a:p>
        </p:txBody>
      </p:sp>
      <p:pic>
        <p:nvPicPr>
          <p:cNvPr id="2097209" name="Content Placeholder 99"/>
          <p:cNvPicPr>
            <a:picLocks noGrp="1" noChangeAspect="1" noChangeArrowheads="1"/>
          </p:cNvPicPr>
          <p:nvPr>
            <p:ph sz="quarter" idx="1"/>
          </p:nvPr>
        </p:nvPicPr>
        <p:blipFill>
          <a:blip r:embed="rId2"/>
          <a:srcRect/>
          <a:stretch>
            <a:fillRect/>
          </a:stretch>
        </p:blipFill>
        <p:spPr>
          <a:xfrm>
            <a:off x="327025" y="176213"/>
            <a:ext cx="1230313" cy="758825"/>
          </a:xfrm>
        </p:spPr>
      </p:pic>
      <p:sp>
        <p:nvSpPr>
          <p:cNvPr id="1048683" name="Content Placeholder 2"/>
          <p:cNvSpPr>
            <a:spLocks noGrp="1"/>
          </p:cNvSpPr>
          <p:nvPr>
            <p:ph sz="quarter" idx="2"/>
          </p:nvPr>
        </p:nvSpPr>
        <p:spPr>
          <a:xfrm>
            <a:off x="6578600" y="1447800"/>
            <a:ext cx="4999038"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pPr>
            <a:endParaRPr lang="en-IN" sz="1700" dirty="0">
              <a:solidFill>
                <a:srgbClr val="004376"/>
              </a:solidFill>
            </a:endParaRPr>
          </a:p>
          <a:p>
            <a:pPr marL="274320" indent="-274320" eaLnBrk="1" fontAlgn="auto" hangingPunct="1">
              <a:spcBef>
                <a:spcPts val="580"/>
              </a:spcBef>
              <a:spcAft>
                <a:spcPts val="0"/>
              </a:spcAft>
              <a:buFont typeface="Wingdings 2" panose="05020102010507070707"/>
              <a:buChar char=""/>
            </a:pPr>
            <a:endParaRPr lang="en-IN" dirty="0"/>
          </a:p>
        </p:txBody>
      </p:sp>
      <p:pic>
        <p:nvPicPr>
          <p:cNvPr id="2097210" name="Picture 7"/>
          <p:cNvPicPr>
            <a:picLocks noChangeAspect="1" noChangeArrowheads="1"/>
          </p:cNvPicPr>
          <p:nvPr/>
        </p:nvPicPr>
        <p:blipFill>
          <a:blip r:embed="rId3"/>
          <a:srcRect/>
          <a:stretch>
            <a:fillRect/>
          </a:stretch>
        </p:blipFill>
        <p:spPr bwMode="auto">
          <a:xfrm>
            <a:off x="10833100" y="176213"/>
            <a:ext cx="1196975" cy="1195387"/>
          </a:xfrm>
          <a:prstGeom prst="rect">
            <a:avLst/>
          </a:prstGeom>
          <a:noFill/>
          <a:ln>
            <a:noFill/>
          </a:ln>
        </p:spPr>
      </p:pic>
      <p:sp>
        <p:nvSpPr>
          <p:cNvPr id="1048684" name="Rectangle 1"/>
          <p:cNvSpPr>
            <a:spLocks noChangeArrowheads="1"/>
          </p:cNvSpPr>
          <p:nvPr/>
        </p:nvSpPr>
        <p:spPr bwMode="auto">
          <a:xfrm>
            <a:off x="327025" y="1215775"/>
            <a:ext cx="11508417" cy="1917576"/>
          </a:xfrm>
          <a:prstGeom prst="rect">
            <a:avLst/>
          </a:prstGeom>
          <a:noFill/>
          <a:ln>
            <a:noFill/>
          </a:ln>
        </p:spPr>
        <p:txBody>
          <a:bodyPr wrap="square">
            <a:spAutoFit/>
          </a:bodyPr>
          <a:lstStyle>
            <a:lvl1pPr marL="285750" indent="-285750">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marL="0" marR="0" indent="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4900"/>
              </a:lnSpc>
              <a:buFont typeface="Arial" panose="020B0604020202020204" pitchFamily="34" charset="0"/>
              <a:buChar char="•"/>
            </a:pPr>
            <a:endPar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Slide Number Placeholder 3">
            <a:extLst>
              <a:ext uri="{FF2B5EF4-FFF2-40B4-BE49-F238E27FC236}">
                <a16:creationId xmlns:a16="http://schemas.microsoft.com/office/drawing/2014/main" id="{E32ECFEF-8137-C323-B0D8-876C74FAA025}"/>
              </a:ext>
            </a:extLst>
          </p:cNvPr>
          <p:cNvSpPr>
            <a:spLocks noGrp="1"/>
          </p:cNvSpPr>
          <p:nvPr>
            <p:ph type="sldNum" sz="quarter" idx="12"/>
          </p:nvPr>
        </p:nvSpPr>
        <p:spPr bwMode="auto">
          <a:xfrm>
            <a:off x="195263" y="6435524"/>
            <a:ext cx="314324" cy="231976"/>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24</a:t>
            </a:fld>
            <a:endParaRPr lang="en-US" altLang="en-US" dirty="0">
              <a:solidFill>
                <a:schemeClr val="bg1"/>
              </a:solidFill>
              <a:latin typeface="Century Gothic" panose="020B0502020202020204" pitchFamily="34" charset="0"/>
            </a:endParaRPr>
          </a:p>
        </p:txBody>
      </p:sp>
      <p:sp>
        <p:nvSpPr>
          <p:cNvPr id="3" name="Rectangle 2"/>
          <p:cNvSpPr/>
          <p:nvPr/>
        </p:nvSpPr>
        <p:spPr>
          <a:xfrm>
            <a:off x="565484" y="1563690"/>
            <a:ext cx="10623885" cy="4524315"/>
          </a:xfrm>
          <a:prstGeom prst="rect">
            <a:avLst/>
          </a:prstGeom>
        </p:spPr>
        <p:txBody>
          <a:bodyPr wrap="square">
            <a:spAutoFit/>
          </a:bodyPr>
          <a:lstStyle/>
          <a:p>
            <a:pPr algn="just"/>
            <a:r>
              <a:rPr lang="en-IN" dirty="0">
                <a:latin typeface="Times New Roman" pitchFamily="18" charset="0"/>
                <a:cs typeface="Times New Roman" pitchFamily="18" charset="0"/>
              </a:rPr>
              <a:t>1.Bhatia, V., &amp; Bhatia, G. (2013). "Room temperature-based fan speed control system using pulse width modulation technique." International Journal of Computer Applications, vol.81, no.5, pp.35–38.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2.Wang, Z., Bash, C., </a:t>
            </a:r>
            <a:r>
              <a:rPr lang="en-IN" dirty="0" err="1">
                <a:latin typeface="Times New Roman" pitchFamily="18" charset="0"/>
                <a:cs typeface="Times New Roman" pitchFamily="18" charset="0"/>
              </a:rPr>
              <a:t>Tolia</a:t>
            </a:r>
            <a:r>
              <a:rPr lang="en-IN" dirty="0">
                <a:latin typeface="Times New Roman" pitchFamily="18" charset="0"/>
                <a:cs typeface="Times New Roman" pitchFamily="18" charset="0"/>
              </a:rPr>
              <a:t>, N., </a:t>
            </a:r>
            <a:r>
              <a:rPr lang="en-IN" dirty="0" err="1">
                <a:latin typeface="Times New Roman" pitchFamily="18" charset="0"/>
                <a:cs typeface="Times New Roman" pitchFamily="18" charset="0"/>
              </a:rPr>
              <a:t>Marwah</a:t>
            </a:r>
            <a:r>
              <a:rPr lang="en-IN" dirty="0">
                <a:latin typeface="Times New Roman" pitchFamily="18" charset="0"/>
                <a:cs typeface="Times New Roman" pitchFamily="18" charset="0"/>
              </a:rPr>
              <a:t>, M., Zhu, X., &amp; </a:t>
            </a:r>
            <a:r>
              <a:rPr lang="en-IN" dirty="0" err="1">
                <a:latin typeface="Times New Roman" pitchFamily="18" charset="0"/>
                <a:cs typeface="Times New Roman" pitchFamily="18" charset="0"/>
              </a:rPr>
              <a:t>Ranganathan</a:t>
            </a:r>
            <a:r>
              <a:rPr lang="en-IN" dirty="0">
                <a:latin typeface="Times New Roman" pitchFamily="18" charset="0"/>
                <a:cs typeface="Times New Roman" pitchFamily="18" charset="0"/>
              </a:rPr>
              <a:t>, P. (2009). "Optimal fan speed control for thermal management of servers." Proceedings of the ASME/Pacific Rim Technical Conference and Exhibition on Packaging and Integration of Electronic and Photonic Systems, MEMS, and NEMS (</a:t>
            </a:r>
            <a:r>
              <a:rPr lang="en-IN" dirty="0" err="1">
                <a:latin typeface="Times New Roman" pitchFamily="18" charset="0"/>
                <a:cs typeface="Times New Roman" pitchFamily="18" charset="0"/>
              </a:rPr>
              <a:t>InterPACK</a:t>
            </a:r>
            <a:r>
              <a:rPr lang="en-IN" dirty="0">
                <a:latin typeface="Times New Roman" pitchFamily="18" charset="0"/>
                <a:cs typeface="Times New Roman" pitchFamily="18" charset="0"/>
              </a:rPr>
              <a:t> ’09), pp.1–9.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3.Kommey, B., </a:t>
            </a:r>
            <a:r>
              <a:rPr lang="en-IN" dirty="0" err="1">
                <a:latin typeface="Times New Roman" pitchFamily="18" charset="0"/>
                <a:cs typeface="Times New Roman" pitchFamily="18" charset="0"/>
              </a:rPr>
              <a:t>Dunyo</a:t>
            </a:r>
            <a:r>
              <a:rPr lang="en-IN" dirty="0">
                <a:latin typeface="Times New Roman" pitchFamily="18" charset="0"/>
                <a:cs typeface="Times New Roman" pitchFamily="18" charset="0"/>
              </a:rPr>
              <a:t>, J. K., </a:t>
            </a:r>
            <a:r>
              <a:rPr lang="en-IN" dirty="0" err="1">
                <a:latin typeface="Times New Roman" pitchFamily="18" charset="0"/>
                <a:cs typeface="Times New Roman" pitchFamily="18" charset="0"/>
              </a:rPr>
              <a:t>Akowuah</a:t>
            </a:r>
            <a:r>
              <a:rPr lang="en-IN" dirty="0">
                <a:latin typeface="Times New Roman" pitchFamily="18" charset="0"/>
                <a:cs typeface="Times New Roman" pitchFamily="18" charset="0"/>
              </a:rPr>
              <a:t>, B. Y., &amp; </a:t>
            </a:r>
            <a:r>
              <a:rPr lang="en-IN" dirty="0" err="1">
                <a:latin typeface="Times New Roman" pitchFamily="18" charset="0"/>
                <a:cs typeface="Times New Roman" pitchFamily="18" charset="0"/>
              </a:rPr>
              <a:t>Tamakloe</a:t>
            </a:r>
            <a:r>
              <a:rPr lang="en-IN" dirty="0">
                <a:latin typeface="Times New Roman" pitchFamily="18" charset="0"/>
                <a:cs typeface="Times New Roman" pitchFamily="18" charset="0"/>
              </a:rPr>
              <a:t>, E. (2022). "Automatic ceiling fan control using temperature and room occupancy." Journal of Information Technology and Computer Engineering (JITCE), vol. 6, no. 1, pp. 1–7.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4.Srinivas, P., </a:t>
            </a:r>
            <a:r>
              <a:rPr lang="en-IN" dirty="0" err="1">
                <a:latin typeface="Times New Roman" pitchFamily="18" charset="0"/>
                <a:cs typeface="Times New Roman" pitchFamily="18" charset="0"/>
              </a:rPr>
              <a:t>Kavinkumar</a:t>
            </a:r>
            <a:r>
              <a:rPr lang="en-IN" dirty="0">
                <a:latin typeface="Times New Roman" pitchFamily="18" charset="0"/>
                <a:cs typeface="Times New Roman" pitchFamily="18" charset="0"/>
              </a:rPr>
              <a:t>, B., </a:t>
            </a:r>
            <a:r>
              <a:rPr lang="en-IN" dirty="0" err="1">
                <a:latin typeface="Times New Roman" pitchFamily="18" charset="0"/>
                <a:cs typeface="Times New Roman" pitchFamily="18" charset="0"/>
              </a:rPr>
              <a:t>Arun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Venkat</a:t>
            </a:r>
            <a:r>
              <a:rPr lang="en-IN" dirty="0">
                <a:latin typeface="Times New Roman" pitchFamily="18" charset="0"/>
                <a:cs typeface="Times New Roman" pitchFamily="18" charset="0"/>
              </a:rPr>
              <a:t>, A., &amp; </a:t>
            </a:r>
            <a:r>
              <a:rPr lang="en-IN" dirty="0" err="1">
                <a:latin typeface="Times New Roman" pitchFamily="18" charset="0"/>
                <a:cs typeface="Times New Roman" pitchFamily="18" charset="0"/>
              </a:rPr>
              <a:t>Senthil</a:t>
            </a:r>
            <a:r>
              <a:rPr lang="en-IN" dirty="0">
                <a:latin typeface="Times New Roman" pitchFamily="18" charset="0"/>
                <a:cs typeface="Times New Roman" pitchFamily="18" charset="0"/>
              </a:rPr>
              <a:t> Kumar, R. (2020). "Temperature-based fan speed controller." International Research Journal on Advanced Science Hub (IRJASH), vol. 2, no. 7, pp. 159–164.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5.Ahn, J., &amp; Cho, S. (2017). "Dead-band vs. machine-learning control systems: Analysis of control benefits and energy efficiency." Journal of Building Engineering, 12, 17–25.</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53453" y="565485"/>
            <a:ext cx="10479505" cy="5871410"/>
          </a:xfrm>
        </p:spPr>
        <p:txBody>
          <a:bodyPr/>
          <a:lstStyle/>
          <a:p>
            <a:pPr marL="0" indent="0">
              <a:buNone/>
            </a:pPr>
            <a:r>
              <a:rPr lang="en-IN" sz="1800" dirty="0">
                <a:latin typeface="Times New Roman" pitchFamily="18" charset="0"/>
                <a:cs typeface="Times New Roman" pitchFamily="18" charset="0"/>
              </a:rPr>
              <a:t>6.Khan, H. R., Ahmed, W., </a:t>
            </a:r>
            <a:r>
              <a:rPr lang="en-IN" sz="1800" dirty="0" err="1">
                <a:latin typeface="Times New Roman" pitchFamily="18" charset="0"/>
                <a:cs typeface="Times New Roman" pitchFamily="18" charset="0"/>
              </a:rPr>
              <a:t>Masud</a:t>
            </a:r>
            <a:r>
              <a:rPr lang="en-IN" sz="1800" dirty="0">
                <a:latin typeface="Times New Roman" pitchFamily="18" charset="0"/>
                <a:cs typeface="Times New Roman" pitchFamily="18" charset="0"/>
              </a:rPr>
              <a:t>, W., </a:t>
            </a:r>
            <a:r>
              <a:rPr lang="en-IN" sz="1800" dirty="0" err="1">
                <a:latin typeface="Times New Roman" pitchFamily="18" charset="0"/>
                <a:cs typeface="Times New Roman" pitchFamily="18" charset="0"/>
              </a:rPr>
              <a:t>Alam</a:t>
            </a:r>
            <a:r>
              <a:rPr lang="en-IN" sz="1800" dirty="0">
                <a:latin typeface="Times New Roman" pitchFamily="18" charset="0"/>
                <a:cs typeface="Times New Roman" pitchFamily="18" charset="0"/>
              </a:rPr>
              <a:t>, U., </a:t>
            </a:r>
            <a:r>
              <a:rPr lang="en-IN" sz="1800" dirty="0" err="1">
                <a:latin typeface="Times New Roman" pitchFamily="18" charset="0"/>
                <a:cs typeface="Times New Roman" pitchFamily="18" charset="0"/>
              </a:rPr>
              <a:t>Arshad</a:t>
            </a:r>
            <a:r>
              <a:rPr lang="en-IN" sz="1800" dirty="0">
                <a:latin typeface="Times New Roman" pitchFamily="18" charset="0"/>
                <a:cs typeface="Times New Roman" pitchFamily="18" charset="0"/>
              </a:rPr>
              <a:t>, K., </a:t>
            </a:r>
            <a:r>
              <a:rPr lang="en-IN" sz="1800" dirty="0" err="1">
                <a:latin typeface="Times New Roman" pitchFamily="18" charset="0"/>
                <a:cs typeface="Times New Roman" pitchFamily="18" charset="0"/>
              </a:rPr>
              <a:t>Assaleh</a:t>
            </a:r>
            <a:r>
              <a:rPr lang="en-IN" sz="1800" dirty="0">
                <a:latin typeface="Times New Roman" pitchFamily="18" charset="0"/>
                <a:cs typeface="Times New Roman" pitchFamily="18" charset="0"/>
              </a:rPr>
              <a:t>, K., &amp; </a:t>
            </a:r>
            <a:r>
              <a:rPr lang="en-IN" sz="1800" dirty="0" err="1">
                <a:latin typeface="Times New Roman" pitchFamily="18" charset="0"/>
                <a:cs typeface="Times New Roman" pitchFamily="18" charset="0"/>
              </a:rPr>
              <a:t>Qazi</a:t>
            </a:r>
            <a:r>
              <a:rPr lang="en-IN" sz="1800" dirty="0">
                <a:latin typeface="Times New Roman" pitchFamily="18" charset="0"/>
                <a:cs typeface="Times New Roman" pitchFamily="18" charset="0"/>
              </a:rPr>
              <a:t>, S. A. (2024). "Design and experimental results of an </a:t>
            </a:r>
            <a:r>
              <a:rPr lang="en-IN" sz="1800" dirty="0" err="1">
                <a:latin typeface="Times New Roman" pitchFamily="18" charset="0"/>
                <a:cs typeface="Times New Roman" pitchFamily="18" charset="0"/>
              </a:rPr>
              <a:t>AIoT</a:t>
            </a:r>
            <a:r>
              <a:rPr lang="en-IN" sz="1800" dirty="0">
                <a:latin typeface="Times New Roman" pitchFamily="18" charset="0"/>
                <a:cs typeface="Times New Roman" pitchFamily="18" charset="0"/>
              </a:rPr>
              <a:t>-enabled, energy-efficient ceiling fan system." Sustainability, vol. 16, no. 12, p. 5047. </a:t>
            </a:r>
          </a:p>
          <a:p>
            <a:pPr marL="0" indent="0">
              <a:buNone/>
            </a:pPr>
            <a:endParaRPr lang="en-IN"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7.Yang, I., &amp; Kwon, O. (2011). "A touch controller using differential sensing method for on-cell capacitive touch screen panel systems." IEEE Transactions on Consumer Electronics, vol. 57, no. 3, pp. 1027–1032.</a:t>
            </a:r>
          </a:p>
          <a:p>
            <a:pPr marL="0" indent="0">
              <a:buNone/>
            </a:pPr>
            <a:endParaRPr lang="en-IN"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 8.Fan, M., Tanaka, D., &amp; </a:t>
            </a:r>
            <a:r>
              <a:rPr lang="en-IN" sz="1800" dirty="0" err="1">
                <a:latin typeface="Times New Roman" pitchFamily="18" charset="0"/>
                <a:cs typeface="Times New Roman" pitchFamily="18" charset="0"/>
              </a:rPr>
              <a:t>Serikawa</a:t>
            </a:r>
            <a:r>
              <a:rPr lang="en-IN" sz="1800" dirty="0">
                <a:latin typeface="Times New Roman" pitchFamily="18" charset="0"/>
                <a:cs typeface="Times New Roman" pitchFamily="18" charset="0"/>
              </a:rPr>
              <a:t>, S. (2016). "Proposal of Triggered Touch Switch Model with High Accuracy." Journal of the Institute of Industrial Applications Engineers, vol. 4, no. 2, pp. 94–99.Kawano, H., &amp; </a:t>
            </a:r>
            <a:r>
              <a:rPr lang="en-IN" sz="1800" dirty="0" err="1">
                <a:latin typeface="Times New Roman" pitchFamily="18" charset="0"/>
                <a:cs typeface="Times New Roman" pitchFamily="18" charset="0"/>
              </a:rPr>
              <a:t>Serikawa</a:t>
            </a:r>
            <a:r>
              <a:rPr lang="en-IN" sz="1800" dirty="0">
                <a:latin typeface="Times New Roman" pitchFamily="18" charset="0"/>
                <a:cs typeface="Times New Roman" pitchFamily="18" charset="0"/>
              </a:rPr>
              <a:t>, S. (2016). "Proposal of the Improved Touch Panel Switch Having High Flexibility." Journal of the Institute of Industrial Applications Engineers, vol. 4, no. 3, pp. 148–152.</a:t>
            </a:r>
          </a:p>
          <a:p>
            <a:pPr marL="0" indent="0">
              <a:buNone/>
            </a:pPr>
            <a:endParaRPr lang="en-IN"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9.Inoue, S., </a:t>
            </a:r>
            <a:r>
              <a:rPr lang="en-IN" sz="1800" dirty="0" err="1">
                <a:latin typeface="Times New Roman" pitchFamily="18" charset="0"/>
                <a:cs typeface="Times New Roman" pitchFamily="18" charset="0"/>
              </a:rPr>
              <a:t>Yamawaki</a:t>
            </a:r>
            <a:r>
              <a:rPr lang="en-IN" sz="1800" dirty="0">
                <a:latin typeface="Times New Roman" pitchFamily="18" charset="0"/>
                <a:cs typeface="Times New Roman" pitchFamily="18" charset="0"/>
              </a:rPr>
              <a:t>, A., &amp; </a:t>
            </a:r>
            <a:r>
              <a:rPr lang="en-IN" sz="1800" dirty="0" err="1">
                <a:latin typeface="Times New Roman" pitchFamily="18" charset="0"/>
                <a:cs typeface="Times New Roman" pitchFamily="18" charset="0"/>
              </a:rPr>
              <a:t>Serikawa</a:t>
            </a:r>
            <a:r>
              <a:rPr lang="en-IN" sz="1800" dirty="0">
                <a:latin typeface="Times New Roman" pitchFamily="18" charset="0"/>
                <a:cs typeface="Times New Roman" pitchFamily="18" charset="0"/>
              </a:rPr>
              <a:t>, S. (2013). "A Flexible Touch Switch with Arbitrary Shape and Arrangement." Journal of the Institute of Industrial Applications Engineers, vol. 1, no. 2, pp. 52–55.</a:t>
            </a:r>
          </a:p>
          <a:p>
            <a:pPr marL="0" indent="0">
              <a:buNone/>
            </a:pPr>
            <a:endParaRPr lang="en-IN" sz="1800" dirty="0">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10.Zuk, S., </a:t>
            </a:r>
            <a:r>
              <a:rPr lang="en-IN" sz="1800" dirty="0" err="1">
                <a:latin typeface="Times New Roman" pitchFamily="18" charset="0"/>
                <a:cs typeface="Times New Roman" pitchFamily="18" charset="0"/>
              </a:rPr>
              <a:t>Pietrikova</a:t>
            </a:r>
            <a:r>
              <a:rPr lang="en-IN" sz="1800" dirty="0">
                <a:latin typeface="Times New Roman" pitchFamily="18" charset="0"/>
                <a:cs typeface="Times New Roman" pitchFamily="18" charset="0"/>
              </a:rPr>
              <a:t>, A., &amp; </a:t>
            </a:r>
            <a:r>
              <a:rPr lang="en-IN" sz="1800" dirty="0" err="1">
                <a:latin typeface="Times New Roman" pitchFamily="18" charset="0"/>
                <a:cs typeface="Times New Roman" pitchFamily="18" charset="0"/>
              </a:rPr>
              <a:t>Vehec</a:t>
            </a:r>
            <a:r>
              <a:rPr lang="en-IN" sz="1800" dirty="0">
                <a:latin typeface="Times New Roman" pitchFamily="18" charset="0"/>
                <a:cs typeface="Times New Roman" pitchFamily="18" charset="0"/>
              </a:rPr>
              <a:t>, I. (2018). "Capacitive touch sensor." Microelectronics International, vol. 35, no. 3. ISSN: 1356-5362.</a:t>
            </a:r>
            <a:endParaRPr lang="en-IN" sz="1800" dirty="0"/>
          </a:p>
        </p:txBody>
      </p:sp>
      <p:sp>
        <p:nvSpPr>
          <p:cNvPr id="5" name="Date Placeholder 4"/>
          <p:cNvSpPr>
            <a:spLocks noGrp="1"/>
          </p:cNvSpPr>
          <p:nvPr>
            <p:ph type="dt" sz="half" idx="10"/>
          </p:nvPr>
        </p:nvSpPr>
        <p:spPr/>
        <p:txBody>
          <a:bodyPr/>
          <a:lstStyle/>
          <a:p>
            <a:fld id="{7BB9D5D7-B85C-40EB-9DC0-8F1DD8152FEF}" type="datetime1">
              <a:rPr lang="en-US" smtClean="0"/>
              <a:t>12/3/2024</a:t>
            </a:fld>
            <a:endParaRPr lang="en-US"/>
          </a:p>
        </p:txBody>
      </p:sp>
      <p:sp>
        <p:nvSpPr>
          <p:cNvPr id="6" name="Slide Number Placeholder 3">
            <a:extLst>
              <a:ext uri="{FF2B5EF4-FFF2-40B4-BE49-F238E27FC236}">
                <a16:creationId xmlns:a16="http://schemas.microsoft.com/office/drawing/2014/main" id="{E32ECFEF-8137-C323-B0D8-876C74FAA025}"/>
              </a:ext>
            </a:extLst>
          </p:cNvPr>
          <p:cNvSpPr>
            <a:spLocks noGrp="1"/>
          </p:cNvSpPr>
          <p:nvPr>
            <p:ph type="sldNum" sz="quarter" idx="12"/>
          </p:nvPr>
        </p:nvSpPr>
        <p:spPr bwMode="auto">
          <a:xfrm>
            <a:off x="195262" y="6340642"/>
            <a:ext cx="382253" cy="326858"/>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25</a:t>
            </a:fld>
            <a:endParaRPr lang="en-US" alt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504397591"/>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1774825" y="2708275"/>
            <a:ext cx="9144000" cy="1066800"/>
          </a:xfrm>
        </p:spPr>
        <p:txBody>
          <a:bodyPr>
            <a:normAutofit/>
          </a:bodyPr>
          <a:lstStyle/>
          <a:p>
            <a:pPr algn="ctr" eaLnBrk="1" fontAlgn="auto" hangingPunct="1">
              <a:spcAft>
                <a:spcPts val="0"/>
              </a:spcAft>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1048690" name="Date Placeholder 5"/>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4192482-7030-4009-98B0-A6EE84F47DD8}" type="datetime1">
              <a:rPr lang="en-US" altLang="en-US" smtClean="0">
                <a:solidFill>
                  <a:schemeClr val="tx2"/>
                </a:solidFill>
              </a:rPr>
              <a:t>12/3/2024</a:t>
            </a:fld>
            <a:endParaRPr lang="en-US" altLang="en-US">
              <a:solidFill>
                <a:schemeClr val="tx2"/>
              </a:solidFill>
            </a:endParaRPr>
          </a:p>
        </p:txBody>
      </p:sp>
      <p:pic>
        <p:nvPicPr>
          <p:cNvPr id="2097211" name="Content Placeholder 99"/>
          <p:cNvPicPr>
            <a:picLocks noGrp="1" noChangeAspect="1" noChangeArrowheads="1"/>
          </p:cNvPicPr>
          <p:nvPr>
            <p:ph sz="quarter" idx="4294967295"/>
          </p:nvPr>
        </p:nvPicPr>
        <p:blipFill>
          <a:blip r:embed="rId2"/>
          <a:srcRect/>
          <a:stretch>
            <a:fillRect/>
          </a:stretch>
        </p:blipFill>
        <p:spPr>
          <a:xfrm>
            <a:off x="496888" y="330200"/>
            <a:ext cx="1092200" cy="674688"/>
          </a:xfrm>
        </p:spPr>
      </p:pic>
      <p:pic>
        <p:nvPicPr>
          <p:cNvPr id="2097212" name="Picture 8"/>
          <p:cNvPicPr>
            <a:picLocks noChangeAspect="1" noChangeArrowheads="1"/>
          </p:cNvPicPr>
          <p:nvPr/>
        </p:nvPicPr>
        <p:blipFill>
          <a:blip r:embed="rId3"/>
          <a:srcRect/>
          <a:stretch>
            <a:fillRect/>
          </a:stretch>
        </p:blipFill>
        <p:spPr bwMode="auto">
          <a:xfrm>
            <a:off x="10833100" y="176213"/>
            <a:ext cx="1196975" cy="1195387"/>
          </a:xfrm>
          <a:prstGeom prst="rect">
            <a:avLst/>
          </a:prstGeom>
          <a:noFill/>
          <a:ln>
            <a:noFill/>
          </a:ln>
        </p:spPr>
      </p:pic>
      <p:sp>
        <p:nvSpPr>
          <p:cNvPr id="2" name="Slide Number Placeholder 3">
            <a:extLst>
              <a:ext uri="{FF2B5EF4-FFF2-40B4-BE49-F238E27FC236}">
                <a16:creationId xmlns:a16="http://schemas.microsoft.com/office/drawing/2014/main" id="{56DDDD60-CEF1-72CB-0AE8-640EFCB02CA2}"/>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26</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Date Placeholder 4"/>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E651925F-B137-499E-8D57-AEA6C43A815E}" type="datetime1">
              <a:rPr lang="en-US" altLang="en-US" smtClean="0">
                <a:solidFill>
                  <a:schemeClr val="tx2"/>
                </a:solidFill>
              </a:rPr>
              <a:t>12/3/2024</a:t>
            </a:fld>
            <a:endParaRPr lang="en-US" altLang="en-US">
              <a:solidFill>
                <a:schemeClr val="tx2"/>
              </a:solidFill>
            </a:endParaRPr>
          </a:p>
        </p:txBody>
      </p:sp>
      <p:sp>
        <p:nvSpPr>
          <p:cNvPr id="1048613" name="Title 7"/>
          <p:cNvSpPr>
            <a:spLocks noGrp="1" noChangeArrowheads="1"/>
          </p:cNvSpPr>
          <p:nvPr>
            <p:ph type="ctrTitle"/>
          </p:nvPr>
        </p:nvSpPr>
        <p:spPr>
          <a:xfrm>
            <a:off x="609600" y="1506538"/>
            <a:ext cx="10972800" cy="1470025"/>
          </a:xfrm>
        </p:spPr>
        <p:txBody>
          <a:bodyPr/>
          <a:lstStyle/>
          <a:p>
            <a:pPr>
              <a:lnSpc>
                <a:spcPts val="7200"/>
              </a:lnSpc>
            </a:pPr>
            <a:r>
              <a:rPr spc="-1" dirty="0">
                <a:latin typeface="Times New Roman Bold"/>
                <a:ea typeface="Times New Roman Bold"/>
                <a:cs typeface="Times New Roman Bold"/>
                <a:sym typeface="Times New Roman Bold"/>
              </a:rPr>
              <a:t>MODULE 1 - TEMPERATURE    CONTROLLED FAN </a:t>
            </a:r>
          </a:p>
        </p:txBody>
      </p:sp>
      <p:pic>
        <p:nvPicPr>
          <p:cNvPr id="2097156" name="Picture 99"/>
          <p:cNvPicPr>
            <a:picLocks noChangeArrowheads="1"/>
          </p:cNvPicPr>
          <p:nvPr/>
        </p:nvPicPr>
        <p:blipFill>
          <a:blip r:embed="rId2"/>
          <a:srcRect/>
          <a:stretch>
            <a:fillRect/>
          </a:stretch>
        </p:blipFill>
        <p:spPr bwMode="auto">
          <a:xfrm>
            <a:off x="263525" y="306388"/>
            <a:ext cx="1041400" cy="738187"/>
          </a:xfrm>
          <a:prstGeom prst="rect">
            <a:avLst/>
          </a:prstGeom>
          <a:noFill/>
          <a:ln>
            <a:noFill/>
          </a:ln>
        </p:spPr>
      </p:pic>
      <p:pic>
        <p:nvPicPr>
          <p:cNvPr id="2097157" name="Picture 7"/>
          <p:cNvPicPr>
            <a:picLocks noChangeAspect="1" noChangeArrowheads="1"/>
          </p:cNvPicPr>
          <p:nvPr/>
        </p:nvPicPr>
        <p:blipFill>
          <a:blip r:embed="rId3"/>
          <a:srcRect/>
          <a:stretch>
            <a:fillRect/>
          </a:stretch>
        </p:blipFill>
        <p:spPr bwMode="auto">
          <a:xfrm>
            <a:off x="10833100" y="176213"/>
            <a:ext cx="1196975" cy="1195387"/>
          </a:xfrm>
          <a:prstGeom prst="rect">
            <a:avLst/>
          </a:prstGeom>
          <a:noFill/>
          <a:ln>
            <a:noFill/>
          </a:ln>
        </p:spPr>
      </p:pic>
      <p:sp>
        <p:nvSpPr>
          <p:cNvPr id="2" name="Slide Number Placeholder 3">
            <a:extLst>
              <a:ext uri="{FF2B5EF4-FFF2-40B4-BE49-F238E27FC236}">
                <a16:creationId xmlns:a16="http://schemas.microsoft.com/office/drawing/2014/main" id="{BF788A58-022A-CFB1-0710-16682987DB20}"/>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3</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7"/>
          <p:cNvSpPr>
            <a:spLocks noGrp="1" noChangeArrowheads="1"/>
          </p:cNvSpPr>
          <p:nvPr>
            <p:ph type="title"/>
          </p:nvPr>
        </p:nvSpPr>
        <p:spPr>
          <a:xfrm>
            <a:off x="942181" y="-199357"/>
            <a:ext cx="10363200" cy="1143001"/>
          </a:xfrm>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ABSTRACT</a:t>
            </a:r>
            <a:endParaRPr lang="en-IN" altLang="en-US" sz="3600" b="1" dirty="0">
              <a:latin typeface="Times New Roman" panose="02020603050405020304" pitchFamily="18" charset="0"/>
              <a:cs typeface="Times New Roman" panose="02020603050405020304" pitchFamily="18" charset="0"/>
            </a:endParaRPr>
          </a:p>
        </p:txBody>
      </p:sp>
      <p:sp>
        <p:nvSpPr>
          <p:cNvPr id="1048620" name="Date Placeholder 4"/>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C757879-F8EC-47B6-BF0B-0E9E3D1B1D4B}" type="datetime1">
              <a:rPr lang="en-US" altLang="en-US" smtClean="0">
                <a:solidFill>
                  <a:schemeClr val="tx2"/>
                </a:solidFill>
              </a:rPr>
              <a:t>12/3/2024</a:t>
            </a:fld>
            <a:endParaRPr lang="en-US" altLang="en-US">
              <a:solidFill>
                <a:schemeClr val="tx2"/>
              </a:solidFill>
            </a:endParaRPr>
          </a:p>
        </p:txBody>
      </p:sp>
      <p:pic>
        <p:nvPicPr>
          <p:cNvPr id="2097158"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59"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1048621" name="Content Placeholder 1"/>
          <p:cNvSpPr>
            <a:spLocks noGrp="1" noChangeArrowheads="1"/>
          </p:cNvSpPr>
          <p:nvPr>
            <p:ph sz="quarter" idx="1"/>
          </p:nvPr>
        </p:nvSpPr>
        <p:spPr>
          <a:xfrm>
            <a:off x="1179846" y="1693483"/>
            <a:ext cx="10408151" cy="3785652"/>
          </a:xfrm>
        </p:spPr>
        <p:txBody>
          <a:bodyPr wrap="square" anchor="ctr">
            <a:spAutoFit/>
          </a:bodyPr>
          <a:lstStyle/>
          <a:p>
            <a:pPr marL="0" indent="0" algn="just">
              <a:buNone/>
            </a:pPr>
            <a:r>
              <a:rPr lang="en-US" sz="2000" dirty="0">
                <a:latin typeface="Times New Roman" pitchFamily="18" charset="0"/>
                <a:cs typeface="Times New Roman" pitchFamily="18" charset="0"/>
              </a:rPr>
              <a:t>This project aims to develop a temperature-controlled fan system that automatically adjusts its speed in response to changes in room temperature, ensuring optimal airflow, enhanced comfort, and improved energy efficiency. Traditional fans operate at fixed speeds, leading to unnecessary energy consumption and an inability to maintain ideal indoor conditions. Existing solutions, such as thermostatic switches and smart controllers, partially address these issues but often exhibit limitations such as delayed response times, inconsistent performance, and limited compatibility with different fan </a:t>
            </a:r>
            <a:r>
              <a:rPr lang="en-US" sz="2000" dirty="0" err="1">
                <a:latin typeface="Times New Roman" pitchFamily="18" charset="0"/>
                <a:cs typeface="Times New Roman" pitchFamily="18" charset="0"/>
              </a:rPr>
              <a:t>models.To</a:t>
            </a:r>
            <a:r>
              <a:rPr lang="en-US" sz="2000" dirty="0">
                <a:latin typeface="Times New Roman" pitchFamily="18" charset="0"/>
                <a:cs typeface="Times New Roman" pitchFamily="18" charset="0"/>
              </a:rPr>
              <a:t> overcome these challenges, the proposed system integrates modern technologies, including temperature sensors, microcontrollers, and efficient motor control mechanisms. These components work together to provide real-time adjustments, precise control, and seamless operation across various fan types. By dynamically varying airflow to match the surrounding temperature, the system reduces energy waste, prevents overheating, and creates a more comfortable and sustainable indoor environment.</a:t>
            </a:r>
          </a:p>
        </p:txBody>
      </p:sp>
      <p:sp>
        <p:nvSpPr>
          <p:cNvPr id="2" name="Slide Number Placeholder 3">
            <a:extLst>
              <a:ext uri="{FF2B5EF4-FFF2-40B4-BE49-F238E27FC236}">
                <a16:creationId xmlns:a16="http://schemas.microsoft.com/office/drawing/2014/main" id="{6ED42520-5EB5-99A1-0718-458FC9137DE2}"/>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4</a:t>
            </a:fld>
            <a:endParaRPr lang="en-US" altLang="en-US" dirty="0">
              <a:solidFill>
                <a:schemeClr val="bg1"/>
              </a:solidFill>
              <a:latin typeface="Century Gothic" panose="020B0502020202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noChangeArrowheads="1"/>
          </p:cNvSpPr>
          <p:nvPr>
            <p:ph type="title"/>
          </p:nvPr>
        </p:nvSpPr>
        <p:spPr/>
        <p:txBody>
          <a:bodyPr/>
          <a:lstStyle/>
          <a:p>
            <a:pPr algn="ctr" eaLnBrk="1" hangingPunct="1"/>
            <a:r>
              <a:rPr lang="en-US" altLang="en-US" b="1">
                <a:latin typeface="Times New Roman" panose="02020603050405020304" pitchFamily="18" charset="0"/>
                <a:cs typeface="Times New Roman" panose="02020603050405020304" pitchFamily="18" charset="0"/>
              </a:rPr>
              <a:t>INTRODUCTION – MODULE 1</a:t>
            </a:r>
            <a:endParaRPr lang="en-IN" altLang="en-US" b="1">
              <a:latin typeface="Times New Roman" panose="02020603050405020304" pitchFamily="18" charset="0"/>
              <a:cs typeface="Times New Roman" panose="02020603050405020304" pitchFamily="18" charset="0"/>
            </a:endParaRPr>
          </a:p>
        </p:txBody>
      </p:sp>
      <p:sp>
        <p:nvSpPr>
          <p:cNvPr id="1048623" name="Date Placeholder 2"/>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B66CB69-DF0C-44AD-9D49-FD5C9EACE49F}" type="datetime1">
              <a:rPr lang="en-US" altLang="en-US" smtClean="0">
                <a:solidFill>
                  <a:schemeClr val="tx2"/>
                </a:solidFill>
              </a:rPr>
              <a:t>12/3/2024</a:t>
            </a:fld>
            <a:endParaRPr lang="en-US" altLang="en-US">
              <a:solidFill>
                <a:schemeClr val="tx2"/>
              </a:solidFill>
            </a:endParaRPr>
          </a:p>
        </p:txBody>
      </p:sp>
      <p:sp>
        <p:nvSpPr>
          <p:cNvPr id="1048624" name="Rectangle 1"/>
          <p:cNvSpPr>
            <a:spLocks noGrp="1" noChangeArrowheads="1"/>
          </p:cNvSpPr>
          <p:nvPr>
            <p:ph sz="quarter" idx="1"/>
          </p:nvPr>
        </p:nvSpPr>
        <p:spPr>
          <a:xfrm>
            <a:off x="1266825" y="1836817"/>
            <a:ext cx="9702800" cy="7140416"/>
          </a:xfrm>
        </p:spPr>
        <p:txBody>
          <a:bodyPr anchor="ctr">
            <a:spAutoFit/>
          </a:bodyPr>
          <a:lstStyle/>
          <a:p>
            <a:pPr marL="0" indent="0" algn="just">
              <a:buNone/>
            </a:pPr>
            <a:r>
              <a:rPr lang="en-US" sz="2000" dirty="0">
                <a:solidFill>
                  <a:srgbClr val="000000"/>
                </a:solidFill>
                <a:latin typeface="Times New Roman"/>
                <a:ea typeface="Times New Roman"/>
                <a:cs typeface="Times New Roman"/>
                <a:sym typeface="Times New Roman"/>
              </a:rPr>
              <a:t>A temperature-controlled fan is an innovative solution designed to enhance indoor comfort and energy efficiency by automatically adjusting its speed based on room temperature. Unlike traditional fans, this system ensures optimal airflow while minimizing energy waste, promoting sustainability and user convenience. Current solutions, such as thermostatic switches and smart controllers, face limitations like delayed response, inconsistent performance, and compatibility issues. This project aims to develop an advanced temperature-controlled fan using modern technologies, offering precise, real-time adjustments and improved reliability, making it a valuable addition to energy-efficient systems. This project focuses on the design and implementation of an intelligent temperature-controlled fan system that bridges the gap between energy efficiency and comfort. By leveraging cutting-edge technologies such as microcontrollers, temperature sensors, and efficient motor control mechanisms, the proposed system aims to deliver a next-generation solution that redefines indoor climate management.</a:t>
            </a: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endParaRPr lang="en-US" altLang="en-US" sz="1800" b="1" dirty="0">
              <a:latin typeface="Arial" pitchFamily="34" charset="0"/>
            </a:endParaRPr>
          </a:p>
          <a:p>
            <a:pPr marL="0" indent="0">
              <a:spcBef>
                <a:spcPct val="0"/>
              </a:spcBef>
              <a:buClrTx/>
              <a:buSzTx/>
              <a:buFontTx/>
              <a:buChar char="•"/>
            </a:pPr>
            <a:r>
              <a:rPr lang="en-US" altLang="en-US" sz="1800" dirty="0">
                <a:latin typeface="Arial" pitchFamily="34" charset="0"/>
              </a:rPr>
              <a:t> </a:t>
            </a:r>
          </a:p>
        </p:txBody>
      </p:sp>
      <p:pic>
        <p:nvPicPr>
          <p:cNvPr id="2097160"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61"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8AFD08E7-C451-C219-967F-B99EFA2FDC35}"/>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5</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694" y="-240632"/>
            <a:ext cx="10363200" cy="1143000"/>
          </a:xfrm>
        </p:spPr>
        <p:txBody>
          <a:bodyPr/>
          <a:lstStyle/>
          <a:p>
            <a:r>
              <a:rPr lang="en-US" sz="2400" dirty="0">
                <a:latin typeface="Times New Roman" pitchFamily="18" charset="0"/>
                <a:cs typeface="Times New Roman" pitchFamily="18" charset="0"/>
              </a:rPr>
              <a:t>OBJECTIVE &amp; SCOPE :</a:t>
            </a:r>
            <a:endParaRPr lang="en-IN" sz="24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38463" y="986589"/>
            <a:ext cx="10631906" cy="5498431"/>
          </a:xfrm>
        </p:spPr>
        <p:txBody>
          <a:bodyPr/>
          <a:lstStyle/>
          <a:p>
            <a:pPr marL="0" indent="0">
              <a:buNone/>
            </a:pPr>
            <a:r>
              <a:rPr lang="en-US" sz="2000" dirty="0">
                <a:latin typeface="Times New Roman" pitchFamily="18" charset="0"/>
                <a:cs typeface="Times New Roman" pitchFamily="18" charset="0"/>
              </a:rPr>
              <a:t>OBJECTIVE:</a:t>
            </a:r>
          </a:p>
          <a:p>
            <a:pPr>
              <a:buFont typeface="Arial" pitchFamily="34" charset="0"/>
              <a:buChar char="•"/>
            </a:pPr>
            <a:r>
              <a:rPr lang="en-US" sz="2000" dirty="0">
                <a:latin typeface="Times New Roman" pitchFamily="18" charset="0"/>
                <a:cs typeface="Times New Roman" pitchFamily="18" charset="0"/>
              </a:rPr>
              <a:t>Enhance indoor comfort by maintaining optimal airflow and temperature.</a:t>
            </a:r>
          </a:p>
          <a:p>
            <a:pPr>
              <a:buFont typeface="Arial" pitchFamily="34" charset="0"/>
              <a:buChar char="•"/>
            </a:pPr>
            <a:r>
              <a:rPr lang="en-US" sz="2000" dirty="0">
                <a:latin typeface="Times New Roman" pitchFamily="18" charset="0"/>
                <a:cs typeface="Times New Roman" pitchFamily="18" charset="0"/>
              </a:rPr>
              <a:t>Minimize energy consumption by dynamically regulating fan speed according to environmental conditions.</a:t>
            </a:r>
          </a:p>
          <a:p>
            <a:pPr>
              <a:buFont typeface="Arial" pitchFamily="34" charset="0"/>
              <a:buChar char="•"/>
            </a:pPr>
            <a:r>
              <a:rPr lang="en-US" sz="2000" dirty="0">
                <a:latin typeface="Times New Roman" pitchFamily="18" charset="0"/>
                <a:cs typeface="Times New Roman" pitchFamily="18" charset="0"/>
              </a:rPr>
              <a:t>Overcome limitations of existing solutions, such as delayed response and compatibility issues.</a:t>
            </a:r>
          </a:p>
          <a:p>
            <a:pPr>
              <a:buFont typeface="Arial" pitchFamily="34" charset="0"/>
              <a:buChar char="•"/>
            </a:pPr>
            <a:r>
              <a:rPr lang="en-US" sz="2000" dirty="0">
                <a:latin typeface="Times New Roman" pitchFamily="18" charset="0"/>
                <a:cs typeface="Times New Roman" pitchFamily="18" charset="0"/>
              </a:rPr>
              <a:t>Contribute to sustainable practices by reducing unnecessary power usage.</a:t>
            </a:r>
          </a:p>
          <a:p>
            <a:pPr>
              <a:buFont typeface="Arial" pitchFamily="34" charset="0"/>
              <a:buChar char="•"/>
            </a:pPr>
            <a:endParaRPr lang="en-US" sz="2000" dirty="0"/>
          </a:p>
          <a:p>
            <a:pPr marL="0" indent="0">
              <a:buNone/>
            </a:pPr>
            <a:r>
              <a:rPr lang="en-US" sz="2000" dirty="0">
                <a:latin typeface="Times New Roman" pitchFamily="18" charset="0"/>
                <a:cs typeface="Times New Roman" pitchFamily="18" charset="0"/>
              </a:rPr>
              <a:t>SCOPE :</a:t>
            </a:r>
          </a:p>
          <a:p>
            <a:pPr>
              <a:buFont typeface="Arial" pitchFamily="34" charset="0"/>
              <a:buChar char="•"/>
            </a:pPr>
            <a:r>
              <a:rPr lang="en-US" sz="2000" dirty="0">
                <a:latin typeface="Times New Roman" pitchFamily="18" charset="0"/>
                <a:cs typeface="Times New Roman" pitchFamily="18" charset="0"/>
              </a:rPr>
              <a:t>SYSTEM DESIGN: Developing a hardware and software solution integrating temperature sensors, microcontrollers, and motor control units.</a:t>
            </a:r>
          </a:p>
          <a:p>
            <a:pPr>
              <a:buFont typeface="Arial" pitchFamily="34" charset="0"/>
              <a:buChar char="•"/>
            </a:pPr>
            <a:r>
              <a:rPr lang="en-US" sz="2000" dirty="0">
                <a:latin typeface="Times New Roman" pitchFamily="18" charset="0"/>
                <a:cs typeface="Times New Roman" pitchFamily="18" charset="0"/>
              </a:rPr>
              <a:t>ENERGY EFFICIENCY: Ensuring low power consumption through intelligent speed adjustments and optimizing the system for minimal energy waste.</a:t>
            </a:r>
          </a:p>
          <a:p>
            <a:pPr>
              <a:buFont typeface="Arial" pitchFamily="34" charset="0"/>
              <a:buChar char="•"/>
            </a:pPr>
            <a:r>
              <a:rPr lang="en-US" sz="2000" dirty="0">
                <a:latin typeface="Times New Roman" pitchFamily="18" charset="0"/>
                <a:cs typeface="Times New Roman" pitchFamily="18" charset="0"/>
              </a:rPr>
              <a:t>REAL-TIME PERFORMANCE: Implementing real-time temperature sensing and fan speed adjustments for consistent and reliable performance.</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36EA4FD-C29D-436B-BDD7-798276CA2C25}" type="datetime1">
              <a:rPr lang="en-US" smtClean="0"/>
              <a:t>12/3/2024</a:t>
            </a:fld>
            <a:endParaRPr lang="en-US"/>
          </a:p>
        </p:txBody>
      </p:sp>
      <p:sp>
        <p:nvSpPr>
          <p:cNvPr id="5" name="Slide Number Placeholder 3">
            <a:extLst>
              <a:ext uri="{FF2B5EF4-FFF2-40B4-BE49-F238E27FC236}">
                <a16:creationId xmlns:a16="http://schemas.microsoft.com/office/drawing/2014/main" id="{6ED42520-5EB5-99A1-0718-458FC9137DE2}"/>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6</a:t>
            </a:fld>
            <a:endParaRPr lang="en-US" alt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92968454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Date Placeholder 1"/>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B7B9C80-366C-4F33-9BA4-B4991733C3B5}" type="datetime2">
              <a:rPr lang="en-US" altLang="en-US" smtClean="0">
                <a:solidFill>
                  <a:schemeClr val="tx2"/>
                </a:solidFill>
              </a:rPr>
              <a:t>Tuesday, December 3, 2024</a:t>
            </a:fld>
            <a:endParaRPr lang="en-US" altLang="en-US">
              <a:solidFill>
                <a:schemeClr val="tx2"/>
              </a:solidFill>
            </a:endParaRPr>
          </a:p>
        </p:txBody>
      </p:sp>
      <p:sp>
        <p:nvSpPr>
          <p:cNvPr id="1048626" name="Footer Placeholder 2"/>
          <p:cNvSpPr>
            <a:spLocks noGrp="1" noChangeArrowheads="1"/>
          </p:cNvSpPr>
          <p:nvPr>
            <p:ph type="ftr" sz="quarter" idx="11"/>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Zeroth Review</a:t>
            </a:r>
          </a:p>
        </p:txBody>
      </p:sp>
      <p:sp>
        <p:nvSpPr>
          <p:cNvPr id="1048627" name="Slide Number Placeholder 3"/>
          <p:cNvSpPr>
            <a:spLocks noGrp="1"/>
          </p:cNvSpPr>
          <p:nvPr>
            <p:ph type="sldNum" sz="quarter" idx="12"/>
          </p:nvPr>
        </p:nvSpPr>
        <p:spPr bwMode="auto"/>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CDCD906E-B6DF-40F4-88CE-DAE846480646}" type="slidenum">
              <a:rPr lang="en-US" altLang="en-US">
                <a:solidFill>
                  <a:schemeClr val="bg1"/>
                </a:solidFill>
                <a:latin typeface="Century Gothic" panose="020B0502020202020204" pitchFamily="34" charset="0"/>
              </a:rPr>
              <a:t>7</a:t>
            </a:fld>
            <a:endParaRPr lang="en-US" altLang="en-US">
              <a:solidFill>
                <a:schemeClr val="bg1"/>
              </a:solidFill>
              <a:latin typeface="Century Gothic" panose="020B0502020202020204" pitchFamily="34" charset="0"/>
            </a:endParaRPr>
          </a:p>
        </p:txBody>
      </p:sp>
      <p:sp>
        <p:nvSpPr>
          <p:cNvPr id="1048628" name="Title 6"/>
          <p:cNvSpPr txBox="1">
            <a:spLocks noChangeArrowheads="1"/>
          </p:cNvSpPr>
          <p:nvPr/>
        </p:nvSpPr>
        <p:spPr bwMode="auto">
          <a:xfrm>
            <a:off x="993775" y="176213"/>
            <a:ext cx="10363200" cy="844550"/>
          </a:xfrm>
          <a:prstGeom prst="rect">
            <a:avLst/>
          </a:prstGeom>
          <a:noFill/>
          <a:ln>
            <a:noFill/>
          </a:ln>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sp>
        <p:nvSpPr>
          <p:cNvPr id="1048629" name="Content Placeholder 2"/>
          <p:cNvSpPr txBox="1"/>
          <p:nvPr/>
        </p:nvSpPr>
        <p:spPr bwMode="auto">
          <a:xfrm>
            <a:off x="1219200" y="898525"/>
            <a:ext cx="10363200" cy="4572000"/>
          </a:xfrm>
          <a:prstGeom prst="rect">
            <a:avLst/>
          </a:prstGeom>
          <a:noFill/>
          <a:ln>
            <a:noFill/>
          </a:ln>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eaLnBrk="1" hangingPunct="1">
              <a:spcBef>
                <a:spcPts val="575"/>
              </a:spcBef>
              <a:buClr>
                <a:schemeClr val="accent1"/>
              </a:buClr>
              <a:buSzPct val="85000"/>
              <a:buFont typeface="Wingdings 2" panose="05020102010507070707" pitchFamily="18" charset="2"/>
              <a:buNone/>
            </a:pPr>
            <a:endParaRPr lang="en-IN" altLang="en-US">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graphicFrame>
        <p:nvGraphicFramePr>
          <p:cNvPr id="4194304" name="Table 11"/>
          <p:cNvGraphicFramePr>
            <a:graphicFrameLocks noGrp="1"/>
          </p:cNvGraphicFramePr>
          <p:nvPr>
            <p:extLst>
              <p:ext uri="{D42A27DB-BD31-4B8C-83A1-F6EECF244321}">
                <p14:modId xmlns:p14="http://schemas.microsoft.com/office/powerpoint/2010/main" val="2455251647"/>
              </p:ext>
            </p:extLst>
          </p:nvPr>
        </p:nvGraphicFramePr>
        <p:xfrm>
          <a:off x="784225" y="898525"/>
          <a:ext cx="11022013" cy="5665788"/>
        </p:xfrm>
        <a:graphic>
          <a:graphicData uri="http://schemas.openxmlformats.org/drawingml/2006/table">
            <a:tbl>
              <a:tblPr firstRow="1">
                <a:tableStyleId>{5C22544A-7EE6-4342-B048-85BDC9FD1C3A}</a:tableStyleId>
              </a:tblPr>
              <a:tblGrid>
                <a:gridCol w="687830">
                  <a:extLst>
                    <a:ext uri="{9D8B030D-6E8A-4147-A177-3AD203B41FA5}">
                      <a16:colId xmlns:a16="http://schemas.microsoft.com/office/drawing/2014/main" val="20000"/>
                    </a:ext>
                  </a:extLst>
                </a:gridCol>
                <a:gridCol w="4053340">
                  <a:extLst>
                    <a:ext uri="{9D8B030D-6E8A-4147-A177-3AD203B41FA5}">
                      <a16:colId xmlns:a16="http://schemas.microsoft.com/office/drawing/2014/main" val="20001"/>
                    </a:ext>
                  </a:extLst>
                </a:gridCol>
                <a:gridCol w="2422223">
                  <a:extLst>
                    <a:ext uri="{9D8B030D-6E8A-4147-A177-3AD203B41FA5}">
                      <a16:colId xmlns:a16="http://schemas.microsoft.com/office/drawing/2014/main" val="20002"/>
                    </a:ext>
                  </a:extLst>
                </a:gridCol>
                <a:gridCol w="1887670">
                  <a:extLst>
                    <a:ext uri="{9D8B030D-6E8A-4147-A177-3AD203B41FA5}">
                      <a16:colId xmlns:a16="http://schemas.microsoft.com/office/drawing/2014/main" val="20003"/>
                    </a:ext>
                  </a:extLst>
                </a:gridCol>
                <a:gridCol w="1970950">
                  <a:extLst>
                    <a:ext uri="{9D8B030D-6E8A-4147-A177-3AD203B41FA5}">
                      <a16:colId xmlns:a16="http://schemas.microsoft.com/office/drawing/2014/main" val="20004"/>
                    </a:ext>
                  </a:extLst>
                </a:gridCol>
              </a:tblGrid>
              <a:tr h="802121">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Ref. No</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Title &amp; Author</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Methodology or components used</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Pros</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Cons</a:t>
                      </a:r>
                      <a:endParaRPr lang="en-IN" sz="20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0"/>
                  </a:ext>
                </a:extLst>
              </a:tr>
              <a:tr h="802121">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1</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Room temperature based fan speed control system using pulse width modulation technique</a:t>
                      </a:r>
                      <a:r>
                        <a:rPr lang="en-IN" sz="1400" u="none" strike="noStrike" dirty="0">
                          <a:effectLst/>
                          <a:latin typeface="Times New Roman" panose="02020603050405020304" pitchFamily="18" charset="0"/>
                          <a:cs typeface="Times New Roman" panose="02020603050405020304" pitchFamily="18" charset="0"/>
                        </a:rPr>
                        <a:t> -</a:t>
                      </a:r>
                      <a:r>
                        <a:rPr lang="da-DK" sz="1400" u="none" strike="noStrike" dirty="0">
                          <a:effectLst/>
                          <a:latin typeface="Times New Roman" panose="02020603050405020304" pitchFamily="18" charset="0"/>
                          <a:cs typeface="Times New Roman" panose="02020603050405020304" pitchFamily="18" charset="0"/>
                        </a:rPr>
                        <a:t>F. T. Ahmed, A. A. K. Zazali, N. B. M. Salleh, et al.</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   PWM Fan Speed Control: Uses temperature sensors and a microcontroller to adjust fan speed via PWM based on ambient temperature.</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Efficient and precise fan speed control.</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Moderate complexity may require some technical expertise for implementation.</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1"/>
                  </a:ext>
                </a:extLst>
              </a:tr>
              <a:tr h="1106828">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Optimal Fan Speed Control for Thermal Management of Servers -</a:t>
                      </a:r>
                      <a:r>
                        <a:rPr lang="en-US" sz="1400" u="none" strike="noStrike" baseline="0" dirty="0">
                          <a:effectLst/>
                          <a:latin typeface="Times New Roman" panose="02020603050405020304" pitchFamily="18" charset="0"/>
                          <a:cs typeface="Times New Roman" panose="02020603050405020304" pitchFamily="18" charset="0"/>
                        </a:rPr>
                        <a:t> </a:t>
                      </a:r>
                      <a:r>
                        <a:rPr lang="en-US" sz="1400" u="none" strike="noStrike" dirty="0">
                          <a:effectLst/>
                          <a:latin typeface="Times New Roman" panose="02020603050405020304" pitchFamily="18" charset="0"/>
                          <a:cs typeface="Times New Roman" panose="02020603050405020304" pitchFamily="18" charset="0"/>
                        </a:rPr>
                        <a:t>M. R. P. J. Mendes, M. T. Silva, J. M. P. Almeida</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l" fontAlgn="ctr"/>
                      <a:r>
                        <a:rPr lang="en-US" sz="1200" u="none" strike="noStrike" baseline="0" dirty="0">
                          <a:effectLst/>
                          <a:latin typeface="Times New Roman" panose="02020603050405020304" pitchFamily="18" charset="0"/>
                          <a:cs typeface="Times New Roman" panose="02020603050405020304" pitchFamily="18" charset="0"/>
                        </a:rPr>
                        <a:t>    </a:t>
                      </a:r>
                      <a:r>
                        <a:rPr lang="en-US" sz="1200" u="none" strike="noStrike" dirty="0">
                          <a:effectLst/>
                          <a:latin typeface="Times New Roman" panose="02020603050405020304" pitchFamily="18" charset="0"/>
                          <a:cs typeface="Times New Roman" panose="02020603050405020304" pitchFamily="18" charset="0"/>
                        </a:rPr>
                        <a:t>Optimal Fan Speed Control for Servers: Employs real-time temperature feedback and dynamic optimization algorithms to adjust fan speeds for efficient thermal management in servers.</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Highly effective in preventing</a:t>
                      </a:r>
                      <a:r>
                        <a:rPr lang="en-US" sz="1200" u="none" strike="noStrike" baseline="0" dirty="0">
                          <a:effectLst/>
                          <a:latin typeface="Times New Roman" panose="02020603050405020304" pitchFamily="18" charset="0"/>
                          <a:cs typeface="Times New Roman" panose="02020603050405020304" pitchFamily="18" charset="0"/>
                        </a:rPr>
                        <a:t> </a:t>
                      </a:r>
                      <a:r>
                        <a:rPr lang="en-US" sz="1200" u="none" strike="noStrike" dirty="0">
                          <a:effectLst/>
                          <a:latin typeface="Times New Roman" panose="02020603050405020304" pitchFamily="18" charset="0"/>
                          <a:cs typeface="Times New Roman" panose="02020603050405020304" pitchFamily="18" charset="0"/>
                        </a:rPr>
                        <a:t>overheating in server environments.</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High complexity can increase implementation costs and require specialized knowledge.</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2"/>
                  </a:ext>
                </a:extLst>
              </a:tr>
              <a:tr h="923945">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3</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Automatic Ceiling Fan Control Using Temperature and Room Occupancy- M. R. F. </a:t>
                      </a:r>
                      <a:r>
                        <a:rPr lang="en-US" sz="1400" u="none" strike="noStrike" dirty="0" err="1">
                          <a:effectLst/>
                          <a:latin typeface="Times New Roman" panose="02020603050405020304" pitchFamily="18" charset="0"/>
                          <a:cs typeface="Times New Roman" panose="02020603050405020304" pitchFamily="18" charset="0"/>
                        </a:rPr>
                        <a:t>Yusof</a:t>
                      </a:r>
                      <a:r>
                        <a:rPr lang="en-US" sz="1400" u="none" strike="noStrike" dirty="0">
                          <a:effectLst/>
                          <a:latin typeface="Times New Roman" panose="02020603050405020304" pitchFamily="18" charset="0"/>
                          <a:cs typeface="Times New Roman" panose="02020603050405020304" pitchFamily="18" charset="0"/>
                        </a:rPr>
                        <a:t>, N. A. M. </a:t>
                      </a:r>
                      <a:r>
                        <a:rPr lang="en-US" sz="1400" u="none" strike="noStrike" dirty="0" err="1">
                          <a:effectLst/>
                          <a:latin typeface="Times New Roman" panose="02020603050405020304" pitchFamily="18" charset="0"/>
                          <a:cs typeface="Times New Roman" panose="02020603050405020304" pitchFamily="18" charset="0"/>
                        </a:rPr>
                        <a:t>Zain</a:t>
                      </a:r>
                      <a:r>
                        <a:rPr lang="en-US" sz="1400" u="none" strike="noStrike" dirty="0">
                          <a:effectLst/>
                          <a:latin typeface="Times New Roman" panose="02020603050405020304" pitchFamily="18" charset="0"/>
                          <a:cs typeface="Times New Roman" panose="02020603050405020304" pitchFamily="18" charset="0"/>
                        </a:rPr>
                        <a:t>, M. N. A. F. </a:t>
                      </a:r>
                      <a:r>
                        <a:rPr lang="en-US" sz="1400" u="none" strike="noStrike" dirty="0" err="1">
                          <a:effectLst/>
                          <a:latin typeface="Times New Roman" panose="02020603050405020304" pitchFamily="18" charset="0"/>
                          <a:cs typeface="Times New Roman" panose="02020603050405020304" pitchFamily="18" charset="0"/>
                        </a:rPr>
                        <a:t>Nazri</a:t>
                      </a:r>
                      <a:r>
                        <a:rPr lang="en-IN" sz="1400" u="none" strike="noStrike" dirty="0">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l" fontAlgn="ctr"/>
                      <a:r>
                        <a:rPr lang="en-US" sz="1200" u="none" strike="noStrike" baseline="0" dirty="0">
                          <a:effectLst/>
                          <a:latin typeface="Times New Roman" panose="02020603050405020304" pitchFamily="18" charset="0"/>
                          <a:cs typeface="Times New Roman" panose="02020603050405020304" pitchFamily="18" charset="0"/>
                        </a:rPr>
                        <a:t>    </a:t>
                      </a:r>
                      <a:r>
                        <a:rPr lang="en-US" sz="1200" u="none" strike="noStrike" dirty="0">
                          <a:effectLst/>
                          <a:latin typeface="Times New Roman" panose="02020603050405020304" pitchFamily="18" charset="0"/>
                          <a:cs typeface="Times New Roman" panose="02020603050405020304" pitchFamily="18" charset="0"/>
                        </a:rPr>
                        <a:t>Automatic Ceiling Fan Control: Combines temperature and occupancy sensors to automatically adjust fan speed, optimizing energy use based on room occupancy.</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Enhances energy savings by considering occupancy.</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Requires reliable occupancy detection technology, which may not always be accurate.</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3"/>
                  </a:ext>
                </a:extLst>
              </a:tr>
              <a:tr h="1106828">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4</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Temperature Based Fan Speed Controller- P. J. </a:t>
                      </a:r>
                      <a:r>
                        <a:rPr lang="en-US" sz="1400" u="none" strike="noStrike" dirty="0" err="1">
                          <a:effectLst/>
                          <a:latin typeface="Times New Roman" panose="02020603050405020304" pitchFamily="18" charset="0"/>
                          <a:cs typeface="Times New Roman" panose="02020603050405020304" pitchFamily="18" charset="0"/>
                        </a:rPr>
                        <a:t>Dey</a:t>
                      </a:r>
                      <a:r>
                        <a:rPr lang="en-US" sz="1400" u="none" strike="noStrike" dirty="0">
                          <a:effectLst/>
                          <a:latin typeface="Times New Roman" panose="02020603050405020304" pitchFamily="18" charset="0"/>
                          <a:cs typeface="Times New Roman" panose="02020603050405020304" pitchFamily="18" charset="0"/>
                        </a:rPr>
                        <a:t>, K. B. </a:t>
                      </a:r>
                      <a:r>
                        <a:rPr lang="en-US" sz="1400" u="none" strike="noStrike" dirty="0" err="1">
                          <a:effectLst/>
                          <a:latin typeface="Times New Roman" panose="02020603050405020304" pitchFamily="18" charset="0"/>
                          <a:cs typeface="Times New Roman" panose="02020603050405020304" pitchFamily="18" charset="0"/>
                        </a:rPr>
                        <a:t>Ghosh</a:t>
                      </a:r>
                      <a:r>
                        <a:rPr lang="en-US" sz="1400" u="none" strike="noStrike" dirty="0">
                          <a:effectLst/>
                          <a:latin typeface="Times New Roman" panose="02020603050405020304" pitchFamily="18" charset="0"/>
                          <a:cs typeface="Times New Roman" panose="02020603050405020304" pitchFamily="18" charset="0"/>
                        </a:rPr>
                        <a:t>, S. D. </a:t>
                      </a:r>
                      <a:r>
                        <a:rPr lang="en-US" sz="1400" u="none" strike="noStrike" dirty="0" err="1">
                          <a:effectLst/>
                          <a:latin typeface="Times New Roman" panose="02020603050405020304" pitchFamily="18" charset="0"/>
                          <a:cs typeface="Times New Roman" panose="02020603050405020304" pitchFamily="18" charset="0"/>
                        </a:rPr>
                        <a:t>Choudhury</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Temperature Based Fan Speed Controller: Utilizes basic temperature sensors and a simple threshold-based control system to operate the fan at different speeds based on set temperature levels.</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Cost-effective solution for basic temperature control.</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Limited functionality without advanced control features; not suitable for complex environments.</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4"/>
                  </a:ext>
                </a:extLst>
              </a:tr>
              <a:tr h="923945">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5</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Smart Fan Control System Using IoT and Machine Learning for Energy Efficiency-M. R. </a:t>
                      </a:r>
                      <a:r>
                        <a:rPr lang="en-US" sz="1400" u="none" strike="noStrike" dirty="0" err="1">
                          <a:effectLst/>
                          <a:latin typeface="Times New Roman" panose="02020603050405020304" pitchFamily="18" charset="0"/>
                          <a:cs typeface="Times New Roman" panose="02020603050405020304" pitchFamily="18" charset="0"/>
                        </a:rPr>
                        <a:t>Hasan</a:t>
                      </a:r>
                      <a:r>
                        <a:rPr lang="en-US" sz="1400" u="none" strike="noStrike" dirty="0">
                          <a:effectLst/>
                          <a:latin typeface="Times New Roman" panose="02020603050405020304" pitchFamily="18" charset="0"/>
                          <a:cs typeface="Times New Roman" panose="02020603050405020304" pitchFamily="18" charset="0"/>
                        </a:rPr>
                        <a:t>, M. S. Al Azad, and M. A. H. </a:t>
                      </a:r>
                      <a:r>
                        <a:rPr lang="en-US" sz="1400" u="none" strike="noStrike" dirty="0" err="1">
                          <a:effectLst/>
                          <a:latin typeface="Times New Roman" panose="02020603050405020304" pitchFamily="18" charset="0"/>
                          <a:cs typeface="Times New Roman" panose="02020603050405020304" pitchFamily="18" charset="0"/>
                        </a:rPr>
                        <a:t>Chowdhury</a:t>
                      </a:r>
                      <a:r>
                        <a:rPr lang="en-US" sz="1400" u="none" strike="noStrike" dirty="0">
                          <a:effectLst/>
                          <a:latin typeface="Times New Roman" panose="02020603050405020304" pitchFamily="18" charset="0"/>
                          <a:cs typeface="Times New Roman" panose="02020603050405020304" pitchFamily="18" charset="0"/>
                        </a:rPr>
                        <a:t>.</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Smart Fan Control with IoT: Uses IoT sensors and machine learning to gather data and predict optimal fan speeds, allowing remote control via a mobile app.</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Highly adaptable and efficient through predictive algorithms.</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Potential privacy and security concerns related to IoT devices.</a:t>
                      </a:r>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tc>
                <a:extLst>
                  <a:ext uri="{0D108BD9-81ED-4DB2-BD59-A6C34878D82A}">
                    <a16:rowId xmlns:a16="http://schemas.microsoft.com/office/drawing/2014/main" val="10005"/>
                  </a:ext>
                </a:extLst>
              </a:tr>
            </a:tbl>
          </a:graphicData>
        </a:graphic>
      </p:graphicFrame>
      <p:pic>
        <p:nvPicPr>
          <p:cNvPr id="2097163" name="Picture 99"/>
          <p:cNvPicPr>
            <a:picLocks noChangeArrowheads="1"/>
          </p:cNvPicPr>
          <p:nvPr/>
        </p:nvPicPr>
        <p:blipFill>
          <a:blip r:embed="rId2"/>
          <a:srcRect/>
          <a:stretch>
            <a:fillRect/>
          </a:stretch>
        </p:blipFill>
        <p:spPr bwMode="auto">
          <a:xfrm>
            <a:off x="263525" y="306388"/>
            <a:ext cx="1041400" cy="738187"/>
          </a:xfrm>
          <a:prstGeom prst="rect">
            <a:avLst/>
          </a:prstGeom>
          <a:noFill/>
          <a:ln>
            <a:noFill/>
          </a:ln>
        </p:spPr>
      </p:pic>
      <p:pic>
        <p:nvPicPr>
          <p:cNvPr id="2097162" name="Picture 9"/>
          <p:cNvPicPr>
            <a:picLocks noChangeAspect="1" noChangeArrowheads="1"/>
          </p:cNvPicPr>
          <p:nvPr/>
        </p:nvPicPr>
        <p:blipFill>
          <a:blip r:embed="rId3"/>
          <a:srcRect/>
          <a:stretch>
            <a:fillRect/>
          </a:stretch>
        </p:blipFill>
        <p:spPr bwMode="auto">
          <a:xfrm>
            <a:off x="10988675" y="176214"/>
            <a:ext cx="1041400" cy="1040018"/>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noChangeArrowheads="1"/>
          </p:cNvSpPr>
          <p:nvPr>
            <p:ph type="title"/>
          </p:nvPr>
        </p:nvSpPr>
        <p:spPr/>
        <p:txBody>
          <a:bodyPr/>
          <a:lstStyle/>
          <a:p>
            <a:pPr eaLnBrk="1" hangingPunct="1"/>
            <a:r>
              <a:rPr lang="en-US" altLang="en-US" b="1">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altLang="en-US">
              <a:ea typeface="Microsoft Sans Serif" panose="020B0604020202020204" pitchFamily="34" charset="0"/>
              <a:cs typeface="Times New Roman" panose="02020603050405020304" pitchFamily="18" charset="0"/>
            </a:endParaRPr>
          </a:p>
        </p:txBody>
      </p:sp>
      <p:sp>
        <p:nvSpPr>
          <p:cNvPr id="1048631" name="Date Placeholder 2"/>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36450089-7F50-4935-9228-DC8455C1E785}" type="datetime1">
              <a:rPr lang="en-US" altLang="en-US" smtClean="0">
                <a:solidFill>
                  <a:schemeClr val="tx2"/>
                </a:solidFill>
              </a:rPr>
              <a:t>12/3/2024</a:t>
            </a:fld>
            <a:endParaRPr lang="en-US" altLang="en-US">
              <a:solidFill>
                <a:schemeClr val="tx2"/>
              </a:solidFill>
            </a:endParaRPr>
          </a:p>
        </p:txBody>
      </p:sp>
      <p:pic>
        <p:nvPicPr>
          <p:cNvPr id="2097164"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65"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1048632" name="TextBox 1"/>
          <p:cNvSpPr txBox="1">
            <a:spLocks noChangeArrowheads="1"/>
          </p:cNvSpPr>
          <p:nvPr/>
        </p:nvSpPr>
        <p:spPr bwMode="auto">
          <a:xfrm>
            <a:off x="1371600" y="1892300"/>
            <a:ext cx="9461500" cy="358140"/>
          </a:xfrm>
          <a:prstGeom prst="rect">
            <a:avLst/>
          </a:prstGeom>
          <a:noFill/>
          <a:ln>
            <a:noFill/>
          </a:ln>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IN" altLang="en-US"/>
          </a:p>
        </p:txBody>
      </p:sp>
      <p:sp>
        <p:nvSpPr>
          <p:cNvPr id="1048633" name="Freeform 6"/>
          <p:cNvSpPr/>
          <p:nvPr/>
        </p:nvSpPr>
        <p:spPr bwMode="auto">
          <a:xfrm>
            <a:off x="1371600" y="1601788"/>
            <a:ext cx="9236075" cy="4584700"/>
          </a:xfrm>
          <a:custGeom>
            <a:avLst/>
            <a:gdLst>
              <a:gd name="T0" fmla="*/ 0 w 16124796"/>
              <a:gd name="T1" fmla="*/ 0 h 9070198"/>
              <a:gd name="T2" fmla="*/ 16124796 w 16124796"/>
              <a:gd name="T3" fmla="*/ 0 h 9070198"/>
              <a:gd name="T4" fmla="*/ 16124796 w 16124796"/>
              <a:gd name="T5" fmla="*/ 9070198 h 9070198"/>
              <a:gd name="T6" fmla="*/ 0 w 16124796"/>
              <a:gd name="T7" fmla="*/ 9070198 h 9070198"/>
              <a:gd name="T8" fmla="*/ 0 w 16124796"/>
              <a:gd name="T9" fmla="*/ 0 h 9070198"/>
            </a:gdLst>
            <a:ahLst/>
            <a:cxnLst>
              <a:cxn ang="0">
                <a:pos x="T0" y="T1"/>
              </a:cxn>
              <a:cxn ang="0">
                <a:pos x="T2" y="T3"/>
              </a:cxn>
              <a:cxn ang="0">
                <a:pos x="T4" y="T5"/>
              </a:cxn>
              <a:cxn ang="0">
                <a:pos x="T6" y="T7"/>
              </a:cxn>
              <a:cxn ang="0">
                <a:pos x="T8" y="T9"/>
              </a:cxn>
            </a:cxnLst>
            <a:rect l="0" t="0" r="r" b="b"/>
            <a:pathLst>
              <a:path w="16124796" h="9070198">
                <a:moveTo>
                  <a:pt x="0" y="0"/>
                </a:moveTo>
                <a:lnTo>
                  <a:pt x="16124796" y="0"/>
                </a:lnTo>
                <a:lnTo>
                  <a:pt x="16124796" y="9070198"/>
                </a:lnTo>
                <a:lnTo>
                  <a:pt x="0" y="9070198"/>
                </a:lnTo>
                <a:lnTo>
                  <a:pt x="0" y="0"/>
                </a:lnTo>
                <a:close/>
              </a:path>
            </a:pathLst>
          </a:custGeom>
          <a:blipFill dpi="0" rotWithShape="1">
            <a:blip r:embed="rId4"/>
            <a:srcRect/>
            <a:stretch>
              <a:fillRect/>
            </a:stretch>
          </a:blipFill>
          <a:ln>
            <a:noFill/>
          </a:ln>
        </p:spPr>
        <p:txBody>
          <a:bodyPr/>
          <a:lstStyle/>
          <a:p>
            <a:endParaRPr lang="en-IN"/>
          </a:p>
        </p:txBody>
      </p:sp>
      <p:sp>
        <p:nvSpPr>
          <p:cNvPr id="2" name="Slide Number Placeholder 3">
            <a:extLst>
              <a:ext uri="{FF2B5EF4-FFF2-40B4-BE49-F238E27FC236}">
                <a16:creationId xmlns:a16="http://schemas.microsoft.com/office/drawing/2014/main" id="{417E37C0-AC13-FBF4-EB8A-7F6D9CB57052}"/>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8</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noChangeArrowheads="1"/>
          </p:cNvSpPr>
          <p:nvPr>
            <p:ph type="title"/>
          </p:nvPr>
        </p:nvSpPr>
        <p:spPr/>
        <p:txBody>
          <a:bodyPr/>
          <a:lstStyle/>
          <a:p>
            <a:pPr algn="ctr"/>
            <a:r>
              <a:rPr lang="en-US" altLang="en-US"/>
              <a:t>CIRCUIT DIAGRAM</a:t>
            </a:r>
            <a:endParaRPr lang="en-IN" altLang="en-US"/>
          </a:p>
        </p:txBody>
      </p:sp>
      <p:sp>
        <p:nvSpPr>
          <p:cNvPr id="1048635" name="Date Placeholder 3"/>
          <p:cNvSpPr>
            <a:spLocks noGrp="1" noChangeArrowheads="1"/>
          </p:cNvSpPr>
          <p:nvPr>
            <p:ph type="dt" sz="quarter" idx="10"/>
          </p:nvPr>
        </p:nvSpPr>
        <p:spPr bwMode="auto">
          <a:noFill/>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B33FC10D-3C36-477B-B085-DDFDEDB2FAD0}" type="datetime1">
              <a:rPr lang="en-US" altLang="en-US" smtClean="0">
                <a:solidFill>
                  <a:schemeClr val="tx2"/>
                </a:solidFill>
              </a:rPr>
              <a:t>12/3/2024</a:t>
            </a:fld>
            <a:endParaRPr lang="en-US" altLang="en-US">
              <a:solidFill>
                <a:schemeClr val="tx2"/>
              </a:solidFill>
            </a:endParaRPr>
          </a:p>
        </p:txBody>
      </p:sp>
      <p:pic>
        <p:nvPicPr>
          <p:cNvPr id="2097166" name="Picture 7"/>
          <p:cNvPicPr>
            <a:picLocks noChangeAspect="1" noChangeArrowheads="1"/>
          </p:cNvPicPr>
          <p:nvPr/>
        </p:nvPicPr>
        <p:blipFill>
          <a:blip r:embed="rId2"/>
          <a:srcRect/>
          <a:stretch>
            <a:fillRect/>
          </a:stretch>
        </p:blipFill>
        <p:spPr bwMode="auto">
          <a:xfrm>
            <a:off x="10833100" y="176213"/>
            <a:ext cx="1196975" cy="1195387"/>
          </a:xfrm>
          <a:prstGeom prst="rect">
            <a:avLst/>
          </a:prstGeom>
          <a:noFill/>
          <a:ln>
            <a:noFill/>
          </a:ln>
        </p:spPr>
      </p:pic>
      <p:pic>
        <p:nvPicPr>
          <p:cNvPr id="2097167" name="Content Placeholder 99"/>
          <p:cNvPicPr>
            <a:picLocks noChangeAspect="1" noChangeArrowheads="1"/>
          </p:cNvPicPr>
          <p:nvPr/>
        </p:nvPicPr>
        <p:blipFill>
          <a:blip r:embed="rId3"/>
          <a:srcRect/>
          <a:stretch>
            <a:fillRect/>
          </a:stretch>
        </p:blipFill>
        <p:spPr bwMode="auto">
          <a:xfrm>
            <a:off x="327025" y="176213"/>
            <a:ext cx="1230313" cy="758825"/>
          </a:xfrm>
          <a:prstGeom prst="rect">
            <a:avLst/>
          </a:prstGeom>
          <a:noFill/>
          <a:ln>
            <a:noFill/>
          </a:ln>
        </p:spPr>
      </p:pic>
      <p:sp>
        <p:nvSpPr>
          <p:cNvPr id="2" name="Slide Number Placeholder 3">
            <a:extLst>
              <a:ext uri="{FF2B5EF4-FFF2-40B4-BE49-F238E27FC236}">
                <a16:creationId xmlns:a16="http://schemas.microsoft.com/office/drawing/2014/main" id="{1C2F546B-E17F-41AF-9593-84916511F1C5}"/>
              </a:ext>
            </a:extLst>
          </p:cNvPr>
          <p:cNvSpPr>
            <a:spLocks noGrp="1"/>
          </p:cNvSpPr>
          <p:nvPr>
            <p:ph type="sldNum" sz="quarter" idx="12"/>
          </p:nvPr>
        </p:nvSpPr>
        <p:spPr bwMode="auto">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5348FDA-6ECF-46DF-A0C4-FAD0DE27D47D}" type="slidenum">
              <a:rPr lang="en-US" altLang="en-US">
                <a:solidFill>
                  <a:schemeClr val="bg1"/>
                </a:solidFill>
                <a:latin typeface="Century Gothic" panose="020B0502020202020204" pitchFamily="34" charset="0"/>
              </a:rPr>
              <a:t>9</a:t>
            </a:fld>
            <a:endParaRPr lang="en-US" altLang="en-US">
              <a:solidFill>
                <a:schemeClr val="bg1"/>
              </a:solidFill>
              <a:latin typeface="Century Gothic" panose="020B050202020202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150" y="1503697"/>
            <a:ext cx="622935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2648</Words>
  <Application>Microsoft Office PowerPoint</Application>
  <PresentationFormat>Widescreen</PresentationFormat>
  <Paragraphs>273</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20EC5203  ELECTRONIC DESIGN PROJECT- I MODULE 1 - TEMPERATURE CONTROLLED FAN. MODULE 2 - DC TO DC COVERTER</vt:lpstr>
      <vt:lpstr>OUTLINE</vt:lpstr>
      <vt:lpstr>MODULE 1 - TEMPERATURE    CONTROLLED FAN </vt:lpstr>
      <vt:lpstr>ABSTRACT</vt:lpstr>
      <vt:lpstr>INTRODUCTION – MODULE 1</vt:lpstr>
      <vt:lpstr>OBJECTIVE &amp; SCOPE :</vt:lpstr>
      <vt:lpstr>PowerPoint Presentation</vt:lpstr>
      <vt:lpstr>BLOCK DIAGRAM</vt:lpstr>
      <vt:lpstr>CIRCUIT DIAGRAM</vt:lpstr>
      <vt:lpstr>HARDWARE MODULE</vt:lpstr>
      <vt:lpstr>ADVANTAGES AND APPLICATIONS</vt:lpstr>
      <vt:lpstr>MODULE 2 –TOUCH ON-OFF SENSOR SWITCH</vt:lpstr>
      <vt:lpstr>ABSTRACT  - MODULE 2</vt:lpstr>
      <vt:lpstr>INTRODUCTION – MODULE 2</vt:lpstr>
      <vt:lpstr>OBJECTIVE &amp; SCOPE :</vt:lpstr>
      <vt:lpstr>PowerPoint Presentation</vt:lpstr>
      <vt:lpstr>                               LITERATURE SURVEY</vt:lpstr>
      <vt:lpstr>BLOCK DIAGRAM</vt:lpstr>
      <vt:lpstr>CIRCUIT DIAGRAM</vt:lpstr>
      <vt:lpstr>HARDWARE MODULE</vt:lpstr>
      <vt:lpstr>ADVANTAGES AND APPLICATIONS</vt:lpstr>
      <vt:lpstr>   ADVANTAGES AND APPLICATIONS </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velliyangiri narmatha</cp:lastModifiedBy>
  <cp:revision>24</cp:revision>
  <dcterms:created xsi:type="dcterms:W3CDTF">2017-04-13T00:52:33Z</dcterms:created>
  <dcterms:modified xsi:type="dcterms:W3CDTF">2024-12-03T10:57:53Z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956717013d4a4f5499e1b33a5bbbf022</vt:lpwstr>
  </property>
  <property fmtid="{D5CDD505-2E9C-101B-9397-08002B2CF9AE}" pid="4" name="KSOProductBuildVer">
    <vt:lpwstr>1033-11.2.0.11388</vt:lpwstr>
  </property>
</Properties>
</file>