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3954" r:id="rId4"/>
  </p:sldMasterIdLst>
  <p:notesMasterIdLst>
    <p:notesMasterId r:id="rId12"/>
  </p:notesMasterIdLst>
  <p:handoutMasterIdLst>
    <p:handoutMasterId r:id="rId13"/>
  </p:handoutMasterIdLst>
  <p:sldIdLst>
    <p:sldId id="261" r:id="rId5"/>
    <p:sldId id="321" r:id="rId6"/>
    <p:sldId id="320" r:id="rId7"/>
    <p:sldId id="324" r:id="rId8"/>
    <p:sldId id="323" r:id="rId9"/>
    <p:sldId id="286" r:id="rId10"/>
    <p:sldId id="32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87175F"/>
    <a:srgbClr val="EEC621"/>
    <a:srgbClr val="E58C09"/>
    <a:srgbClr val="43467B"/>
    <a:srgbClr val="AEA422"/>
    <a:srgbClr val="F69E1D"/>
    <a:srgbClr val="E19E6B"/>
    <a:srgbClr val="75503A"/>
    <a:srgbClr val="DDB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6468" autoAdjust="0"/>
    <p:restoredTop sz="95034" autoAdjust="0"/>
  </p:normalViewPr>
  <p:slideViewPr>
    <p:cSldViewPr>
      <p:cViewPr>
        <p:scale>
          <a:sx n="66" d="100"/>
          <a:sy n="66" d="100"/>
        </p:scale>
        <p:origin x="56" y="168"/>
      </p:cViewPr>
      <p:guideLst/>
    </p:cSldViewPr>
  </p:slideViewPr>
  <p:outlineViewPr>
    <p:cViewPr>
      <p:scale>
        <a:sx n="33" d="100"/>
        <a:sy n="33" d="100"/>
      </p:scale>
      <p:origin x="0" y="-20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187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464472-DAE5-4012-9A5A-CB432293B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6DB41-0314-4E22-8F5A-547FA67B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33E32-5603-440A-ACDD-7442C88C5FED}" type="datetimeFigureOut">
              <a:rPr lang="en-US" smtClean="0">
                <a:latin typeface="Tw Cen MT" panose="020B0602020104020603" pitchFamily="34" charset="0"/>
              </a:rPr>
              <a:t>4/5/2021</a:t>
            </a:fld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3188E-D235-4A3B-823C-E0E10F336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3A68C-A1CC-4704-8503-01E13B0AE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1589-0F8A-400D-AEF4-57688446A2F5}" type="slidenum">
              <a:rPr lang="en-US" smtClean="0">
                <a:latin typeface="Tw Cen MT" panose="020B0602020104020603" pitchFamily="34" charset="0"/>
              </a:rPr>
              <a:t>‹#›</a:t>
            </a:fld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10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AF4A386A-BFE4-4655-9801-CBB04655F27A}" type="datetimeFigureOut">
              <a:rPr lang="en-US" noProof="0" smtClean="0"/>
              <a:pPr/>
              <a:t>4/5/2021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DAE5FABD-26C8-4F74-B1E3-45BC91BC9D7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75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7987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4969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748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3157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114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5294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0843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62540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52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5425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sea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488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497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2375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7665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362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_Triangle patch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05BCA9F-FC20-461D-9118-7EC2AC28D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75958" y="0"/>
            <a:ext cx="9016043" cy="6858000"/>
          </a:xfrm>
          <a:custGeom>
            <a:avLst/>
            <a:gdLst>
              <a:gd name="connsiteX0" fmla="*/ 5153328 w 9016043"/>
              <a:gd name="connsiteY0" fmla="*/ 0 h 6858000"/>
              <a:gd name="connsiteX1" fmla="*/ 9016043 w 9016043"/>
              <a:gd name="connsiteY1" fmla="*/ 0 h 6858000"/>
              <a:gd name="connsiteX2" fmla="*/ 9016043 w 9016043"/>
              <a:gd name="connsiteY2" fmla="*/ 6858000 h 6858000"/>
              <a:gd name="connsiteX3" fmla="*/ 0 w 9016043"/>
              <a:gd name="connsiteY3" fmla="*/ 6858000 h 6858000"/>
              <a:gd name="connsiteX4" fmla="*/ 5153328 w 9016043"/>
              <a:gd name="connsiteY4" fmla="*/ 68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043" h="6858000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409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F869F17-9BF3-4974-956D-0CBCD60B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13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654DBB0-1027-4E5D-B635-00F2F17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771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92082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whit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E59725C5-1168-4A5F-B420-8E05620196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532AFA8-ADE4-4C3E-AF0A-235C724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772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horizontal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709677"/>
            <a:ext cx="11094717" cy="1500876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232B29A-2701-4A73-83CF-09E0AB1B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41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3200" y="2667001"/>
            <a:ext cx="5090157" cy="3543552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A52166E-5DA9-4AA1-9355-E8DBFDD9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4095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617492"/>
            <a:ext cx="9890759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9FF8476-DF8C-4276-8CF6-44BC91B8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0053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46520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C5AD12C-F7F6-431D-ABA4-F7E37CAC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030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2"/>
            <a:ext cx="5013960" cy="2408917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38376498-C218-4EDB-8416-A59802EF2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589520" y="2286000"/>
            <a:ext cx="3688080" cy="358140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EC81B64-070E-43F3-BCB5-833AB965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5"/>
            <a:ext cx="914400" cy="93027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43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Multiple images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96DE17A8-F4B7-4571-A6E8-FD28BA425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9D9A0502-98A2-467D-BE1C-CE8391C73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8298DB4E-3B92-4CA4-852A-9F647E721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9429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67066A-9B9E-468B-97C6-94BF615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AF7E6-6C19-4A41-BFA5-44C4F2A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24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C59837-0A86-4467-BB38-E2AC882F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7779-E765-4EC2-825C-B8E4128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60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Important Content</a:t>
            </a:r>
            <a:endParaRPr lang="en-GB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AE16EF6-8987-4193-B346-1BEA1440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D4840-4EB5-4438-9A16-D0006A6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147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50D09E5B-B146-4D08-82EC-846DD89B0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88940597-2E9A-4141-B2D0-C488487F1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A44EEDB-C599-41AA-9D84-D53811C28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FE574478-76DE-4613-8FBD-36B353081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65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976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527803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94646A1-59D8-49D7-B0E1-B7771AB2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668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5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4C1E55C-86D8-4053-9865-59D5B4F8A35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6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B68B60C-9D86-4961-A5CE-AB650CA336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AFE200E7-D3F0-41C3-92B0-E0967703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20633DF-6AFD-4B07-9AFD-09317A9C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6824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157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846999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980335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84741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1214" y="2035302"/>
            <a:ext cx="4312844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" y="2280181"/>
            <a:ext cx="49377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71132" y="3576256"/>
            <a:ext cx="5392925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49699" y="5117210"/>
            <a:ext cx="6514359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641" y="5362089"/>
            <a:ext cx="29565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F57DF2-7AB9-4D3A-AADE-E93D5621B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897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B9C406-BFD3-481F-9B48-3DCA3A330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F3D50D-B3D8-4A41-84D8-4BE250D1B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1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6321F101-EC7B-4128-A7FA-373AC507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2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229667AF-39CB-43E6-8D30-A2DDF8365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3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EB4CA538-2AD9-458A-B582-2FBFEAF60C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857C263B-EA99-4350-84C0-08B9746AEC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</p:spTree>
    <p:extLst>
      <p:ext uri="{BB962C8B-B14F-4D97-AF65-F5344CB8AC3E}">
        <p14:creationId xmlns:p14="http://schemas.microsoft.com/office/powerpoint/2010/main" val="1184759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751397" y="5027659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1" y="5307558"/>
            <a:ext cx="31089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FD9C5C0-2B13-4BD9-BA25-5F692DE9E8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021" y="5688559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71D9F8-CAE6-4680-A029-F96D0F1441FD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7846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1598D0-210A-4FC8-9A7B-BFA0921CF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536511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06439E2-68F5-46DF-9799-ABBEBECFD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906013" y="2754546"/>
            <a:ext cx="3254399" cy="2828600"/>
            <a:chOff x="4431264" y="2199060"/>
            <a:chExt cx="3363136" cy="28286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5E9585-55FC-4C03-8122-DED9B077D9F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403E01-A7A9-4801-84C2-A2B3D9B7F577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BDA24073-E1E8-43FF-B135-B2947B972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DAD1D946-AD65-4E2D-A739-D93BA1AC1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036FD13F-5CDF-4A6F-A890-1F23EA590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A974DF-48E5-46E7-9453-8A47028BC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036660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85692E-DBD5-4FD7-95CA-849C10263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65325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6422F5-A2F2-43D5-84EE-F875A28A7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034827" y="2754546"/>
            <a:ext cx="3254399" cy="2828600"/>
            <a:chOff x="4431264" y="2199060"/>
            <a:chExt cx="3363136" cy="28286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BDD12EB-7EFD-4370-A7C6-9E57D6A7C6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D1AAC8-713E-418F-B7B4-27B58BDFD77C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DEE070FD-95C9-4396-B429-69E1E14E3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5A9E7D40-35C3-4F7D-AAB6-D4168037C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13CB6343-C37E-4656-A566-EA9A3A1B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47B0A6E-95FE-4876-8783-F2D69813E0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95850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4E9CD2A8-E96D-45CF-B252-F6F8267FF3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7415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1AE8BBFE-01C4-4028-9B89-8D3A005A4B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64282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49C15349-435A-457E-9835-D4345AD3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27786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06DC437D-C5F6-49FA-8BF0-932297827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89351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9DB16E7F-EE86-4AF9-871B-5614FE2D4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6218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622213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260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82655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_Deep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319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69BD202-1C38-47A5-8B06-0AADB78AA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8">
            <a:extLst>
              <a:ext uri="{FF2B5EF4-FFF2-40B4-BE49-F238E27FC236}">
                <a16:creationId xmlns:a16="http://schemas.microsoft.com/office/drawing/2014/main" id="{68CF0B9D-069C-46BA-9B77-7BDE114F3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EB5CB55-9BF0-4309-AA93-9540CDA1CE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184A6FF6-89E5-41B3-83AD-E1F1AC1C7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65909E03-0C86-44C4-9260-484E8CF63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0D08C690-4C72-47C4-ADBC-6DBFC463FC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EBB122E-6E5D-4B48-91C0-C6EB8BA3D2D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4" name="Picture Placeholder 8">
            <a:extLst>
              <a:ext uri="{FF2B5EF4-FFF2-40B4-BE49-F238E27FC236}">
                <a16:creationId xmlns:a16="http://schemas.microsoft.com/office/drawing/2014/main" id="{A968314E-9F6B-4D90-BC2A-C5BB6AC70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8FF5C01-8CE1-475F-A59A-011328494FC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DC690F93-088F-498C-9B26-2DCE00A1145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7" name="Picture Placeholder 8">
            <a:extLst>
              <a:ext uri="{FF2B5EF4-FFF2-40B4-BE49-F238E27FC236}">
                <a16:creationId xmlns:a16="http://schemas.microsoft.com/office/drawing/2014/main" id="{1D462CE1-BEE9-45C4-AB54-354D05E69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9FA2731A-D1B2-4144-8373-12B9313F9BF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F61DF59D-6B27-4EC6-A151-0F9B99DC80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020462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005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7057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058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5266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7223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1092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489EE1C9-68AE-4BDD-B34C-9DE809C4D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9F89ADF8-2320-4EC3-98EA-5CB618A52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375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482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60B2D8-3756-4781-A8DD-692C3F8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011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EDA9EB-20CE-4EA1-9720-40FBEB4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650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915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932519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032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857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8034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5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450" y="4343400"/>
            <a:ext cx="4381500" cy="1355732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495801"/>
            <a:ext cx="4876800" cy="60960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31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466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Emphasis-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>
            <a:sp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94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2103120"/>
            <a:ext cx="11106150" cy="42214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9" r:id="rId2"/>
    <p:sldLayoutId id="2147483961" r:id="rId3"/>
    <p:sldLayoutId id="2147483962" r:id="rId4"/>
    <p:sldLayoutId id="2147483964" r:id="rId5"/>
    <p:sldLayoutId id="2147483958" r:id="rId6"/>
    <p:sldLayoutId id="2147483963" r:id="rId7"/>
    <p:sldLayoutId id="2147483957" r:id="rId8"/>
    <p:sldLayoutId id="2147483965" r:id="rId9"/>
    <p:sldLayoutId id="2147483966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7" r:id="rId17"/>
    <p:sldLayoutId id="2147483967" r:id="rId18"/>
    <p:sldLayoutId id="2147483968" r:id="rId19"/>
    <p:sldLayoutId id="2147483987" r:id="rId20"/>
    <p:sldLayoutId id="2147483969" r:id="rId21"/>
    <p:sldLayoutId id="2147483970" r:id="rId22"/>
    <p:sldLayoutId id="2147483971" r:id="rId23"/>
    <p:sldLayoutId id="2147483972" r:id="rId24"/>
    <p:sldLayoutId id="2147483973" r:id="rId25"/>
    <p:sldLayoutId id="2147483978" r:id="rId26"/>
    <p:sldLayoutId id="2147483974" r:id="rId27"/>
    <p:sldLayoutId id="2147483975" r:id="rId28"/>
    <p:sldLayoutId id="2147483976" r:id="rId29"/>
    <p:sldLayoutId id="2147483977" r:id="rId30"/>
    <p:sldLayoutId id="2147483988" r:id="rId31"/>
    <p:sldLayoutId id="2147483989" r:id="rId32"/>
    <p:sldLayoutId id="2147483990" r:id="rId33"/>
    <p:sldLayoutId id="2147483991" r:id="rId34"/>
    <p:sldLayoutId id="2147483992" r:id="rId35"/>
    <p:sldLayoutId id="2147483993" r:id="rId36"/>
    <p:sldLayoutId id="2147483995" r:id="rId37"/>
    <p:sldLayoutId id="2147484002" r:id="rId38"/>
    <p:sldLayoutId id="2147484003" r:id="rId39"/>
    <p:sldLayoutId id="2147484004" r:id="rId40"/>
    <p:sldLayoutId id="2147483994" r:id="rId41"/>
    <p:sldLayoutId id="2147484005" r:id="rId42"/>
    <p:sldLayoutId id="2147484006" r:id="rId43"/>
    <p:sldLayoutId id="2147483979" r:id="rId44"/>
    <p:sldLayoutId id="2147483980" r:id="rId45"/>
    <p:sldLayoutId id="2147483981" r:id="rId46"/>
    <p:sldLayoutId id="2147483982" r:id="rId47"/>
    <p:sldLayoutId id="2147483983" r:id="rId48"/>
    <p:sldLayoutId id="2147483984" r:id="rId49"/>
    <p:sldLayoutId id="2147483985" r:id="rId50"/>
    <p:sldLayoutId id="2147483986" r:id="rId51"/>
    <p:sldLayoutId id="2147484008" r:id="rId52"/>
    <p:sldLayoutId id="2147484009" r:id="rId53"/>
    <p:sldLayoutId id="2147484010" r:id="rId54"/>
    <p:sldLayoutId id="2147484011" r:id="rId55"/>
    <p:sldLayoutId id="2147484012" r:id="rId5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nti.com/fk55mxd7c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jpeg"/><Relationship Id="rId7" Type="http://schemas.openxmlformats.org/officeDocument/2006/relationships/hyperlink" Target="https://balajibb.wordpress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twitter.com/balajisitecore" TargetMode="External"/><Relationship Id="rId5" Type="http://schemas.openxmlformats.org/officeDocument/2006/relationships/hyperlink" Target="https://www.linkedin.com/in/balajisitecore/" TargetMode="External"/><Relationship Id="rId4" Type="http://schemas.openxmlformats.org/officeDocument/2006/relationships/hyperlink" Target="mailto:sitecoregroot@gmail.com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9890287-4DB6-4C87-AEAF-17E9594F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7813" b="7813"/>
          <a:stretch>
            <a:fillRect/>
          </a:stretch>
        </p:blipFill>
        <p:spPr/>
      </p:pic>
      <p:sp>
        <p:nvSpPr>
          <p:cNvPr id="285" name="Text Placeholder 284">
            <a:extLst>
              <a:ext uri="{FF2B5EF4-FFF2-40B4-BE49-F238E27FC236}">
                <a16:creationId xmlns:a16="http://schemas.microsoft.com/office/drawing/2014/main" id="{C0BF9B80-F084-4423-8C1C-E79BE8298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6" name="Text Placeholder 285">
            <a:extLst>
              <a:ext uri="{FF2B5EF4-FFF2-40B4-BE49-F238E27FC236}">
                <a16:creationId xmlns:a16="http://schemas.microsoft.com/office/drawing/2014/main" id="{9626180B-FF05-48CF-BFB3-C95C9B5D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933031D-018B-489E-B613-2113C1CD2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Sitecore 9.3 Training</a:t>
            </a:r>
            <a:br>
              <a:rPr lang="en-US" dirty="0"/>
            </a:br>
            <a:r>
              <a:rPr lang="en-US" dirty="0"/>
              <a:t>Day – 3</a:t>
            </a:r>
            <a:br>
              <a:rPr lang="en-US" dirty="0"/>
            </a:br>
            <a:r>
              <a:rPr lang="en-US" dirty="0"/>
              <a:t>Personalization</a:t>
            </a:r>
            <a:br>
              <a:rPr lang="en-US" dirty="0"/>
            </a:b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06F8B2E-A7F5-4413-BEED-BFF7C3D9F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Balaji Balasubramanian</a:t>
            </a:r>
          </a:p>
        </p:txBody>
      </p:sp>
    </p:spTree>
    <p:extLst>
      <p:ext uri="{BB962C8B-B14F-4D97-AF65-F5344CB8AC3E}">
        <p14:creationId xmlns:p14="http://schemas.microsoft.com/office/powerpoint/2010/main" val="3135228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914400" lvl="4" indent="0">
              <a:buNone/>
            </a:pPr>
            <a:endParaRPr lang="en-US" dirty="0"/>
          </a:p>
          <a:p>
            <a:pPr lvl="1"/>
            <a:r>
              <a:rPr lang="en-US" sz="2800" dirty="0">
                <a:hlinkClick r:id="rId3"/>
              </a:rPr>
              <a:t>https://www.menti.com/fk55mxd7ce</a:t>
            </a:r>
            <a:endParaRPr lang="en-US" sz="2800" dirty="0"/>
          </a:p>
          <a:p>
            <a:pPr lvl="1"/>
            <a:endParaRPr lang="en-US" dirty="0"/>
          </a:p>
          <a:p>
            <a:pPr marL="914400" lvl="4" indent="0">
              <a:buNone/>
            </a:pPr>
            <a:r>
              <a:rPr lang="en-US" dirty="0"/>
              <a:t>Or </a:t>
            </a:r>
          </a:p>
          <a:p>
            <a:pPr lvl="6"/>
            <a:endParaRPr lang="en-US" b="1" dirty="0">
              <a:solidFill>
                <a:srgbClr val="252B36"/>
              </a:solidFill>
              <a:latin typeface="MentiText"/>
            </a:endParaRPr>
          </a:p>
          <a:p>
            <a:pPr lvl="6"/>
            <a:r>
              <a:rPr lang="en-US" sz="2800" dirty="0"/>
              <a:t>Go to www.menti.com and use the code 8093 3795</a:t>
            </a:r>
          </a:p>
          <a:p>
            <a:pPr lvl="6"/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About your Sitecore Digital Marketing experience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4069995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Personalization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75C024-C2C8-4965-BD70-D7F20B9792CB}"/>
              </a:ext>
            </a:extLst>
          </p:cNvPr>
          <p:cNvSpPr txBox="1"/>
          <p:nvPr/>
        </p:nvSpPr>
        <p:spPr>
          <a:xfrm>
            <a:off x="1295400" y="2216646"/>
            <a:ext cx="7467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What's the need for personalization?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is meant by Goals? Action , visit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Engagement Values , why its important 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Demo on the Existing personalization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Live Session on New Goals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Create a new Goal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Assigning goal to a page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Goal based personalization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 Create a personalization based upon Goals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Exploring other personalization rules.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Personalization based upon Campaigns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Multiple Rule Condition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At what stage we have to implement Personalization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Assessment – 10  Questions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Additional Topics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Further Connection</a:t>
            </a:r>
          </a:p>
        </p:txBody>
      </p:sp>
    </p:spTree>
    <p:extLst>
      <p:ext uri="{BB962C8B-B14F-4D97-AF65-F5344CB8AC3E}">
        <p14:creationId xmlns:p14="http://schemas.microsoft.com/office/powerpoint/2010/main" val="908315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Engagement Values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Importance of engagement Values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7B37B6-BA27-400F-A210-26CD2CAF39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2175932"/>
            <a:ext cx="7924800" cy="466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652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connection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Contact 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75C024-C2C8-4965-BD70-D7F20B9792CB}"/>
              </a:ext>
            </a:extLst>
          </p:cNvPr>
          <p:cNvSpPr txBox="1"/>
          <p:nvPr/>
        </p:nvSpPr>
        <p:spPr>
          <a:xfrm>
            <a:off x="228600" y="2153464"/>
            <a:ext cx="9067800" cy="5206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hlinkClick r:id="rId4"/>
              </a:rPr>
              <a:t>Email : sitecoregroot@gmail.com</a:t>
            </a:r>
            <a:endParaRPr lang="en-US" sz="2400" dirty="0"/>
          </a:p>
          <a:p>
            <a:pPr marL="742950" lvl="1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Linked in : </a:t>
            </a:r>
            <a:r>
              <a:rPr lang="en-US" sz="2400" dirty="0">
                <a:hlinkClick r:id="rId5"/>
              </a:rPr>
              <a:t>https://www.linkedin.com/in/balajisitecore/</a:t>
            </a:r>
            <a:endParaRPr lang="en-US" sz="2400" dirty="0"/>
          </a:p>
          <a:p>
            <a:pPr marL="742950" lvl="1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Twitter : </a:t>
            </a:r>
            <a:r>
              <a:rPr lang="en-US" sz="2400" dirty="0">
                <a:hlinkClick r:id="rId6"/>
              </a:rPr>
              <a:t>https://twitter.com/balajisitecore</a:t>
            </a:r>
            <a:endParaRPr lang="en-US" sz="2400" dirty="0"/>
          </a:p>
          <a:p>
            <a:pPr marL="742950" lvl="1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Blog : </a:t>
            </a:r>
            <a:r>
              <a:rPr lang="en-US" sz="2400" dirty="0">
                <a:hlinkClick r:id="rId7"/>
              </a:rPr>
              <a:t>https://balajibb.wordpress.com/</a:t>
            </a:r>
            <a:endParaRPr lang="en-US" sz="2400" dirty="0"/>
          </a:p>
          <a:p>
            <a:pPr lvl="1">
              <a:lnSpc>
                <a:spcPct val="300000"/>
              </a:lnSpc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5DCB98-5153-4D88-A9F8-B424F6D3B1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15200" y="4541520"/>
            <a:ext cx="3779354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142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525" y="1981200"/>
            <a:ext cx="10134600" cy="38862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-Sitecore SXA – Developer</a:t>
            </a:r>
            <a:br>
              <a:rPr lang="en-US" sz="3200" dirty="0"/>
            </a:br>
            <a:r>
              <a:rPr lang="en-US" sz="3200" dirty="0"/>
              <a:t>-Sitecore SXA – Content Author</a:t>
            </a:r>
            <a:br>
              <a:rPr lang="en-US" sz="3200" dirty="0"/>
            </a:br>
            <a:r>
              <a:rPr lang="en-US" sz="3200" dirty="0"/>
              <a:t>- Sitecore developer – </a:t>
            </a:r>
            <a:r>
              <a:rPr lang="en-US" sz="3200" dirty="0" err="1"/>
              <a:t>guidelines,optimization</a:t>
            </a:r>
            <a:r>
              <a:rPr lang="en-US" sz="3200" dirty="0"/>
              <a:t> , Best practices</a:t>
            </a:r>
            <a:br>
              <a:rPr lang="en-US" sz="3200" dirty="0"/>
            </a:br>
            <a:r>
              <a:rPr lang="en-US" sz="3200" dirty="0"/>
              <a:t>- Sitecore EXM – Full fledged</a:t>
            </a:r>
            <a:br>
              <a:rPr lang="en-US" sz="3200" dirty="0"/>
            </a:br>
            <a:r>
              <a:rPr lang="en-US" sz="3200" dirty="0"/>
              <a:t>- Sitecore digital marketing – persona, Profile card, pattern card, campaign &amp; other digital marketing</a:t>
            </a:r>
            <a:br>
              <a:rPr lang="en-US" sz="3200" dirty="0"/>
            </a:br>
            <a:r>
              <a:rPr lang="en-US" sz="3200" dirty="0"/>
              <a:t>-  SITECORE PROJECT AUDIT</a:t>
            </a:r>
            <a:br>
              <a:rPr lang="en-US" sz="3200" dirty="0"/>
            </a:br>
            <a:r>
              <a:rPr lang="en-US" sz="3200" dirty="0"/>
              <a:t>- </a:t>
            </a:r>
            <a:r>
              <a:rPr lang="en-US" sz="3200" dirty="0" err="1"/>
              <a:t>Etc</a:t>
            </a:r>
            <a:r>
              <a:rPr lang="en-US" sz="3200" dirty="0"/>
              <a:t> .,</a:t>
            </a:r>
            <a:r>
              <a:rPr lang="en-US" sz="3200" dirty="0">
                <a:sym typeface="Wingdings" panose="05000000000000000000" pitchFamily="2" charset="2"/>
              </a:rPr>
              <a:t> -- (Docker, </a:t>
            </a:r>
            <a:r>
              <a:rPr lang="en-US" sz="3200" dirty="0" err="1">
                <a:sym typeface="Wingdings" panose="05000000000000000000" pitchFamily="2" charset="2"/>
              </a:rPr>
              <a:t>jSS</a:t>
            </a:r>
            <a:r>
              <a:rPr lang="en-US" sz="3200" dirty="0">
                <a:sym typeface="Wingdings" panose="05000000000000000000" pitchFamily="2" charset="2"/>
              </a:rPr>
              <a:t>) </a:t>
            </a:r>
            <a:br>
              <a:rPr lang="en-US" sz="3200" dirty="0"/>
            </a:br>
            <a:br>
              <a:rPr lang="en-US" sz="3200" dirty="0"/>
            </a:br>
            <a:endParaRPr lang="en-US" sz="320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12">
            <a:extLst>
              <a:ext uri="{FF2B5EF4-FFF2-40B4-BE49-F238E27FC236}">
                <a16:creationId xmlns:a16="http://schemas.microsoft.com/office/drawing/2014/main" id="{18CCA2AF-14C2-4EA7-9886-695BFBDE1EBA}"/>
              </a:ext>
            </a:extLst>
          </p:cNvPr>
          <p:cNvSpPr txBox="1">
            <a:spLocks/>
          </p:cNvSpPr>
          <p:nvPr/>
        </p:nvSpPr>
        <p:spPr>
          <a:xfrm>
            <a:off x="592505" y="133350"/>
            <a:ext cx="11006989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00" dirty="0"/>
              <a:t>Other trainings</a:t>
            </a:r>
          </a:p>
        </p:txBody>
      </p:sp>
    </p:spTree>
    <p:extLst>
      <p:ext uri="{BB962C8B-B14F-4D97-AF65-F5344CB8AC3E}">
        <p14:creationId xmlns:p14="http://schemas.microsoft.com/office/powerpoint/2010/main" val="3069052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5921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rnClassicBlock-3">
  <a:themeElements>
    <a:clrScheme name="MSFT_ELT_ModernClassicBlock_03">
      <a:dk1>
        <a:sysClr val="windowText" lastClr="000000"/>
      </a:dk1>
      <a:lt1>
        <a:sysClr val="window" lastClr="FFFFFF"/>
      </a:lt1>
      <a:dk2>
        <a:srgbClr val="43467B"/>
      </a:dk2>
      <a:lt2>
        <a:srgbClr val="DFE3E5"/>
      </a:lt2>
      <a:accent1>
        <a:srgbClr val="43467B"/>
      </a:accent1>
      <a:accent2>
        <a:srgbClr val="E58C09"/>
      </a:accent2>
      <a:accent3>
        <a:srgbClr val="2683C6"/>
      </a:accent3>
      <a:accent4>
        <a:srgbClr val="EEC621"/>
      </a:accent4>
      <a:accent5>
        <a:srgbClr val="1D9BA1"/>
      </a:accent5>
      <a:accent6>
        <a:srgbClr val="87175F"/>
      </a:accent6>
      <a:hlink>
        <a:srgbClr val="0070C0"/>
      </a:hlink>
      <a:folHlink>
        <a:srgbClr val="C00000"/>
      </a:folHlink>
    </a:clrScheme>
    <a:fontScheme name="MSFT_ELT_ModernClassicBlock_03">
      <a:majorFont>
        <a:latin typeface="Tw Cen MT Condensed"/>
        <a:ea typeface=""/>
        <a:cs typeface=""/>
      </a:majorFont>
      <a:minorFont>
        <a:latin typeface="Tw Cen M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_Template_ModernClassicBlockLT_v4" id="{30DDF308-B484-4DB0-8959-4BA762476498}" vid="{49FD44A8-5F40-4E6E-BC83-04BD3C4DB2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06BD98-E608-40A1-98A8-93D5976215C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86D9CC-0D9D-4BFE-B3F3-26F480BF8C8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BFCA5F6-1A5A-4D78-BDE2-C793B61E0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</Words>
  <Application>Microsoft Office PowerPoint</Application>
  <PresentationFormat>Widescreen</PresentationFormat>
  <Paragraphs>50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MentiText</vt:lpstr>
      <vt:lpstr>Tw Cen MT</vt:lpstr>
      <vt:lpstr>Tw Cen MT Condensed</vt:lpstr>
      <vt:lpstr>Wingdings 3</vt:lpstr>
      <vt:lpstr>ModernClassicBlock-3</vt:lpstr>
      <vt:lpstr>Sitecore 9.3 Training Day – 3 Personalization </vt:lpstr>
      <vt:lpstr>Survey</vt:lpstr>
      <vt:lpstr>Agenda</vt:lpstr>
      <vt:lpstr>Engagement Values</vt:lpstr>
      <vt:lpstr>Further connection</vt:lpstr>
      <vt:lpstr>-Sitecore SXA – Developer -Sitecore SXA – Content Author - Sitecore developer – guidelines,optimization , Best practices - Sitecore EXM – Full fledged - Sitecore digital marketing – persona, Profile card, pattern card, campaign &amp; other digital marketing -  SITECORE PROJECT AUDIT - Etc ., -- (Docker, jSS)  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2021-04-01T10:07:00Z</dcterms:created>
  <dcterms:modified xsi:type="dcterms:W3CDTF">2021-04-07T05:29:38Z</dcterms:modified>
</cp:coreProperties>
</file>