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9"/>
  </p:notesMasterIdLst>
  <p:sldIdLst>
    <p:sldId id="256" r:id="rId2"/>
    <p:sldId id="257" r:id="rId3"/>
    <p:sldId id="258" r:id="rId4"/>
    <p:sldId id="288" r:id="rId5"/>
    <p:sldId id="264" r:id="rId6"/>
    <p:sldId id="281" r:id="rId7"/>
    <p:sldId id="273" r:id="rId8"/>
    <p:sldId id="259" r:id="rId9"/>
    <p:sldId id="283" r:id="rId10"/>
    <p:sldId id="289" r:id="rId11"/>
    <p:sldId id="287" r:id="rId12"/>
    <p:sldId id="285" r:id="rId13"/>
    <p:sldId id="290" r:id="rId14"/>
    <p:sldId id="286" r:id="rId15"/>
    <p:sldId id="261" r:id="rId16"/>
    <p:sldId id="291" r:id="rId17"/>
    <p:sldId id="26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16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47"/>
    <p:restoredTop sz="94646"/>
  </p:normalViewPr>
  <p:slideViewPr>
    <p:cSldViewPr snapToGrid="0" snapToObjects="1" showGuides="1">
      <p:cViewPr varScale="1">
        <p:scale>
          <a:sx n="113" d="100"/>
          <a:sy n="113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48C74-2B3A-8042-9CA0-7D81F9423AD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F9FFF-4223-844C-BACD-5E1AFD53C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3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5B6B-F923-FA44-AC53-4486F9BF469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5312B365-99E7-8743-965D-6AEBCEC58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6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5B6B-F923-FA44-AC53-4486F9BF469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B365-99E7-8743-965D-6AEBCEC58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8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5B6B-F923-FA44-AC53-4486F9BF469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B365-99E7-8743-965D-6AEBCEC58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0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5B6B-F923-FA44-AC53-4486F9BF469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B365-99E7-8743-965D-6AEBCEC58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4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9E65B6B-F923-FA44-AC53-4486F9BF469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5312B365-99E7-8743-965D-6AEBCEC58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0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5B6B-F923-FA44-AC53-4486F9BF469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B365-99E7-8743-965D-6AEBCEC58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4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5B6B-F923-FA44-AC53-4486F9BF469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B365-99E7-8743-965D-6AEBCEC5895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39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9E65B6B-F923-FA44-AC53-4486F9BF469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B365-99E7-8743-965D-6AEBCEC589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709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5B6B-F923-FA44-AC53-4486F9BF469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B365-99E7-8743-965D-6AEBCEC58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7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5B6B-F923-FA44-AC53-4486F9BF469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B365-99E7-8743-965D-6AEBCEC58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3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5B6B-F923-FA44-AC53-4486F9BF469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B365-99E7-8743-965D-6AEBCEC58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1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9E65B6B-F923-FA44-AC53-4486F9BF469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5312B365-99E7-8743-965D-6AEBCEC58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4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6C48-4965-A645-865E-3EC32C01B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670" y="1440689"/>
            <a:ext cx="7593330" cy="3035808"/>
          </a:xfrm>
        </p:spPr>
        <p:txBody>
          <a:bodyPr/>
          <a:lstStyle/>
          <a:p>
            <a:r>
              <a:rPr lang="en-US" dirty="0"/>
              <a:t>Drivers and basic modeling of Natural Gas Prices In The United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7F27D-D30F-C642-9B18-BE86622FE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670" y="4519904"/>
            <a:ext cx="5918454" cy="1811745"/>
          </a:xfrm>
        </p:spPr>
        <p:txBody>
          <a:bodyPr>
            <a:normAutofit/>
          </a:bodyPr>
          <a:lstStyle/>
          <a:p>
            <a:r>
              <a:rPr lang="en-US" u="sng" dirty="0"/>
              <a:t>Group Members: </a:t>
            </a:r>
          </a:p>
          <a:p>
            <a:r>
              <a:rPr lang="en-US" dirty="0"/>
              <a:t>Wilson </a:t>
            </a:r>
            <a:r>
              <a:rPr lang="en-US" dirty="0" err="1"/>
              <a:t>Aliaga</a:t>
            </a:r>
            <a:endParaRPr lang="en-US" dirty="0"/>
          </a:p>
          <a:p>
            <a:r>
              <a:rPr lang="en-US" dirty="0"/>
              <a:t>Carlton Lewis </a:t>
            </a:r>
          </a:p>
          <a:p>
            <a:r>
              <a:rPr lang="en-US" dirty="0" err="1"/>
              <a:t>Velmarini</a:t>
            </a:r>
            <a:r>
              <a:rPr lang="en-US" dirty="0"/>
              <a:t> Vasquez</a:t>
            </a:r>
          </a:p>
        </p:txBody>
      </p:sp>
    </p:spTree>
    <p:extLst>
      <p:ext uri="{BB962C8B-B14F-4D97-AF65-F5344CB8AC3E}">
        <p14:creationId xmlns:p14="http://schemas.microsoft.com/office/powerpoint/2010/main" val="1844909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899A78-4AE7-4F42-9E34-7AE67F9CF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202"/>
            <a:ext cx="9144000" cy="304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E03902-81AD-4AD6-8BB4-9CA9FC9EAC41}"/>
              </a:ext>
            </a:extLst>
          </p:cNvPr>
          <p:cNvSpPr txBox="1"/>
          <p:nvPr/>
        </p:nvSpPr>
        <p:spPr>
          <a:xfrm>
            <a:off x="7315201" y="3210641"/>
            <a:ext cx="1688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Hypothesis Test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C2B118E-75B7-4404-BAE4-1456FCE0E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425193"/>
              </p:ext>
            </p:extLst>
          </p:nvPr>
        </p:nvGraphicFramePr>
        <p:xfrm>
          <a:off x="2305049" y="3431982"/>
          <a:ext cx="4533901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75339">
                  <a:extLst>
                    <a:ext uri="{9D8B030D-6E8A-4147-A177-3AD203B41FA5}">
                      <a16:colId xmlns:a16="http://schemas.microsoft.com/office/drawing/2014/main" val="1117107230"/>
                    </a:ext>
                  </a:extLst>
                </a:gridCol>
                <a:gridCol w="1310054">
                  <a:extLst>
                    <a:ext uri="{9D8B030D-6E8A-4147-A177-3AD203B41FA5}">
                      <a16:colId xmlns:a16="http://schemas.microsoft.com/office/drawing/2014/main" val="528892933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3431652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277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1.82e-53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02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5.72e-55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936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Storage 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5.36e-62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2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3.01e-80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174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8.07e-28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55368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0C6C8A0-EEDF-4F2D-99A2-F854E57B3932}"/>
              </a:ext>
            </a:extLst>
          </p:cNvPr>
          <p:cNvSpPr/>
          <p:nvPr/>
        </p:nvSpPr>
        <p:spPr>
          <a:xfrm>
            <a:off x="5709874" y="3834194"/>
            <a:ext cx="1051411" cy="182282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092B0C-6578-4115-9CCC-4FD4C8F711FF}"/>
              </a:ext>
            </a:extLst>
          </p:cNvPr>
          <p:cNvCxnSpPr>
            <a:cxnSpLocks/>
            <a:stCxn id="10" idx="2"/>
            <a:endCxn id="9" idx="3"/>
          </p:cNvCxnSpPr>
          <p:nvPr/>
        </p:nvCxnSpPr>
        <p:spPr>
          <a:xfrm flipH="1">
            <a:off x="6761285" y="3518418"/>
            <a:ext cx="1397978" cy="1227190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893A480-8E93-41F4-91E1-C2C0F7E26E1D}"/>
              </a:ext>
            </a:extLst>
          </p:cNvPr>
          <p:cNvSpPr txBox="1"/>
          <p:nvPr/>
        </p:nvSpPr>
        <p:spPr>
          <a:xfrm>
            <a:off x="738553" y="6051768"/>
            <a:ext cx="766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How about time effects (lags, cycles, shocks, </a:t>
            </a:r>
            <a:r>
              <a:rPr lang="en-US" b="1" dirty="0" err="1">
                <a:solidFill>
                  <a:srgbClr val="FF0000"/>
                </a:solidFill>
              </a:rPr>
              <a:t>etc</a:t>
            </a:r>
            <a:r>
              <a:rPr lang="en-US" b="1" dirty="0">
                <a:solidFill>
                  <a:srgbClr val="FF0000"/>
                </a:solidFill>
              </a:rPr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86296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5C0CC2-1401-1741-AA4E-7F312C7AE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92871"/>
            <a:ext cx="9144001" cy="632011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B7DAF0-BCED-4D07-BE97-327CC82C3474}"/>
              </a:ext>
            </a:extLst>
          </p:cNvPr>
          <p:cNvSpPr/>
          <p:nvPr/>
        </p:nvSpPr>
        <p:spPr>
          <a:xfrm>
            <a:off x="580292" y="792871"/>
            <a:ext cx="8370278" cy="1537104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97EAEF-919D-4371-A355-7E50620F2AAA}"/>
              </a:ext>
            </a:extLst>
          </p:cNvPr>
          <p:cNvSpPr/>
          <p:nvPr/>
        </p:nvSpPr>
        <p:spPr>
          <a:xfrm>
            <a:off x="580292" y="2211364"/>
            <a:ext cx="8370278" cy="1537104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1CCE5A-37D1-477F-9694-513BA8E8312A}"/>
              </a:ext>
            </a:extLst>
          </p:cNvPr>
          <p:cNvSpPr/>
          <p:nvPr/>
        </p:nvSpPr>
        <p:spPr>
          <a:xfrm>
            <a:off x="580292" y="3629857"/>
            <a:ext cx="8370278" cy="1537104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92B793-E417-46C1-B928-3CBBEFE13C7D}"/>
              </a:ext>
            </a:extLst>
          </p:cNvPr>
          <p:cNvSpPr/>
          <p:nvPr/>
        </p:nvSpPr>
        <p:spPr>
          <a:xfrm>
            <a:off x="580292" y="5048350"/>
            <a:ext cx="8370278" cy="1537104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E5632-7145-488F-9D62-D06851601FE2}"/>
              </a:ext>
            </a:extLst>
          </p:cNvPr>
          <p:cNvSpPr txBox="1"/>
          <p:nvPr/>
        </p:nvSpPr>
        <p:spPr>
          <a:xfrm>
            <a:off x="738554" y="184666"/>
            <a:ext cx="766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Decomposing Natural Gas Prices</a:t>
            </a:r>
          </a:p>
        </p:txBody>
      </p:sp>
    </p:spTree>
    <p:extLst>
      <p:ext uri="{BB962C8B-B14F-4D97-AF65-F5344CB8AC3E}">
        <p14:creationId xmlns:p14="http://schemas.microsoft.com/office/powerpoint/2010/main" val="120720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4" grpId="1" animBg="1"/>
      <p:bldP spid="4" grpId="2" animBg="1"/>
      <p:bldP spid="5" grpId="1" animBg="1"/>
      <p:bldP spid="5" grpId="2" animBg="1"/>
      <p:bldP spid="6" grpId="1" animBg="1"/>
      <p:bldP spid="6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6D1EB7-01AC-4F05-8F5D-66ADB6A50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2969"/>
            <a:ext cx="9144000" cy="304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8B54C1-E6D6-4F23-A144-4D922ABA8345}"/>
              </a:ext>
            </a:extLst>
          </p:cNvPr>
          <p:cNvSpPr txBox="1"/>
          <p:nvPr/>
        </p:nvSpPr>
        <p:spPr>
          <a:xfrm>
            <a:off x="70339" y="217078"/>
            <a:ext cx="9073662" cy="113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dirty="0"/>
              <a:t>Y</a:t>
            </a:r>
            <a:r>
              <a:rPr lang="en-US" baseline="-25000" dirty="0"/>
              <a:t>t</a:t>
            </a:r>
            <a:r>
              <a:rPr lang="en-US" dirty="0"/>
              <a:t> = Log(P</a:t>
            </a:r>
            <a:r>
              <a:rPr lang="en-US" baseline="-25000" dirty="0"/>
              <a:t>t</a:t>
            </a:r>
            <a:r>
              <a:rPr lang="en-US" dirty="0"/>
              <a:t>) : reduce variability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dirty="0"/>
              <a:t>Is there a relation between  Y</a:t>
            </a:r>
            <a:r>
              <a:rPr lang="en-US" baseline="-25000" dirty="0"/>
              <a:t>t </a:t>
            </a:r>
            <a:r>
              <a:rPr lang="en-US" dirty="0"/>
              <a:t> and Y</a:t>
            </a:r>
            <a:r>
              <a:rPr lang="en-US" baseline="-25000" dirty="0"/>
              <a:t>t-1</a:t>
            </a:r>
            <a:r>
              <a:rPr lang="en-US" dirty="0"/>
              <a:t> ? 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dirty="0"/>
              <a:t>Null Hypothesis:  No relation between  Y</a:t>
            </a:r>
            <a:r>
              <a:rPr lang="en-US" baseline="-25000" dirty="0"/>
              <a:t>t </a:t>
            </a:r>
            <a:r>
              <a:rPr lang="en-US" dirty="0"/>
              <a:t> and Y</a:t>
            </a:r>
            <a:r>
              <a:rPr lang="en-US" baseline="-25000" dirty="0"/>
              <a:t>t-1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F93CD-C7C4-4E9C-A56A-9B3360B6C6C3}"/>
              </a:ext>
            </a:extLst>
          </p:cNvPr>
          <p:cNvSpPr txBox="1"/>
          <p:nvPr/>
        </p:nvSpPr>
        <p:spPr>
          <a:xfrm>
            <a:off x="518746" y="5842750"/>
            <a:ext cx="788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FF0000"/>
                </a:solidFill>
              </a:rPr>
              <a:t>Therefore, the best estimate for tomorrow’s price is today’s price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E53EF46-A3BC-483D-A56B-ED349F4EE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890224"/>
              </p:ext>
            </p:extLst>
          </p:nvPr>
        </p:nvGraphicFramePr>
        <p:xfrm>
          <a:off x="1496157" y="4765465"/>
          <a:ext cx="4533901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75339">
                  <a:extLst>
                    <a:ext uri="{9D8B030D-6E8A-4147-A177-3AD203B41FA5}">
                      <a16:colId xmlns:a16="http://schemas.microsoft.com/office/drawing/2014/main" val="1117107230"/>
                    </a:ext>
                  </a:extLst>
                </a:gridCol>
                <a:gridCol w="1310054">
                  <a:extLst>
                    <a:ext uri="{9D8B030D-6E8A-4147-A177-3AD203B41FA5}">
                      <a16:colId xmlns:a16="http://schemas.microsoft.com/office/drawing/2014/main" val="528892933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3431652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277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  <a:r>
                        <a:rPr lang="en-US" sz="1600" baseline="-25000" dirty="0"/>
                        <a:t>t-1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1.25e-161 </a:t>
                      </a: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02300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D1C24834-1BAA-4BF0-B750-6D588448846F}"/>
              </a:ext>
            </a:extLst>
          </p:cNvPr>
          <p:cNvSpPr/>
          <p:nvPr/>
        </p:nvSpPr>
        <p:spPr>
          <a:xfrm>
            <a:off x="4839436" y="5035174"/>
            <a:ext cx="1190622" cy="60069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1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DA11A5-7CEA-47F6-ABD9-88F5724A65AB}"/>
                  </a:ext>
                </a:extLst>
              </p:cNvPr>
              <p:cNvSpPr txBox="1"/>
              <p:nvPr/>
            </p:nvSpPr>
            <p:spPr>
              <a:xfrm>
                <a:off x="3982912" y="2976529"/>
                <a:ext cx="4114801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DA11A5-7CEA-47F6-ABD9-88F5724A6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912" y="2976529"/>
                <a:ext cx="4114801" cy="298415"/>
              </a:xfrm>
              <a:prstGeom prst="rect">
                <a:avLst/>
              </a:prstGeom>
              <a:blipFill>
                <a:blip r:embed="rId2"/>
                <a:stretch>
                  <a:fillRect l="-1846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CEEC37B-8BAC-4A2B-B015-AA6DB99F104C}"/>
              </a:ext>
            </a:extLst>
          </p:cNvPr>
          <p:cNvSpPr txBox="1"/>
          <p:nvPr/>
        </p:nvSpPr>
        <p:spPr>
          <a:xfrm>
            <a:off x="457199" y="2944532"/>
            <a:ext cx="337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 Regressive Model (AR)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D1631-BB47-4314-AF13-1CBE45DCE0F6}"/>
              </a:ext>
            </a:extLst>
          </p:cNvPr>
          <p:cNvSpPr txBox="1"/>
          <p:nvPr/>
        </p:nvSpPr>
        <p:spPr>
          <a:xfrm>
            <a:off x="457199" y="1840482"/>
            <a:ext cx="337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Moving Average Model (MA)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FD210A-9327-41F3-A964-338967679F94}"/>
                  </a:ext>
                </a:extLst>
              </p:cNvPr>
              <p:cNvSpPr/>
              <p:nvPr/>
            </p:nvSpPr>
            <p:spPr>
              <a:xfrm>
                <a:off x="3833445" y="1849247"/>
                <a:ext cx="4174156" cy="394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FD210A-9327-41F3-A964-338967679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445" y="1849247"/>
                <a:ext cx="4174156" cy="394339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772C880-486F-44EF-B180-0DF04CA325C2}"/>
              </a:ext>
            </a:extLst>
          </p:cNvPr>
          <p:cNvSpPr txBox="1"/>
          <p:nvPr/>
        </p:nvSpPr>
        <p:spPr>
          <a:xfrm>
            <a:off x="423333" y="4230660"/>
            <a:ext cx="337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 Regressive Integrated Moving Average (ARIMA)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576D5B1-3288-43A1-A03F-414BAC5131D1}"/>
                  </a:ext>
                </a:extLst>
              </p:cNvPr>
              <p:cNvSpPr/>
              <p:nvPr/>
            </p:nvSpPr>
            <p:spPr>
              <a:xfrm>
                <a:off x="1082892" y="5213947"/>
                <a:ext cx="7222042" cy="394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576D5B1-3288-43A1-A03F-414BAC5131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892" y="5213947"/>
                <a:ext cx="7222042" cy="3943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0AE485A-C325-4C4C-8798-AABCBC8ABFC9}"/>
              </a:ext>
            </a:extLst>
          </p:cNvPr>
          <p:cNvSpPr txBox="1"/>
          <p:nvPr/>
        </p:nvSpPr>
        <p:spPr>
          <a:xfrm>
            <a:off x="457199" y="704284"/>
            <a:ext cx="20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Walk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3094005-0A6D-4B22-99C6-DBE044FBF985}"/>
                  </a:ext>
                </a:extLst>
              </p:cNvPr>
              <p:cNvSpPr/>
              <p:nvPr/>
            </p:nvSpPr>
            <p:spPr>
              <a:xfrm>
                <a:off x="3880012" y="654662"/>
                <a:ext cx="15299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3094005-0A6D-4B22-99C6-DBE044FBF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012" y="654662"/>
                <a:ext cx="152997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1711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000A9D-22B4-4F7E-A23D-B532F3A84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2970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85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4CD3-0529-3B4F-9C7B-502FB0795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6828"/>
            <a:ext cx="7772400" cy="1037168"/>
          </a:xfrm>
        </p:spPr>
        <p:txBody>
          <a:bodyPr/>
          <a:lstStyle/>
          <a:p>
            <a:r>
              <a:rPr lang="en-US" sz="4400" dirty="0"/>
              <a:t>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DE778-67DC-C144-B450-1F1CF2120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863" y="947253"/>
            <a:ext cx="8616460" cy="847682"/>
          </a:xfrm>
        </p:spPr>
        <p:txBody>
          <a:bodyPr>
            <a:normAutofit/>
          </a:bodyPr>
          <a:lstStyle/>
          <a:p>
            <a:r>
              <a:rPr lang="en-US" sz="1900" dirty="0"/>
              <a:t>ARIMA provides the lowest RMSE since it handles the 3 main components of the series: trend, seasonality and residual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304EB-33E3-4416-ADBC-5CAE0FC6CD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0" t="4446" r="9445" b="5833"/>
          <a:stretch/>
        </p:blipFill>
        <p:spPr>
          <a:xfrm>
            <a:off x="1397000" y="1659467"/>
            <a:ext cx="5697210" cy="205149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100A8A-57E5-490F-BB98-68C68620B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190403"/>
              </p:ext>
            </p:extLst>
          </p:nvPr>
        </p:nvGraphicFramePr>
        <p:xfrm>
          <a:off x="2351616" y="4830233"/>
          <a:ext cx="4533901" cy="196093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75339">
                  <a:extLst>
                    <a:ext uri="{9D8B030D-6E8A-4147-A177-3AD203B41FA5}">
                      <a16:colId xmlns:a16="http://schemas.microsoft.com/office/drawing/2014/main" val="1117107230"/>
                    </a:ext>
                  </a:extLst>
                </a:gridCol>
                <a:gridCol w="1310054">
                  <a:extLst>
                    <a:ext uri="{9D8B030D-6E8A-4147-A177-3AD203B41FA5}">
                      <a16:colId xmlns:a16="http://schemas.microsoft.com/office/drawing/2014/main" val="528892933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3431652041"/>
                    </a:ext>
                  </a:extLst>
                </a:gridCol>
              </a:tblGrid>
              <a:tr h="3555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</a:t>
                      </a:r>
                      <a:r>
                        <a:rPr lang="en-US" sz="1400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277242"/>
                  </a:ext>
                </a:extLst>
              </a:tr>
              <a:tr h="3153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1.82e-53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023002"/>
                  </a:ext>
                </a:extLst>
              </a:tr>
              <a:tr h="3247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5.72e-55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936567"/>
                  </a:ext>
                </a:extLst>
              </a:tr>
              <a:tr h="2922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Storage 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5.36e-62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25315"/>
                  </a:ext>
                </a:extLst>
              </a:tr>
              <a:tr h="2922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3.01e-80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174475"/>
                  </a:ext>
                </a:extLst>
              </a:tr>
              <a:tr h="3555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8.07e-28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553688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2BBBF9-EB20-4F56-A6B1-33DD1C6D2B06}"/>
              </a:ext>
            </a:extLst>
          </p:cNvPr>
          <p:cNvSpPr txBox="1">
            <a:spLocks/>
          </p:cNvSpPr>
          <p:nvPr/>
        </p:nvSpPr>
        <p:spPr>
          <a:xfrm>
            <a:off x="762000" y="3834369"/>
            <a:ext cx="7772400" cy="702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Large investment to materialize changes in the demand explains low R</a:t>
            </a:r>
            <a:r>
              <a:rPr lang="en-US" baseline="30000" dirty="0"/>
              <a:t>2 </a:t>
            </a:r>
            <a:r>
              <a:rPr lang="en-US" dirty="0"/>
              <a:t>for exports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151A9B-2CAE-400D-936E-1EA01D8F7E55}"/>
              </a:ext>
            </a:extLst>
          </p:cNvPr>
          <p:cNvSpPr/>
          <p:nvPr/>
        </p:nvSpPr>
        <p:spPr>
          <a:xfrm>
            <a:off x="4428802" y="6441330"/>
            <a:ext cx="1190622" cy="31221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398D6-2B82-4D27-8418-B5C3D62588DD}"/>
              </a:ext>
            </a:extLst>
          </p:cNvPr>
          <p:cNvSpPr txBox="1">
            <a:spLocks/>
          </p:cNvSpPr>
          <p:nvPr/>
        </p:nvSpPr>
        <p:spPr>
          <a:xfrm>
            <a:off x="325315" y="570469"/>
            <a:ext cx="8282353" cy="847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Despite low prices, proved reserves has been increasing because of extensions and discoveries.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E7EB8E-F04D-439F-8F08-B1BC336E7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2182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34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5664A-6B8C-7644-AEDF-C947F2938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implications</a:t>
            </a:r>
            <a:r>
              <a:rPr lang="en-US" dirty="0"/>
              <a:t> of the </a:t>
            </a:r>
            <a:r>
              <a:rPr lang="en-US" b="1" dirty="0"/>
              <a:t>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C8B08-668D-DB48-8528-19F16D7B4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Despite good fit, time series contains limited past information; therefore, they will be suitable for short term predictions</a:t>
            </a:r>
          </a:p>
          <a:p>
            <a:endParaRPr lang="en-US" dirty="0"/>
          </a:p>
          <a:p>
            <a:r>
              <a:rPr lang="en-US" dirty="0"/>
              <a:t>For long-term predictions, economic drivers should be considered in the model</a:t>
            </a:r>
          </a:p>
        </p:txBody>
      </p:sp>
    </p:spTree>
    <p:extLst>
      <p:ext uri="{BB962C8B-B14F-4D97-AF65-F5344CB8AC3E}">
        <p14:creationId xmlns:p14="http://schemas.microsoft.com/office/powerpoint/2010/main" val="197444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DB11B-3EFB-254D-80E2-3343DA5D8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41732"/>
            <a:ext cx="7772400" cy="1609344"/>
          </a:xfrm>
        </p:spPr>
        <p:txBody>
          <a:bodyPr/>
          <a:lstStyle/>
          <a:p>
            <a:r>
              <a:rPr lang="en-US" dirty="0"/>
              <a:t>Project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7501C-FD28-2842-B5AE-684DE4440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18801"/>
            <a:ext cx="7772400" cy="4554001"/>
          </a:xfrm>
        </p:spPr>
        <p:txBody>
          <a:bodyPr>
            <a:normAutofit fontScale="92500" lnSpcReduction="10000"/>
          </a:bodyPr>
          <a:lstStyle/>
          <a:p>
            <a:pPr fontAlgn="ctr"/>
            <a:r>
              <a:rPr lang="en-US" b="1" u="sng" dirty="0"/>
              <a:t>Supply Drivers questions </a:t>
            </a:r>
            <a:endParaRPr lang="en-US" b="1" dirty="0"/>
          </a:p>
          <a:p>
            <a:pPr lvl="1" fontAlgn="ctr"/>
            <a:endParaRPr lang="en-US" dirty="0"/>
          </a:p>
          <a:p>
            <a:pPr lvl="1" fontAlgn="ctr">
              <a:lnSpc>
                <a:spcPct val="110000"/>
              </a:lnSpc>
            </a:pPr>
            <a:r>
              <a:rPr lang="en-US" dirty="0"/>
              <a:t>How does production vary over time around the country?</a:t>
            </a:r>
          </a:p>
          <a:p>
            <a:pPr lvl="1" fontAlgn="ctr">
              <a:lnSpc>
                <a:spcPct val="110000"/>
              </a:lnSpc>
            </a:pPr>
            <a:r>
              <a:rPr lang="en-US" dirty="0"/>
              <a:t>How do natural gas imports and storage contribute to the supply over time? </a:t>
            </a:r>
          </a:p>
          <a:p>
            <a:pPr marL="274320" lvl="1" indent="0" fontAlgn="ctr">
              <a:buNone/>
            </a:pPr>
            <a:endParaRPr lang="en-US" dirty="0"/>
          </a:p>
          <a:p>
            <a:pPr fontAlgn="ctr"/>
            <a:r>
              <a:rPr lang="en-US" b="1" u="sng" dirty="0"/>
              <a:t>Demand questions </a:t>
            </a:r>
            <a:endParaRPr lang="en-US" b="1" dirty="0"/>
          </a:p>
          <a:p>
            <a:pPr lvl="1" fontAlgn="ctr">
              <a:lnSpc>
                <a:spcPct val="110000"/>
              </a:lnSpc>
            </a:pPr>
            <a:r>
              <a:rPr lang="en-US" dirty="0"/>
              <a:t>How does natural gas consumption evolve in US?</a:t>
            </a:r>
          </a:p>
          <a:p>
            <a:pPr lvl="1" fontAlgn="ctr">
              <a:lnSpc>
                <a:spcPct val="110000"/>
              </a:lnSpc>
            </a:pPr>
            <a:r>
              <a:rPr lang="en-US" dirty="0"/>
              <a:t>How do natural gas exports change over time?</a:t>
            </a:r>
          </a:p>
          <a:p>
            <a:pPr lvl="1" fontAlgn="ctr">
              <a:lnSpc>
                <a:spcPct val="110000"/>
              </a:lnSpc>
            </a:pPr>
            <a:r>
              <a:rPr lang="en-US" dirty="0"/>
              <a:t>How does seasonal effects affect gas demand? </a:t>
            </a:r>
          </a:p>
          <a:p>
            <a:pPr lvl="1" fontAlgn="ctr">
              <a:lnSpc>
                <a:spcPct val="110000"/>
              </a:lnSpc>
            </a:pPr>
            <a:r>
              <a:rPr lang="en-US" dirty="0"/>
              <a:t>How does economic growth influence gas consumption?</a:t>
            </a:r>
          </a:p>
          <a:p>
            <a:pPr marL="274320" lvl="1" indent="0" fontAlgn="ctr">
              <a:buNone/>
            </a:pPr>
            <a:r>
              <a:rPr lang="en-US" dirty="0"/>
              <a:t> </a:t>
            </a:r>
          </a:p>
          <a:p>
            <a:pPr fontAlgn="ctr"/>
            <a:r>
              <a:rPr lang="en-US" b="1" u="sng" dirty="0"/>
              <a:t>Price questions </a:t>
            </a:r>
            <a:endParaRPr lang="en-US" b="1" dirty="0"/>
          </a:p>
          <a:p>
            <a:pPr lvl="1" fontAlgn="ctr">
              <a:lnSpc>
                <a:spcPct val="110000"/>
              </a:lnSpc>
            </a:pPr>
            <a:r>
              <a:rPr lang="en-US" dirty="0"/>
              <a:t>How does natural gas price relate to demand and supply drivers?</a:t>
            </a:r>
          </a:p>
          <a:p>
            <a:pPr lvl="1" fontAlgn="ctr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08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98B0D-164E-5B4F-A6C0-44B4628B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2D7D1-BE1E-2749-A714-4B2907450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U.S. Energy Information Administration (EIA) </a:t>
            </a:r>
          </a:p>
          <a:p>
            <a:r>
              <a:rPr lang="en-US" dirty="0"/>
              <a:t>World Weather </a:t>
            </a:r>
          </a:p>
          <a:p>
            <a:r>
              <a:rPr lang="en-US" dirty="0"/>
              <a:t>Federal Reserve Economic Data (FRED)</a:t>
            </a:r>
          </a:p>
          <a:p>
            <a:r>
              <a:rPr lang="en-US" dirty="0"/>
              <a:t>US Census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95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2558-3C46-6F41-A5F3-FBD7E89F6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32" y="-429768"/>
            <a:ext cx="7772400" cy="1609344"/>
          </a:xfrm>
        </p:spPr>
        <p:txBody>
          <a:bodyPr/>
          <a:lstStyle/>
          <a:p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ExploratioN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2C81CA-2A46-EC48-A0C4-957F2A1F1D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088058"/>
              </p:ext>
            </p:extLst>
          </p:nvPr>
        </p:nvGraphicFramePr>
        <p:xfrm>
          <a:off x="94132" y="601929"/>
          <a:ext cx="8263218" cy="6256071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002528">
                  <a:extLst>
                    <a:ext uri="{9D8B030D-6E8A-4147-A177-3AD203B41FA5}">
                      <a16:colId xmlns:a16="http://schemas.microsoft.com/office/drawing/2014/main" val="1417613626"/>
                    </a:ext>
                  </a:extLst>
                </a:gridCol>
                <a:gridCol w="980153">
                  <a:extLst>
                    <a:ext uri="{9D8B030D-6E8A-4147-A177-3AD203B41FA5}">
                      <a16:colId xmlns:a16="http://schemas.microsoft.com/office/drawing/2014/main" val="2554373204"/>
                    </a:ext>
                  </a:extLst>
                </a:gridCol>
                <a:gridCol w="1476335">
                  <a:extLst>
                    <a:ext uri="{9D8B030D-6E8A-4147-A177-3AD203B41FA5}">
                      <a16:colId xmlns:a16="http://schemas.microsoft.com/office/drawing/2014/main" val="2090009188"/>
                    </a:ext>
                  </a:extLst>
                </a:gridCol>
                <a:gridCol w="1435711">
                  <a:extLst>
                    <a:ext uri="{9D8B030D-6E8A-4147-A177-3AD203B41FA5}">
                      <a16:colId xmlns:a16="http://schemas.microsoft.com/office/drawing/2014/main" val="3491629248"/>
                    </a:ext>
                  </a:extLst>
                </a:gridCol>
                <a:gridCol w="1340371">
                  <a:extLst>
                    <a:ext uri="{9D8B030D-6E8A-4147-A177-3AD203B41FA5}">
                      <a16:colId xmlns:a16="http://schemas.microsoft.com/office/drawing/2014/main" val="1584934660"/>
                    </a:ext>
                  </a:extLst>
                </a:gridCol>
                <a:gridCol w="2028120">
                  <a:extLst>
                    <a:ext uri="{9D8B030D-6E8A-4147-A177-3AD203B41FA5}">
                      <a16:colId xmlns:a16="http://schemas.microsoft.com/office/drawing/2014/main" val="3307704898"/>
                    </a:ext>
                  </a:extLst>
                </a:gridCol>
              </a:tblGrid>
              <a:tr h="341049"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804837"/>
                  </a:ext>
                </a:extLst>
              </a:tr>
              <a:tr h="39358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Sources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Extraction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Cleaning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Type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Quantity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Analysis Methods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119294"/>
                  </a:ext>
                </a:extLst>
              </a:tr>
              <a:tr h="22383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API Key</a:t>
                      </a:r>
                    </a:p>
                    <a:p>
                      <a:r>
                        <a:rPr lang="en-US" sz="1200" dirty="0"/>
                        <a:t>JSON</a:t>
                      </a:r>
                    </a:p>
                    <a:p>
                      <a:r>
                        <a:rPr lang="en-US" sz="1200" dirty="0"/>
                        <a:t>Excel Files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Conversion into, into pandas </a:t>
                      </a:r>
                      <a:r>
                        <a:rPr lang="en-US" sz="1200" dirty="0" err="1"/>
                        <a:t>dataframes</a:t>
                      </a:r>
                      <a:r>
                        <a:rPr lang="en-US" sz="1200" dirty="0"/>
                        <a:t> lists or dictionaries for data manipulation.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Excel files conversion into pandas </a:t>
                      </a:r>
                      <a:r>
                        <a:rPr lang="en-US" sz="1200" dirty="0" err="1"/>
                        <a:t>dataframes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Natural gas 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Production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Consumption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Storage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Prices </a:t>
                      </a:r>
                    </a:p>
                    <a:p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7262 series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20 Excel spreadsheets conversion into pandas data frame for data manipulation.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Descriptive statistics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Time series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Regression Analysis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Matrix analysis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936948"/>
                  </a:ext>
                </a:extLst>
              </a:tr>
              <a:tr h="6812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World Weather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API Key 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Conversion into dictionary for data manipulation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Historical temperature changes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 series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Time series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257672"/>
                  </a:ext>
                </a:extLst>
              </a:tr>
              <a:tr h="11213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Google Maps Platform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API Key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Conversion into, into pandas </a:t>
                      </a:r>
                      <a:r>
                        <a:rPr lang="en-US" sz="1200" dirty="0" err="1"/>
                        <a:t>dataframes</a:t>
                      </a:r>
                      <a:r>
                        <a:rPr lang="en-US" sz="1200" dirty="0"/>
                        <a:t> lists or dictionaries for data manipulation.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USA Map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JSON file to explore 3221 counties delimitations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Production changes per county over time.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223409"/>
                  </a:ext>
                </a:extLst>
              </a:tr>
              <a:tr h="48659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CSV file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Conversion into pandas </a:t>
                      </a:r>
                      <a:r>
                        <a:rPr lang="en-US" sz="1200" dirty="0" err="1"/>
                        <a:t>dataframe</a:t>
                      </a:r>
                      <a:r>
                        <a:rPr lang="en-US" sz="1200" dirty="0"/>
                        <a:t>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CPI extraction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 CSV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Conversion of US $ to 2018 value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821619"/>
                  </a:ext>
                </a:extLst>
              </a:tr>
              <a:tr h="878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Census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API  Key 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  <a:p>
                      <a:r>
                        <a:rPr lang="en-US" sz="1200" dirty="0"/>
                        <a:t>Conversion into pandas </a:t>
                      </a:r>
                      <a:r>
                        <a:rPr lang="en-US" sz="1200" dirty="0" err="1"/>
                        <a:t>dataframe</a:t>
                      </a:r>
                      <a:r>
                        <a:rPr lang="en-US" sz="1200" dirty="0"/>
                        <a:t>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Testing Map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 series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Superimposed on Google map to determine county per state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571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385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5DEC1A6-EB24-CA4B-8681-AF703C12F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61815"/>
            <a:ext cx="7772400" cy="1609344"/>
          </a:xfrm>
        </p:spPr>
        <p:txBody>
          <a:bodyPr/>
          <a:lstStyle/>
          <a:p>
            <a:pPr algn="ctr"/>
            <a:r>
              <a:rPr lang="en-US" dirty="0"/>
              <a:t>U.S. </a:t>
            </a:r>
            <a:r>
              <a:rPr lang="en-US" dirty="0" err="1"/>
              <a:t>GaS</a:t>
            </a:r>
            <a:r>
              <a:rPr lang="en-US" dirty="0"/>
              <a:t> Production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32594A-AEEB-E04F-BA63-E3CB755DF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653989"/>
            <a:ext cx="8128000" cy="4572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483CA0-EB26-EE4F-95C8-FE99E8AB8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1653989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3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4F610B-BB73-4BD6-880D-393BD4034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9144000" cy="304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561D30-092F-46FD-935F-59E9FAEFF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78116"/>
            <a:ext cx="9144000" cy="30480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34BC37-AEAE-43C3-A737-55805C71AEC3}"/>
              </a:ext>
            </a:extLst>
          </p:cNvPr>
          <p:cNvCxnSpPr>
            <a:cxnSpLocks/>
          </p:cNvCxnSpPr>
          <p:nvPr/>
        </p:nvCxnSpPr>
        <p:spPr>
          <a:xfrm flipV="1">
            <a:off x="5205046" y="747346"/>
            <a:ext cx="3437792" cy="1327639"/>
          </a:xfrm>
          <a:prstGeom prst="straightConnector1">
            <a:avLst/>
          </a:prstGeom>
          <a:ln w="22225">
            <a:solidFill>
              <a:srgbClr val="E016E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27EAC8-F090-4192-97CE-97A75082F2AE}"/>
              </a:ext>
            </a:extLst>
          </p:cNvPr>
          <p:cNvCxnSpPr>
            <a:cxnSpLocks/>
          </p:cNvCxnSpPr>
          <p:nvPr/>
        </p:nvCxnSpPr>
        <p:spPr>
          <a:xfrm flipV="1">
            <a:off x="5205046" y="1652954"/>
            <a:ext cx="3604846" cy="422032"/>
          </a:xfrm>
          <a:prstGeom prst="straightConnector1">
            <a:avLst/>
          </a:prstGeom>
          <a:ln w="22225">
            <a:solidFill>
              <a:srgbClr val="E016E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79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2050551-092F-2049-94A2-D619D7549146}"/>
              </a:ext>
            </a:extLst>
          </p:cNvPr>
          <p:cNvSpPr/>
          <p:nvPr/>
        </p:nvSpPr>
        <p:spPr>
          <a:xfrm>
            <a:off x="8014447" y="6010835"/>
            <a:ext cx="1129553" cy="753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21976-DFAD-40CF-BEA0-45879B52B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3545"/>
            <a:ext cx="9144000" cy="304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9CD29C-77D1-4371-9DA6-C2ECB1AB8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4934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707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7EF21-F4F7-6240-B6A1-94348AE74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0E8D2-4E82-8B49-9553-B9F299015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121408"/>
            <a:ext cx="8088923" cy="4050792"/>
          </a:xfrm>
        </p:spPr>
        <p:txBody>
          <a:bodyPr/>
          <a:lstStyle/>
          <a:p>
            <a:r>
              <a:rPr lang="en-US" dirty="0"/>
              <a:t>How price and economic drivers correlate with each other.</a:t>
            </a:r>
          </a:p>
          <a:p>
            <a:endParaRPr lang="en-US" dirty="0"/>
          </a:p>
          <a:p>
            <a:r>
              <a:rPr lang="en-US" dirty="0"/>
              <a:t>Series decomposition</a:t>
            </a:r>
          </a:p>
          <a:p>
            <a:endParaRPr lang="en-US" dirty="0"/>
          </a:p>
          <a:p>
            <a:r>
              <a:rPr lang="en-US" dirty="0"/>
              <a:t>Time Series Models </a:t>
            </a:r>
          </a:p>
          <a:p>
            <a:pPr lvl="1"/>
            <a:r>
              <a:rPr lang="en-US" dirty="0"/>
              <a:t>Random Walk</a:t>
            </a:r>
          </a:p>
          <a:p>
            <a:pPr lvl="1"/>
            <a:r>
              <a:rPr lang="en-US" dirty="0"/>
              <a:t>Moving Average (MA)</a:t>
            </a:r>
          </a:p>
          <a:p>
            <a:pPr lvl="1"/>
            <a:r>
              <a:rPr lang="en-US" dirty="0"/>
              <a:t>Autoregressive (AR)</a:t>
            </a:r>
          </a:p>
          <a:p>
            <a:pPr lvl="1"/>
            <a:r>
              <a:rPr lang="en-US" dirty="0"/>
              <a:t>ARIMA</a:t>
            </a:r>
          </a:p>
        </p:txBody>
      </p:sp>
    </p:spTree>
    <p:extLst>
      <p:ext uri="{BB962C8B-B14F-4D97-AF65-F5344CB8AC3E}">
        <p14:creationId xmlns:p14="http://schemas.microsoft.com/office/powerpoint/2010/main" val="3968350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D52B69-F879-41AF-A82D-6AF19D927142}"/>
              </a:ext>
            </a:extLst>
          </p:cNvPr>
          <p:cNvSpPr txBox="1"/>
          <p:nvPr/>
        </p:nvSpPr>
        <p:spPr>
          <a:xfrm>
            <a:off x="536331" y="131885"/>
            <a:ext cx="766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How does HH price correlate with supply and demand variables?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81CCBF-A5AF-4865-9620-66BB0AE3A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823" y="877764"/>
            <a:ext cx="6479931" cy="539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97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{87EADF78-11F2-DC47-AAD7-BA780763483B}tf10001070</Template>
  <TotalTime>2402</TotalTime>
  <Words>571</Words>
  <Application>Microsoft Office PowerPoint</Application>
  <PresentationFormat>On-screen Show (4:3)</PresentationFormat>
  <Paragraphs>154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Drivers and basic modeling of Natural Gas Prices In The United States</vt:lpstr>
      <vt:lpstr>Project Questions</vt:lpstr>
      <vt:lpstr>Data Set Sources </vt:lpstr>
      <vt:lpstr>DatA ExploratioN</vt:lpstr>
      <vt:lpstr>U.S. GaS Production </vt:lpstr>
      <vt:lpstr>PowerPoint Presentation</vt:lpstr>
      <vt:lpstr>PowerPoint Presentation</vt:lpstr>
      <vt:lpstr>Analysis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PowerPoint Presentation</vt:lpstr>
      <vt:lpstr>implications of the 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Drivers of Natural Gas Prices In The United States</dc:title>
  <dc:creator>Velmarini Vasquez</dc:creator>
  <cp:lastModifiedBy>Wilson Aliaga</cp:lastModifiedBy>
  <cp:revision>119</cp:revision>
  <dcterms:created xsi:type="dcterms:W3CDTF">2019-03-27T20:14:37Z</dcterms:created>
  <dcterms:modified xsi:type="dcterms:W3CDTF">2019-03-30T17:37:19Z</dcterms:modified>
</cp:coreProperties>
</file>