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91" d="100"/>
          <a:sy n="91" d="100"/>
        </p:scale>
        <p:origin x="1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3/5/2020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370C-10C5-46FD-8831-54A262396645}"/>
              </a:ext>
            </a:extLst>
          </p:cNvPr>
          <p:cNvSpPr>
            <a:spLocks noGrp="1"/>
          </p:cNvSpPr>
          <p:nvPr>
            <p:ph type="ctrTitle"/>
          </p:nvPr>
        </p:nvSpPr>
        <p:spPr/>
        <p:txBody>
          <a:bodyPr/>
          <a:lstStyle/>
          <a:p>
            <a:r>
              <a:rPr lang="en-IN" dirty="0"/>
              <a:t>Smart Traffic Signal </a:t>
            </a:r>
          </a:p>
        </p:txBody>
      </p:sp>
      <p:sp>
        <p:nvSpPr>
          <p:cNvPr id="3" name="Subtitle 2">
            <a:extLst>
              <a:ext uri="{FF2B5EF4-FFF2-40B4-BE49-F238E27FC236}">
                <a16:creationId xmlns:a16="http://schemas.microsoft.com/office/drawing/2014/main" id="{3E6FCA31-C31E-42D0-A41C-CD2C25A24650}"/>
              </a:ext>
            </a:extLst>
          </p:cNvPr>
          <p:cNvSpPr>
            <a:spLocks noGrp="1"/>
          </p:cNvSpPr>
          <p:nvPr>
            <p:ph type="subTitle" idx="1"/>
          </p:nvPr>
        </p:nvSpPr>
        <p:spPr/>
        <p:txBody>
          <a:bodyPr/>
          <a:lstStyle/>
          <a:p>
            <a:r>
              <a:rPr lang="en-IN" dirty="0"/>
              <a:t>By team #RJY</a:t>
            </a:r>
          </a:p>
        </p:txBody>
      </p:sp>
    </p:spTree>
    <p:extLst>
      <p:ext uri="{BB962C8B-B14F-4D97-AF65-F5344CB8AC3E}">
        <p14:creationId xmlns:p14="http://schemas.microsoft.com/office/powerpoint/2010/main" val="101559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990F-03E9-4BE9-BD8C-51CB9316EB3D}"/>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02E9FC2D-1E53-4C5B-94FB-A82B0AE3C44E}"/>
              </a:ext>
            </a:extLst>
          </p:cNvPr>
          <p:cNvSpPr>
            <a:spLocks noGrp="1"/>
          </p:cNvSpPr>
          <p:nvPr>
            <p:ph idx="1"/>
          </p:nvPr>
        </p:nvSpPr>
        <p:spPr/>
        <p:txBody>
          <a:bodyPr>
            <a:normAutofit lnSpcReduction="10000"/>
          </a:bodyPr>
          <a:lstStyle/>
          <a:p>
            <a:r>
              <a:rPr lang="en-IN" dirty="0"/>
              <a:t>In our traditional traffic signal system, the indicators were set for fixed time. Though the time intervals are fixed after assessing the average lane traffic, many times it is found that, vehicles in one direction have to unnecessarily wait for the Green signal even though no other vehicles in the opposite directions. This creates a problem for emergency vehicles. An intelligent traffic signal system is to be developed, that asses the real time traffic in that road/lane and control the traffic to avoid unnecessary waiting time. Through this information, we can also give directions to emergency vehicle through bot.</a:t>
            </a:r>
          </a:p>
        </p:txBody>
      </p:sp>
    </p:spTree>
    <p:extLst>
      <p:ext uri="{BB962C8B-B14F-4D97-AF65-F5344CB8AC3E}">
        <p14:creationId xmlns:p14="http://schemas.microsoft.com/office/powerpoint/2010/main" val="361411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89E4-2DC9-4796-AE2E-2C38C157D04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42DBCA5E-9B62-4C1B-9B25-CF18EBF95CDA}"/>
              </a:ext>
            </a:extLst>
          </p:cNvPr>
          <p:cNvSpPr>
            <a:spLocks noGrp="1"/>
          </p:cNvSpPr>
          <p:nvPr>
            <p:ph idx="1"/>
          </p:nvPr>
        </p:nvSpPr>
        <p:spPr/>
        <p:txBody>
          <a:bodyPr>
            <a:normAutofit/>
          </a:bodyPr>
          <a:lstStyle/>
          <a:p>
            <a:r>
              <a:rPr lang="en-US" dirty="0"/>
              <a:t>The given problem statement is solved using machine learning techniques and with the help of some sensor results. First we will be evaluating the results of traffic density using OpenCV. Next, we will take the result from the sensors and this data will be compared with the results that we get from the above mentioned scenario. Management of the timings of traffic signal is done based on the density of traffic on its corresponding road. </a:t>
            </a:r>
            <a:endParaRPr lang="en-IN" dirty="0"/>
          </a:p>
        </p:txBody>
      </p:sp>
    </p:spTree>
    <p:extLst>
      <p:ext uri="{BB962C8B-B14F-4D97-AF65-F5344CB8AC3E}">
        <p14:creationId xmlns:p14="http://schemas.microsoft.com/office/powerpoint/2010/main" val="346154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B613-E26C-4B01-BA55-DA408C0AAD6E}"/>
              </a:ext>
            </a:extLst>
          </p:cNvPr>
          <p:cNvSpPr>
            <a:spLocks noGrp="1"/>
          </p:cNvSpPr>
          <p:nvPr>
            <p:ph type="title"/>
          </p:nvPr>
        </p:nvSpPr>
        <p:spPr/>
        <p:txBody>
          <a:bodyPr/>
          <a:lstStyle/>
          <a:p>
            <a:r>
              <a:rPr lang="en-IN" dirty="0"/>
              <a:t>Objectives:</a:t>
            </a:r>
          </a:p>
        </p:txBody>
      </p:sp>
      <p:sp>
        <p:nvSpPr>
          <p:cNvPr id="4" name="Oval 2">
            <a:extLst>
              <a:ext uri="{FF2B5EF4-FFF2-40B4-BE49-F238E27FC236}">
                <a16:creationId xmlns:a16="http://schemas.microsoft.com/office/drawing/2014/main" id="{27467F08-84EA-4903-8F4B-B7E3CBDAA05D}"/>
              </a:ext>
            </a:extLst>
          </p:cNvPr>
          <p:cNvSpPr>
            <a:spLocks noChangeArrowheads="1"/>
          </p:cNvSpPr>
          <p:nvPr/>
        </p:nvSpPr>
        <p:spPr bwMode="auto">
          <a:xfrm>
            <a:off x="215900" y="696913"/>
            <a:ext cx="90488" cy="904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 name="Oval 1">
            <a:extLst>
              <a:ext uri="{FF2B5EF4-FFF2-40B4-BE49-F238E27FC236}">
                <a16:creationId xmlns:a16="http://schemas.microsoft.com/office/drawing/2014/main" id="{5919C004-44CD-452F-A5E0-EEE6CF38BD41}"/>
              </a:ext>
            </a:extLst>
          </p:cNvPr>
          <p:cNvSpPr>
            <a:spLocks noChangeArrowheads="1"/>
          </p:cNvSpPr>
          <p:nvPr/>
        </p:nvSpPr>
        <p:spPr bwMode="auto">
          <a:xfrm>
            <a:off x="215900" y="650875"/>
            <a:ext cx="90488" cy="904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Rectangle 3">
            <a:extLst>
              <a:ext uri="{FF2B5EF4-FFF2-40B4-BE49-F238E27FC236}">
                <a16:creationId xmlns:a16="http://schemas.microsoft.com/office/drawing/2014/main" id="{D3A4FBD3-B9D4-4D30-9152-B74D88BB668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E373BCA7-B131-4DFD-BCD2-90C1E4AD91EF}"/>
              </a:ext>
            </a:extLst>
          </p:cNvPr>
          <p:cNvSpPr>
            <a:spLocks noChangeArrowheads="1"/>
          </p:cNvSpPr>
          <p:nvPr/>
        </p:nvSpPr>
        <p:spPr bwMode="auto">
          <a:xfrm>
            <a:off x="1794934" y="4567479"/>
            <a:ext cx="5100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2113" algn="l"/>
              </a:tabLst>
              <a:defRPr>
                <a:solidFill>
                  <a:schemeClr val="tx1"/>
                </a:solidFill>
                <a:latin typeface="Arial" panose="020B0604020202020204" pitchFamily="34" charset="0"/>
              </a:defRPr>
            </a:lvl1pPr>
            <a:lvl2pPr eaLnBrk="0" fontAlgn="base" hangingPunct="0">
              <a:spcBef>
                <a:spcPct val="0"/>
              </a:spcBef>
              <a:spcAft>
                <a:spcPct val="0"/>
              </a:spcAft>
              <a:tabLst>
                <a:tab pos="392113" algn="l"/>
              </a:tabLst>
              <a:defRPr>
                <a:solidFill>
                  <a:schemeClr val="tx1"/>
                </a:solidFill>
                <a:latin typeface="Arial" panose="020B0604020202020204" pitchFamily="34" charset="0"/>
              </a:defRPr>
            </a:lvl2pPr>
            <a:lvl3pPr eaLnBrk="0" fontAlgn="base" hangingPunct="0">
              <a:spcBef>
                <a:spcPct val="0"/>
              </a:spcBef>
              <a:spcAft>
                <a:spcPct val="0"/>
              </a:spcAft>
              <a:tabLst>
                <a:tab pos="392113" algn="l"/>
              </a:tabLst>
              <a:defRPr>
                <a:solidFill>
                  <a:schemeClr val="tx1"/>
                </a:solidFill>
                <a:latin typeface="Arial" panose="020B0604020202020204" pitchFamily="34" charset="0"/>
              </a:defRPr>
            </a:lvl3pPr>
            <a:lvl4pPr eaLnBrk="0" fontAlgn="base" hangingPunct="0">
              <a:spcBef>
                <a:spcPct val="0"/>
              </a:spcBef>
              <a:spcAft>
                <a:spcPct val="0"/>
              </a:spcAft>
              <a:tabLst>
                <a:tab pos="392113" algn="l"/>
              </a:tabLst>
              <a:defRPr>
                <a:solidFill>
                  <a:schemeClr val="tx1"/>
                </a:solidFill>
                <a:latin typeface="Arial" panose="020B0604020202020204" pitchFamily="34" charset="0"/>
              </a:defRPr>
            </a:lvl4pPr>
            <a:lvl5pPr eaLnBrk="0" fontAlgn="base" hangingPunct="0">
              <a:spcBef>
                <a:spcPct val="0"/>
              </a:spcBef>
              <a:spcAft>
                <a:spcPct val="0"/>
              </a:spcAft>
              <a:tabLst>
                <a:tab pos="392113" algn="l"/>
              </a:tabLst>
              <a:defRPr>
                <a:solidFill>
                  <a:schemeClr val="tx1"/>
                </a:solidFill>
                <a:latin typeface="Arial" panose="020B0604020202020204" pitchFamily="34" charset="0"/>
              </a:defRPr>
            </a:lvl5pPr>
            <a:lvl6pPr eaLnBrk="0" fontAlgn="base" hangingPunct="0">
              <a:spcBef>
                <a:spcPct val="0"/>
              </a:spcBef>
              <a:spcAft>
                <a:spcPct val="0"/>
              </a:spcAft>
              <a:tabLst>
                <a:tab pos="392113" algn="l"/>
              </a:tabLst>
              <a:defRPr>
                <a:solidFill>
                  <a:schemeClr val="tx1"/>
                </a:solidFill>
                <a:latin typeface="Arial" panose="020B0604020202020204" pitchFamily="34" charset="0"/>
              </a:defRPr>
            </a:lvl6pPr>
            <a:lvl7pPr eaLnBrk="0" fontAlgn="base" hangingPunct="0">
              <a:spcBef>
                <a:spcPct val="0"/>
              </a:spcBef>
              <a:spcAft>
                <a:spcPct val="0"/>
              </a:spcAft>
              <a:tabLst>
                <a:tab pos="392113" algn="l"/>
              </a:tabLst>
              <a:defRPr>
                <a:solidFill>
                  <a:schemeClr val="tx1"/>
                </a:solidFill>
                <a:latin typeface="Arial" panose="020B0604020202020204" pitchFamily="34" charset="0"/>
              </a:defRPr>
            </a:lvl7pPr>
            <a:lvl8pPr eaLnBrk="0" fontAlgn="base" hangingPunct="0">
              <a:spcBef>
                <a:spcPct val="0"/>
              </a:spcBef>
              <a:spcAft>
                <a:spcPct val="0"/>
              </a:spcAft>
              <a:tabLst>
                <a:tab pos="392113" algn="l"/>
              </a:tabLst>
              <a:defRPr>
                <a:solidFill>
                  <a:schemeClr val="tx1"/>
                </a:solidFill>
                <a:latin typeface="Arial" panose="020B0604020202020204" pitchFamily="34" charset="0"/>
              </a:defRPr>
            </a:lvl8pPr>
            <a:lvl9pPr eaLnBrk="0" fontAlgn="base" hangingPunct="0">
              <a:spcBef>
                <a:spcPct val="0"/>
              </a:spcBef>
              <a:spcAft>
                <a:spcPct val="0"/>
              </a:spcAft>
              <a:tabLst>
                <a:tab pos="3921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2113" algn="l"/>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2113"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5F21533A-503C-47EF-811A-256349EE53F1}"/>
              </a:ext>
            </a:extLst>
          </p:cNvPr>
          <p:cNvSpPr/>
          <p:nvPr/>
        </p:nvSpPr>
        <p:spPr>
          <a:xfrm>
            <a:off x="1295402" y="3204682"/>
            <a:ext cx="9237131" cy="461665"/>
          </a:xfrm>
          <a:prstGeom prst="rect">
            <a:avLst/>
          </a:prstGeom>
        </p:spPr>
        <p:txBody>
          <a:bodyPr wrap="square">
            <a:spAutoFit/>
          </a:bodyPr>
          <a:lstStyle/>
          <a:p>
            <a:r>
              <a:rPr lang="en-US" altLang="en-US" sz="2400" dirty="0">
                <a:latin typeface="Calibri" panose="020F0502020204030204" pitchFamily="34" charset="0"/>
                <a:ea typeface="Calibri" panose="020F0502020204030204" pitchFamily="34" charset="0"/>
                <a:cs typeface="Times New Roman" panose="02020603050405020304" pitchFamily="18" charset="0"/>
              </a:rPr>
              <a:t>* To evaluate the traffic density and manage the timings of the signal</a:t>
            </a:r>
            <a:endParaRPr lang="en-IN" sz="2400" dirty="0"/>
          </a:p>
        </p:txBody>
      </p:sp>
    </p:spTree>
    <p:extLst>
      <p:ext uri="{BB962C8B-B14F-4D97-AF65-F5344CB8AC3E}">
        <p14:creationId xmlns:p14="http://schemas.microsoft.com/office/powerpoint/2010/main" val="324368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A95AD2-5F17-4297-9639-62EAC5504C7F}"/>
              </a:ext>
            </a:extLst>
          </p:cNvPr>
          <p:cNvPicPr>
            <a:picLocks noChangeAspect="1"/>
          </p:cNvPicPr>
          <p:nvPr/>
        </p:nvPicPr>
        <p:blipFill>
          <a:blip r:embed="rId2"/>
          <a:stretch>
            <a:fillRect/>
          </a:stretch>
        </p:blipFill>
        <p:spPr>
          <a:xfrm>
            <a:off x="922788" y="830510"/>
            <a:ext cx="10570129" cy="5251508"/>
          </a:xfrm>
          <a:prstGeom prst="rect">
            <a:avLst/>
          </a:prstGeom>
        </p:spPr>
      </p:pic>
      <p:sp>
        <p:nvSpPr>
          <p:cNvPr id="9" name="TextBox 8">
            <a:extLst>
              <a:ext uri="{FF2B5EF4-FFF2-40B4-BE49-F238E27FC236}">
                <a16:creationId xmlns:a16="http://schemas.microsoft.com/office/drawing/2014/main" id="{2EB5969C-F14A-4DC2-A25E-F220E729E762}"/>
              </a:ext>
            </a:extLst>
          </p:cNvPr>
          <p:cNvSpPr txBox="1"/>
          <p:nvPr/>
        </p:nvSpPr>
        <p:spPr>
          <a:xfrm>
            <a:off x="4857226" y="964734"/>
            <a:ext cx="2407640" cy="369332"/>
          </a:xfrm>
          <a:prstGeom prst="rect">
            <a:avLst/>
          </a:prstGeom>
          <a:noFill/>
        </p:spPr>
        <p:txBody>
          <a:bodyPr wrap="square" rtlCol="0">
            <a:spAutoFit/>
          </a:bodyPr>
          <a:lstStyle/>
          <a:p>
            <a:r>
              <a:rPr lang="en-IN" dirty="0"/>
              <a:t>BLOCK DIAGRAM</a:t>
            </a:r>
          </a:p>
        </p:txBody>
      </p:sp>
    </p:spTree>
    <p:extLst>
      <p:ext uri="{BB962C8B-B14F-4D97-AF65-F5344CB8AC3E}">
        <p14:creationId xmlns:p14="http://schemas.microsoft.com/office/powerpoint/2010/main" val="426641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E287-BEC1-4D00-8F9A-31E70905DC8C}"/>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3F69D270-555C-4859-98FE-144BF3EF0EA0}"/>
              </a:ext>
            </a:extLst>
          </p:cNvPr>
          <p:cNvSpPr>
            <a:spLocks noGrp="1"/>
          </p:cNvSpPr>
          <p:nvPr>
            <p:ph idx="1"/>
          </p:nvPr>
        </p:nvSpPr>
        <p:spPr/>
        <p:txBody>
          <a:bodyPr/>
          <a:lstStyle/>
          <a:p>
            <a:r>
              <a:rPr lang="en-US" dirty="0"/>
              <a:t>Understand the main idea of background subtraction algorithms that used for foreground detection.</a:t>
            </a:r>
          </a:p>
          <a:p>
            <a:r>
              <a:rPr lang="en-US" dirty="0"/>
              <a:t>OpenCV image filters.</a:t>
            </a:r>
          </a:p>
          <a:p>
            <a:r>
              <a:rPr lang="en-US" dirty="0"/>
              <a:t>Object detection by contours.</a:t>
            </a:r>
          </a:p>
          <a:p>
            <a:r>
              <a:rPr lang="en-US" dirty="0"/>
              <a:t>Building processing pipeline for further data manipulation</a:t>
            </a:r>
          </a:p>
          <a:p>
            <a:pPr marL="0" indent="0">
              <a:buNone/>
            </a:pPr>
            <a:endParaRPr lang="en-IN" dirty="0"/>
          </a:p>
        </p:txBody>
      </p:sp>
    </p:spTree>
    <p:extLst>
      <p:ext uri="{BB962C8B-B14F-4D97-AF65-F5344CB8AC3E}">
        <p14:creationId xmlns:p14="http://schemas.microsoft.com/office/powerpoint/2010/main" val="218959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9EC2-97C5-4E29-9341-72FD84C4D62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9994DB0-FB89-4C9C-A71A-06086AE01887}"/>
              </a:ext>
            </a:extLst>
          </p:cNvPr>
          <p:cNvSpPr>
            <a:spLocks noGrp="1"/>
          </p:cNvSpPr>
          <p:nvPr>
            <p:ph idx="1"/>
          </p:nvPr>
        </p:nvSpPr>
        <p:spPr/>
        <p:txBody>
          <a:bodyPr/>
          <a:lstStyle/>
          <a:p>
            <a:pPr marL="0" indent="0">
              <a:buNone/>
            </a:pPr>
            <a:r>
              <a:rPr lang="en-IN" dirty="0"/>
              <a:t>This approach helps us to identify the traffic density using the video snippet taken by the surveillance camera with the help of OpenCV ,we then compare this  with  the traffic density detected by the sensors within in a given distance.</a:t>
            </a:r>
          </a:p>
          <a:p>
            <a:pPr marL="0" indent="0">
              <a:buNone/>
            </a:pPr>
            <a:r>
              <a:rPr lang="en-IN" dirty="0"/>
              <a:t>Accordingly the traffic signals will be controlled and the denser road will be given the first preference. Thus this approach would help us build a smarter traffic signal system and reduce the waiting time for the roads with </a:t>
            </a:r>
            <a:r>
              <a:rPr lang="en-IN"/>
              <a:t>denser traffic.</a:t>
            </a:r>
            <a:endParaRPr lang="en-IN" dirty="0"/>
          </a:p>
        </p:txBody>
      </p:sp>
    </p:spTree>
    <p:extLst>
      <p:ext uri="{BB962C8B-B14F-4D97-AF65-F5344CB8AC3E}">
        <p14:creationId xmlns:p14="http://schemas.microsoft.com/office/powerpoint/2010/main" val="21101431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0</TotalTime>
  <Words>339</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Organic</vt:lpstr>
      <vt:lpstr>Smart Traffic Signal </vt:lpstr>
      <vt:lpstr>Problem statement:</vt:lpstr>
      <vt:lpstr>Overview:</vt:lpstr>
      <vt:lpstr>Objectives:</vt:lpstr>
      <vt:lpstr>PowerPoint Presentation</vt:lpstr>
      <vt:lpstr>Approach: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Signal</dc:title>
  <dc:creator>Sahithi Veeravalli</dc:creator>
  <cp:lastModifiedBy>Sahithi Veeravalli</cp:lastModifiedBy>
  <cp:revision>5</cp:revision>
  <dcterms:created xsi:type="dcterms:W3CDTF">2020-03-05T03:52:03Z</dcterms:created>
  <dcterms:modified xsi:type="dcterms:W3CDTF">2020-03-05T06:07:48Z</dcterms:modified>
</cp:coreProperties>
</file>