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56" r:id="rId6"/>
    <p:sldId id="257" r:id="rId7"/>
    <p:sldId id="263" r:id="rId8"/>
    <p:sldId id="264" r:id="rId9"/>
    <p:sldId id="258" r:id="rId10"/>
    <p:sldId id="259"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4" d="100"/>
          <a:sy n="74"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E0D4E1-01AD-4BCB-9E3E-5CE1A2E60586}"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05B7-B693-44EF-8004-76FE8016C7D9}" type="slidenum">
              <a:rPr lang="en-IN" smtClean="0"/>
              <a:t>‹#›</a:t>
            </a:fld>
            <a:endParaRPr lang="en-IN"/>
          </a:p>
        </p:txBody>
      </p:sp>
    </p:spTree>
    <p:extLst>
      <p:ext uri="{BB962C8B-B14F-4D97-AF65-F5344CB8AC3E}">
        <p14:creationId xmlns:p14="http://schemas.microsoft.com/office/powerpoint/2010/main" val="322436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E0D4E1-01AD-4BCB-9E3E-5CE1A2E60586}"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05B7-B693-44EF-8004-76FE8016C7D9}" type="slidenum">
              <a:rPr lang="en-IN" smtClean="0"/>
              <a:t>‹#›</a:t>
            </a:fld>
            <a:endParaRPr lang="en-IN"/>
          </a:p>
        </p:txBody>
      </p:sp>
    </p:spTree>
    <p:extLst>
      <p:ext uri="{BB962C8B-B14F-4D97-AF65-F5344CB8AC3E}">
        <p14:creationId xmlns:p14="http://schemas.microsoft.com/office/powerpoint/2010/main" val="219224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E0D4E1-01AD-4BCB-9E3E-5CE1A2E60586}"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05B7-B693-44EF-8004-76FE8016C7D9}" type="slidenum">
              <a:rPr lang="en-IN" smtClean="0"/>
              <a:t>‹#›</a:t>
            </a:fld>
            <a:endParaRPr lang="en-IN"/>
          </a:p>
        </p:txBody>
      </p:sp>
    </p:spTree>
    <p:extLst>
      <p:ext uri="{BB962C8B-B14F-4D97-AF65-F5344CB8AC3E}">
        <p14:creationId xmlns:p14="http://schemas.microsoft.com/office/powerpoint/2010/main" val="3771709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1648801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E0D4E1-01AD-4BCB-9E3E-5CE1A2E60586}"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05B7-B693-44EF-8004-76FE8016C7D9}" type="slidenum">
              <a:rPr lang="en-IN" smtClean="0"/>
              <a:t>‹#›</a:t>
            </a:fld>
            <a:endParaRPr lang="en-IN"/>
          </a:p>
        </p:txBody>
      </p:sp>
    </p:spTree>
    <p:extLst>
      <p:ext uri="{BB962C8B-B14F-4D97-AF65-F5344CB8AC3E}">
        <p14:creationId xmlns:p14="http://schemas.microsoft.com/office/powerpoint/2010/main" val="405066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E0D4E1-01AD-4BCB-9E3E-5CE1A2E60586}" type="datetimeFigureOut">
              <a:rPr lang="en-IN" smtClean="0"/>
              <a:t>02-09-2019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D05B7-B693-44EF-8004-76FE8016C7D9}" type="slidenum">
              <a:rPr lang="en-IN" smtClean="0"/>
              <a:t>‹#›</a:t>
            </a:fld>
            <a:endParaRPr lang="en-IN"/>
          </a:p>
        </p:txBody>
      </p:sp>
    </p:spTree>
    <p:extLst>
      <p:ext uri="{BB962C8B-B14F-4D97-AF65-F5344CB8AC3E}">
        <p14:creationId xmlns:p14="http://schemas.microsoft.com/office/powerpoint/2010/main" val="35788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E0D4E1-01AD-4BCB-9E3E-5CE1A2E60586}" type="datetimeFigureOut">
              <a:rPr lang="en-IN" smtClean="0"/>
              <a:t>02-09-2019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D05B7-B693-44EF-8004-76FE8016C7D9}" type="slidenum">
              <a:rPr lang="en-IN" smtClean="0"/>
              <a:t>‹#›</a:t>
            </a:fld>
            <a:endParaRPr lang="en-IN"/>
          </a:p>
        </p:txBody>
      </p:sp>
    </p:spTree>
    <p:extLst>
      <p:ext uri="{BB962C8B-B14F-4D97-AF65-F5344CB8AC3E}">
        <p14:creationId xmlns:p14="http://schemas.microsoft.com/office/powerpoint/2010/main" val="354261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E0D4E1-01AD-4BCB-9E3E-5CE1A2E60586}" type="datetimeFigureOut">
              <a:rPr lang="en-IN" smtClean="0"/>
              <a:t>02-09-2019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2D05B7-B693-44EF-8004-76FE8016C7D9}" type="slidenum">
              <a:rPr lang="en-IN" smtClean="0"/>
              <a:t>‹#›</a:t>
            </a:fld>
            <a:endParaRPr lang="en-IN"/>
          </a:p>
        </p:txBody>
      </p:sp>
    </p:spTree>
    <p:extLst>
      <p:ext uri="{BB962C8B-B14F-4D97-AF65-F5344CB8AC3E}">
        <p14:creationId xmlns:p14="http://schemas.microsoft.com/office/powerpoint/2010/main" val="253447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E0D4E1-01AD-4BCB-9E3E-5CE1A2E60586}" type="datetimeFigureOut">
              <a:rPr lang="en-IN" smtClean="0"/>
              <a:t>02-09-2019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2D05B7-B693-44EF-8004-76FE8016C7D9}" type="slidenum">
              <a:rPr lang="en-IN" smtClean="0"/>
              <a:t>‹#›</a:t>
            </a:fld>
            <a:endParaRPr lang="en-IN"/>
          </a:p>
        </p:txBody>
      </p:sp>
    </p:spTree>
    <p:extLst>
      <p:ext uri="{BB962C8B-B14F-4D97-AF65-F5344CB8AC3E}">
        <p14:creationId xmlns:p14="http://schemas.microsoft.com/office/powerpoint/2010/main" val="263735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0D4E1-01AD-4BCB-9E3E-5CE1A2E60586}" type="datetimeFigureOut">
              <a:rPr lang="en-IN" smtClean="0"/>
              <a:t>02-09-2019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2D05B7-B693-44EF-8004-76FE8016C7D9}" type="slidenum">
              <a:rPr lang="en-IN" smtClean="0"/>
              <a:t>‹#›</a:t>
            </a:fld>
            <a:endParaRPr lang="en-IN"/>
          </a:p>
        </p:txBody>
      </p:sp>
    </p:spTree>
    <p:extLst>
      <p:ext uri="{BB962C8B-B14F-4D97-AF65-F5344CB8AC3E}">
        <p14:creationId xmlns:p14="http://schemas.microsoft.com/office/powerpoint/2010/main" val="171873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E0D4E1-01AD-4BCB-9E3E-5CE1A2E60586}" type="datetimeFigureOut">
              <a:rPr lang="en-IN" smtClean="0"/>
              <a:t>02-09-2019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D05B7-B693-44EF-8004-76FE8016C7D9}" type="slidenum">
              <a:rPr lang="en-IN" smtClean="0"/>
              <a:t>‹#›</a:t>
            </a:fld>
            <a:endParaRPr lang="en-IN"/>
          </a:p>
        </p:txBody>
      </p:sp>
    </p:spTree>
    <p:extLst>
      <p:ext uri="{BB962C8B-B14F-4D97-AF65-F5344CB8AC3E}">
        <p14:creationId xmlns:p14="http://schemas.microsoft.com/office/powerpoint/2010/main" val="158527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E0D4E1-01AD-4BCB-9E3E-5CE1A2E60586}" type="datetimeFigureOut">
              <a:rPr lang="en-IN" smtClean="0"/>
              <a:t>02-09-2019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D05B7-B693-44EF-8004-76FE8016C7D9}" type="slidenum">
              <a:rPr lang="en-IN" smtClean="0"/>
              <a:t>‹#›</a:t>
            </a:fld>
            <a:endParaRPr lang="en-IN"/>
          </a:p>
        </p:txBody>
      </p:sp>
    </p:spTree>
    <p:extLst>
      <p:ext uri="{BB962C8B-B14F-4D97-AF65-F5344CB8AC3E}">
        <p14:creationId xmlns:p14="http://schemas.microsoft.com/office/powerpoint/2010/main" val="159899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0D4E1-01AD-4BCB-9E3E-5CE1A2E60586}" type="datetimeFigureOut">
              <a:rPr lang="en-IN" smtClean="0"/>
              <a:t>02-09-2019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D05B7-B693-44EF-8004-76FE8016C7D9}" type="slidenum">
              <a:rPr lang="en-IN" smtClean="0"/>
              <a:t>‹#›</a:t>
            </a:fld>
            <a:endParaRPr lang="en-IN"/>
          </a:p>
        </p:txBody>
      </p:sp>
    </p:spTree>
    <p:extLst>
      <p:ext uri="{BB962C8B-B14F-4D97-AF65-F5344CB8AC3E}">
        <p14:creationId xmlns:p14="http://schemas.microsoft.com/office/powerpoint/2010/main" val="3594859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ncer Gene Classifier"/>
          <p:cNvSpPr txBox="1">
            <a:spLocks noGrp="1"/>
          </p:cNvSpPr>
          <p:nvPr>
            <p:ph type="ctrTitle"/>
          </p:nvPr>
        </p:nvSpPr>
        <p:spPr>
          <a:xfrm>
            <a:off x="2416969" y="463611"/>
            <a:ext cx="7358063" cy="3010037"/>
          </a:xfrm>
          <a:prstGeom prst="rect">
            <a:avLst/>
          </a:prstGeom>
        </p:spPr>
        <p:txBody>
          <a:bodyPr/>
          <a:lstStyle>
            <a:lvl1pPr>
              <a:defRPr sz="10000"/>
            </a:lvl1pPr>
          </a:lstStyle>
          <a:p>
            <a:r>
              <a:rPr lang="en-IN" dirty="0"/>
              <a:t>ML in HealthCare</a:t>
            </a:r>
            <a:endParaRPr dirty="0"/>
          </a:p>
        </p:txBody>
      </p:sp>
      <p:sp>
        <p:nvSpPr>
          <p:cNvPr id="120" name="By Team: gupta.ujjwal14190…"/>
          <p:cNvSpPr txBox="1">
            <a:spLocks noGrp="1"/>
          </p:cNvSpPr>
          <p:nvPr>
            <p:ph type="subTitle" sz="quarter" idx="1"/>
          </p:nvPr>
        </p:nvSpPr>
        <p:spPr>
          <a:xfrm>
            <a:off x="2416969" y="3567448"/>
            <a:ext cx="7358063" cy="2427757"/>
          </a:xfrm>
          <a:prstGeom prst="rect">
            <a:avLst/>
          </a:prstGeom>
        </p:spPr>
        <p:txBody>
          <a:bodyPr>
            <a:normAutofit fontScale="92500" lnSpcReduction="20000"/>
          </a:bodyPr>
          <a:lstStyle/>
          <a:p>
            <a:pPr defTabSz="295741">
              <a:defRPr sz="2664"/>
            </a:pPr>
            <a:r>
              <a:rPr dirty="0"/>
              <a:t>By </a:t>
            </a:r>
            <a:r>
              <a:rPr dirty="0" smtClean="0"/>
              <a:t>Tea</a:t>
            </a:r>
            <a:r>
              <a:rPr lang="en-IN" dirty="0" smtClean="0"/>
              <a:t>m</a:t>
            </a:r>
          </a:p>
          <a:p>
            <a:pPr defTabSz="295741">
              <a:defRPr sz="2664"/>
            </a:pPr>
            <a:r>
              <a:rPr lang="en-IN" dirty="0"/>
              <a:t>Santhosh Bodla</a:t>
            </a:r>
          </a:p>
          <a:p>
            <a:pPr defTabSz="295741">
              <a:defRPr sz="2664"/>
            </a:pPr>
            <a:r>
              <a:rPr lang="en-IN" dirty="0" err="1"/>
              <a:t>Bosu</a:t>
            </a:r>
            <a:r>
              <a:rPr lang="en-IN" dirty="0"/>
              <a:t> </a:t>
            </a:r>
            <a:r>
              <a:rPr lang="en-IN" dirty="0" err="1"/>
              <a:t>sai</a:t>
            </a:r>
            <a:r>
              <a:rPr lang="en-IN" dirty="0"/>
              <a:t> </a:t>
            </a:r>
            <a:r>
              <a:rPr lang="en-IN" dirty="0" err="1"/>
              <a:t>sree</a:t>
            </a:r>
            <a:r>
              <a:rPr lang="en-IN" dirty="0"/>
              <a:t> ram </a:t>
            </a:r>
            <a:r>
              <a:rPr lang="en-IN" dirty="0" err="1" smtClean="0"/>
              <a:t>charan</a:t>
            </a:r>
            <a:endParaRPr dirty="0"/>
          </a:p>
          <a:p>
            <a:pPr defTabSz="295741">
              <a:defRPr sz="2664"/>
            </a:pPr>
            <a:r>
              <a:rPr dirty="0"/>
              <a:t>Saksham Goyal</a:t>
            </a:r>
          </a:p>
          <a:p>
            <a:pPr defTabSz="295741">
              <a:defRPr sz="2664"/>
            </a:pPr>
            <a:r>
              <a:rPr dirty="0" err="1"/>
              <a:t>Shivam</a:t>
            </a:r>
            <a:r>
              <a:rPr dirty="0"/>
              <a:t> Agrawal</a:t>
            </a:r>
          </a:p>
          <a:p>
            <a:pPr defTabSz="295741">
              <a:defRPr sz="2664"/>
            </a:pPr>
            <a:r>
              <a:rPr lang="en-IN" dirty="0" err="1" smtClean="0"/>
              <a:t>Kunal</a:t>
            </a:r>
            <a:r>
              <a:rPr lang="en-IN" dirty="0" smtClean="0"/>
              <a:t> </a:t>
            </a:r>
            <a:r>
              <a:rPr lang="en-IN" dirty="0" err="1" smtClean="0"/>
              <a:t>singh</a:t>
            </a:r>
            <a:endParaRPr lang="en-IN" dirty="0" smtClean="0"/>
          </a:p>
        </p:txBody>
      </p:sp>
    </p:spTree>
    <p:extLst>
      <p:ext uri="{BB962C8B-B14F-4D97-AF65-F5344CB8AC3E}">
        <p14:creationId xmlns:p14="http://schemas.microsoft.com/office/powerpoint/2010/main" val="2628352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D37E20-AD2D-4BA9-ADCF-1C247EF4F489}"/>
              </a:ext>
            </a:extLst>
          </p:cNvPr>
          <p:cNvSpPr>
            <a:spLocks noGrp="1"/>
          </p:cNvSpPr>
          <p:nvPr>
            <p:ph idx="1"/>
          </p:nvPr>
        </p:nvSpPr>
        <p:spPr>
          <a:xfrm>
            <a:off x="838200" y="1253331"/>
            <a:ext cx="10515600" cy="4351338"/>
          </a:xfrm>
        </p:spPr>
        <p:txBody>
          <a:bodyPr/>
          <a:lstStyle/>
          <a:p>
            <a:r>
              <a:rPr lang="en-US" dirty="0"/>
              <a:t>A lot has been said during the past several years about how precision medicine and, more concretely, how genetic testing is going to disrupt the way diseases like cancer are treated.</a:t>
            </a:r>
          </a:p>
          <a:p>
            <a:r>
              <a:rPr lang="en-US" dirty="0"/>
              <a:t>Once sequenced, a cancer tumor can have thousands of genetic mutations. But the challenge is distinguishing the mutations that contribute to tumor growth (drivers) from the neutral mutations (passengers). </a:t>
            </a:r>
          </a:p>
          <a:p>
            <a:r>
              <a:rPr lang="en-US" dirty="0"/>
              <a:t>As this interpretation is done manually ,there is a need for methods in which we can quickly identify these mutations.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9611" y="0"/>
            <a:ext cx="2149883" cy="1253331"/>
          </a:xfrm>
          <a:prstGeom prst="rect">
            <a:avLst/>
          </a:prstGeom>
        </p:spPr>
      </p:pic>
    </p:spTree>
    <p:extLst>
      <p:ext uri="{BB962C8B-B14F-4D97-AF65-F5344CB8AC3E}">
        <p14:creationId xmlns:p14="http://schemas.microsoft.com/office/powerpoint/2010/main" val="283348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CBD34E-5EAA-4E21-867B-461A297FA719}"/>
              </a:ext>
            </a:extLst>
          </p:cNvPr>
          <p:cNvSpPr>
            <a:spLocks noGrp="1"/>
          </p:cNvSpPr>
          <p:nvPr>
            <p:ph type="title"/>
          </p:nvPr>
        </p:nvSpPr>
        <p:spPr>
          <a:xfrm>
            <a:off x="838200" y="18255"/>
            <a:ext cx="10515600" cy="1325563"/>
          </a:xfrm>
        </p:spPr>
        <p:txBody>
          <a:bodyPr/>
          <a:lstStyle/>
          <a:p>
            <a:r>
              <a:rPr lang="en-US" dirty="0"/>
              <a:t>Dataset</a:t>
            </a:r>
          </a:p>
        </p:txBody>
      </p:sp>
      <p:sp>
        <p:nvSpPr>
          <p:cNvPr id="3" name="Content Placeholder 2">
            <a:extLst>
              <a:ext uri="{FF2B5EF4-FFF2-40B4-BE49-F238E27FC236}">
                <a16:creationId xmlns:a16="http://schemas.microsoft.com/office/drawing/2014/main" xmlns="" id="{781895DB-28B4-4981-B39B-6C045B458B51}"/>
              </a:ext>
            </a:extLst>
          </p:cNvPr>
          <p:cNvSpPr>
            <a:spLocks noGrp="1"/>
          </p:cNvSpPr>
          <p:nvPr>
            <p:ph idx="1"/>
          </p:nvPr>
        </p:nvSpPr>
        <p:spPr>
          <a:xfrm>
            <a:off x="838200" y="1315453"/>
            <a:ext cx="10515600" cy="4861510"/>
          </a:xfrm>
        </p:spPr>
        <p:txBody>
          <a:bodyPr>
            <a:normAutofit fontScale="85000" lnSpcReduction="20000"/>
          </a:bodyPr>
          <a:lstStyle/>
          <a:p>
            <a:pPr fontAlgn="base"/>
            <a:r>
              <a:rPr lang="en-US" dirty="0" err="1"/>
              <a:t>training_variants</a:t>
            </a:r>
            <a:r>
              <a:rPr lang="en-US" dirty="0"/>
              <a:t> - a comma separated file containing the description of the genetic mutations used for training. Fields are ID (the id of the row used to link the mutation to the clinical evidence), Gene (the gene where this genetic mutation is located), Variation (the </a:t>
            </a:r>
            <a:r>
              <a:rPr lang="en-US" dirty="0" err="1"/>
              <a:t>aminoacid</a:t>
            </a:r>
            <a:r>
              <a:rPr lang="en-US" dirty="0"/>
              <a:t> change for this mutations), Class (1-9 the class this genetic mutation has been classified on)</a:t>
            </a:r>
          </a:p>
          <a:p>
            <a:pPr fontAlgn="base"/>
            <a:r>
              <a:rPr lang="en-US" dirty="0" err="1"/>
              <a:t>training_text</a:t>
            </a:r>
            <a:r>
              <a:rPr lang="en-US" dirty="0"/>
              <a:t> - a double pipe (||) delimited file that contains the clinical evidence (text) used to classify genetic mutations. Fields are ID (the id of the row used to link the clinical evidence to the genetic mutation), Text (the clinical evidence used to classify the genetic mutation)</a:t>
            </a:r>
          </a:p>
          <a:p>
            <a:pPr fontAlgn="base"/>
            <a:r>
              <a:rPr lang="en-US" dirty="0" err="1"/>
              <a:t>test_variants</a:t>
            </a:r>
            <a:r>
              <a:rPr lang="en-US" dirty="0"/>
              <a:t> - a comma separated file containing the description of the genetic mutations used for training. Fields are ID (the id of the row used to link the mutation to the clinical evidence), Gene (the gene where this genetic mutation is located), Variation (the </a:t>
            </a:r>
            <a:r>
              <a:rPr lang="en-US" dirty="0" err="1"/>
              <a:t>aminoacid</a:t>
            </a:r>
            <a:r>
              <a:rPr lang="en-US" dirty="0"/>
              <a:t> change for this mutations)</a:t>
            </a:r>
          </a:p>
          <a:p>
            <a:pPr fontAlgn="base"/>
            <a:r>
              <a:rPr lang="en-US" dirty="0" err="1"/>
              <a:t>test_text</a:t>
            </a:r>
            <a:r>
              <a:rPr lang="en-US" dirty="0"/>
              <a:t> - a double pipe (||) delimited file that contains the clinical evidence (text) used to classify genetic mutations. Fields are ID (the id of the row used to link the clinical evidence to the genetic mutation), Text (the clinical evidence used to classify the genetic mutation)</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9611" y="0"/>
            <a:ext cx="2149883" cy="1253331"/>
          </a:xfrm>
          <a:prstGeom prst="rect">
            <a:avLst/>
          </a:prstGeom>
        </p:spPr>
      </p:pic>
    </p:spTree>
    <p:extLst>
      <p:ext uri="{BB962C8B-B14F-4D97-AF65-F5344CB8AC3E}">
        <p14:creationId xmlns:p14="http://schemas.microsoft.com/office/powerpoint/2010/main" val="142838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A02BD9-FA04-41F7-9DD5-CFE7FF8E1D3C}"/>
              </a:ext>
            </a:extLst>
          </p:cNvPr>
          <p:cNvSpPr>
            <a:spLocks noGrp="1"/>
          </p:cNvSpPr>
          <p:nvPr>
            <p:ph idx="1"/>
          </p:nvPr>
        </p:nvSpPr>
        <p:spPr/>
        <p:txBody>
          <a:bodyPr/>
          <a:lstStyle/>
          <a:p>
            <a:r>
              <a:rPr lang="en-US" dirty="0"/>
              <a:t>I use a sequential model which is essentially a linear stack of layers.</a:t>
            </a:r>
          </a:p>
          <a:p>
            <a:r>
              <a:rPr lang="en-US" dirty="0"/>
              <a:t>It allows us to create models layer by layer.</a:t>
            </a:r>
          </a:p>
          <a:p>
            <a:r>
              <a:rPr lang="en-US" dirty="0"/>
              <a:t>The model consists of an input layer ,an output layer along with 2 hidden layers.</a:t>
            </a:r>
          </a:p>
          <a:p>
            <a:r>
              <a:rPr lang="en-US" dirty="0"/>
              <a:t>As the problem at hand is complex ANN provide us with the ability to learn and model nonlinear and complex relationships which allows it to infer unseen relationships in data. Also ANN do not impose any restrictions on the way input variables should be distributed.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9611" y="0"/>
            <a:ext cx="2149883" cy="1253331"/>
          </a:xfrm>
          <a:prstGeom prst="rect">
            <a:avLst/>
          </a:prstGeom>
        </p:spPr>
      </p:pic>
    </p:spTree>
    <p:extLst>
      <p:ext uri="{BB962C8B-B14F-4D97-AF65-F5344CB8AC3E}">
        <p14:creationId xmlns:p14="http://schemas.microsoft.com/office/powerpoint/2010/main" val="117471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7191B0-7B9F-4791-BAEC-D70D51A53137}"/>
              </a:ext>
            </a:extLst>
          </p:cNvPr>
          <p:cNvSpPr>
            <a:spLocks noGrp="1"/>
          </p:cNvSpPr>
          <p:nvPr>
            <p:ph type="title"/>
          </p:nvPr>
        </p:nvSpPr>
        <p:spPr>
          <a:xfrm>
            <a:off x="414138" y="3313037"/>
            <a:ext cx="10515600" cy="630514"/>
          </a:xfrm>
        </p:spPr>
        <p:txBody>
          <a:bodyPr>
            <a:normAutofit fontScale="90000"/>
          </a:bodyPr>
          <a:lstStyle/>
          <a:p>
            <a:r>
              <a:rPr lang="en-US" dirty="0"/>
              <a:t>Steps</a:t>
            </a:r>
          </a:p>
        </p:txBody>
      </p:sp>
      <p:sp>
        <p:nvSpPr>
          <p:cNvPr id="3" name="Content Placeholder 2">
            <a:extLst>
              <a:ext uri="{FF2B5EF4-FFF2-40B4-BE49-F238E27FC236}">
                <a16:creationId xmlns:a16="http://schemas.microsoft.com/office/drawing/2014/main" xmlns="" id="{3846F9C7-A908-4D08-B287-99B44D739832}"/>
              </a:ext>
            </a:extLst>
          </p:cNvPr>
          <p:cNvSpPr>
            <a:spLocks noGrp="1"/>
          </p:cNvSpPr>
          <p:nvPr>
            <p:ph idx="1"/>
          </p:nvPr>
        </p:nvSpPr>
        <p:spPr>
          <a:xfrm>
            <a:off x="427385" y="3959221"/>
            <a:ext cx="10515600" cy="2633698"/>
          </a:xfrm>
        </p:spPr>
        <p:txBody>
          <a:bodyPr>
            <a:normAutofit lnSpcReduction="10000"/>
          </a:bodyPr>
          <a:lstStyle/>
          <a:p>
            <a:r>
              <a:rPr lang="en-US" sz="2400" dirty="0"/>
              <a:t>Importing dataset</a:t>
            </a:r>
          </a:p>
          <a:p>
            <a:r>
              <a:rPr lang="en-US" sz="2400" dirty="0"/>
              <a:t>Scaling the CD4+ cell counts</a:t>
            </a:r>
          </a:p>
          <a:p>
            <a:r>
              <a:rPr lang="en-US" sz="2400" dirty="0"/>
              <a:t>Appling logistic regression to gain an accuracy of 84%</a:t>
            </a:r>
          </a:p>
          <a:p>
            <a:r>
              <a:rPr lang="en-US" sz="2400" dirty="0"/>
              <a:t>Saving the model for further predictions using pickle</a:t>
            </a:r>
          </a:p>
          <a:p>
            <a:r>
              <a:rPr lang="en-US" sz="2400" dirty="0"/>
              <a:t>Using the saved progression model for predictions on user’s input</a:t>
            </a:r>
          </a:p>
          <a:p>
            <a:r>
              <a:rPr lang="en-US" sz="2400" dirty="0"/>
              <a:t>Libraries like </a:t>
            </a:r>
            <a:r>
              <a:rPr lang="en-US" sz="2400" dirty="0" err="1"/>
              <a:t>sklearn</a:t>
            </a:r>
            <a:r>
              <a:rPr lang="en-US" sz="2400" dirty="0"/>
              <a:t>, pickle and pandas used.</a:t>
            </a:r>
          </a:p>
        </p:txBody>
      </p:sp>
      <p:sp>
        <p:nvSpPr>
          <p:cNvPr id="4" name="Title 1">
            <a:extLst>
              <a:ext uri="{FF2B5EF4-FFF2-40B4-BE49-F238E27FC236}">
                <a16:creationId xmlns:a16="http://schemas.microsoft.com/office/drawing/2014/main" xmlns="" id="{C681E66A-68F3-423A-9A09-1ADB03A4E12E}"/>
              </a:ext>
            </a:extLst>
          </p:cNvPr>
          <p:cNvSpPr txBox="1">
            <a:spLocks/>
          </p:cNvSpPr>
          <p:nvPr/>
        </p:nvSpPr>
        <p:spPr>
          <a:xfrm>
            <a:off x="394261" y="1278835"/>
            <a:ext cx="10515600" cy="6305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Dataset</a:t>
            </a:r>
          </a:p>
        </p:txBody>
      </p:sp>
      <p:sp>
        <p:nvSpPr>
          <p:cNvPr id="5" name="Content Placeholder 2">
            <a:extLst>
              <a:ext uri="{FF2B5EF4-FFF2-40B4-BE49-F238E27FC236}">
                <a16:creationId xmlns:a16="http://schemas.microsoft.com/office/drawing/2014/main" xmlns="" id="{3A9BF0EB-4A19-4B32-A71D-A06A1630E471}"/>
              </a:ext>
            </a:extLst>
          </p:cNvPr>
          <p:cNvSpPr txBox="1">
            <a:spLocks/>
          </p:cNvSpPr>
          <p:nvPr/>
        </p:nvSpPr>
        <p:spPr>
          <a:xfrm>
            <a:off x="420765" y="1872003"/>
            <a:ext cx="9611131" cy="1401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VL-t0 – viral load is the number of viral particles present in 1 mL of blood.</a:t>
            </a:r>
          </a:p>
          <a:p>
            <a:r>
              <a:rPr lang="en-US" sz="2400" dirty="0"/>
              <a:t>CD4-t0- The CD4+ cell count is an estimate of the number of white-blood-cells present in 1 mL of blood.</a:t>
            </a:r>
          </a:p>
        </p:txBody>
      </p:sp>
      <p:pic>
        <p:nvPicPr>
          <p:cNvPr id="7" name="Picture 6" descr="A person wearing a white shirt&#10;&#10;Description automatically generated">
            <a:extLst>
              <a:ext uri="{FF2B5EF4-FFF2-40B4-BE49-F238E27FC236}">
                <a16:creationId xmlns:a16="http://schemas.microsoft.com/office/drawing/2014/main" xmlns="" id="{3F114327-F9E3-42E3-AF36-EC63844DD6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0331796" y="246888"/>
            <a:ext cx="1732586" cy="1590261"/>
          </a:xfrm>
          <a:prstGeom prst="rect">
            <a:avLst/>
          </a:prstGeom>
        </p:spPr>
      </p:pic>
      <p:sp>
        <p:nvSpPr>
          <p:cNvPr id="8" name="Title 1">
            <a:extLst>
              <a:ext uri="{FF2B5EF4-FFF2-40B4-BE49-F238E27FC236}">
                <a16:creationId xmlns:a16="http://schemas.microsoft.com/office/drawing/2014/main" xmlns="" id="{5DAD937E-7005-48D5-965A-F472A8EF3576}"/>
              </a:ext>
            </a:extLst>
          </p:cNvPr>
          <p:cNvSpPr txBox="1">
            <a:spLocks/>
          </p:cNvSpPr>
          <p:nvPr/>
        </p:nvSpPr>
        <p:spPr>
          <a:xfrm>
            <a:off x="394261" y="265081"/>
            <a:ext cx="10515600" cy="6305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This slide is done by Shivam Agrawal</a:t>
            </a:r>
          </a:p>
        </p:txBody>
      </p:sp>
    </p:spTree>
    <p:extLst>
      <p:ext uri="{BB962C8B-B14F-4D97-AF65-F5344CB8AC3E}">
        <p14:creationId xmlns:p14="http://schemas.microsoft.com/office/powerpoint/2010/main" val="146978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urpose"/>
          <p:cNvSpPr txBox="1">
            <a:spLocks noGrp="1"/>
          </p:cNvSpPr>
          <p:nvPr>
            <p:ph type="title"/>
          </p:nvPr>
        </p:nvSpPr>
        <p:spPr>
          <a:prstGeom prst="rect">
            <a:avLst/>
          </a:prstGeom>
        </p:spPr>
        <p:txBody>
          <a:bodyPr/>
          <a:lstStyle/>
          <a:p>
            <a:r>
              <a:rPr b="1" dirty="0"/>
              <a:t>Purpose</a:t>
            </a:r>
          </a:p>
        </p:txBody>
      </p:sp>
      <p:sp>
        <p:nvSpPr>
          <p:cNvPr id="123" name="The purpose of the project is to reduce the effort taken by pathologists to manually classify the genes which causes mutations based on evidence from text based clinical literature."/>
          <p:cNvSpPr txBox="1">
            <a:spLocks noGrp="1"/>
          </p:cNvSpPr>
          <p:nvPr>
            <p:ph type="body" idx="1"/>
          </p:nvPr>
        </p:nvSpPr>
        <p:spPr>
          <a:prstGeom prst="rect">
            <a:avLst/>
          </a:prstGeom>
        </p:spPr>
        <p:txBody>
          <a:bodyPr>
            <a:normAutofit/>
          </a:bodyPr>
          <a:lstStyle/>
          <a:p>
            <a:r>
              <a:rPr sz="2400" dirty="0"/>
              <a:t>The purpose of the project is to reduce the effort taken by pathologists to manually classify the genes which causes mutations based on evidence from text based clinical literature</a:t>
            </a:r>
            <a:r>
              <a:rPr sz="2400" dirty="0" smtClean="0"/>
              <a:t>.</a:t>
            </a:r>
            <a:endParaRPr lang="en-IN" sz="2400" dirty="0" smtClean="0"/>
          </a:p>
          <a:p>
            <a:pPr marL="0" indent="0">
              <a:buNone/>
            </a:pPr>
            <a:endParaRPr lang="en-IN" sz="2400" dirty="0"/>
          </a:p>
          <a:p>
            <a:r>
              <a:rPr lang="en-IN" sz="2400" dirty="0"/>
              <a:t>It also helps people with HIV to know whether their conditions is Improving or not.</a:t>
            </a:r>
            <a:endParaRPr sz="2400" dirty="0"/>
          </a:p>
        </p:txBody>
      </p:sp>
    </p:spTree>
    <p:extLst>
      <p:ext uri="{BB962C8B-B14F-4D97-AF65-F5344CB8AC3E}">
        <p14:creationId xmlns:p14="http://schemas.microsoft.com/office/powerpoint/2010/main" val="31800160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Introduction"/>
          <p:cNvSpPr txBox="1">
            <a:spLocks noGrp="1"/>
          </p:cNvSpPr>
          <p:nvPr>
            <p:ph type="title"/>
          </p:nvPr>
        </p:nvSpPr>
        <p:spPr>
          <a:prstGeom prst="rect">
            <a:avLst/>
          </a:prstGeom>
        </p:spPr>
        <p:txBody>
          <a:bodyPr/>
          <a:lstStyle/>
          <a:p>
            <a:r>
              <a:rPr b="1" dirty="0"/>
              <a:t>Introduction</a:t>
            </a:r>
          </a:p>
        </p:txBody>
      </p:sp>
      <p:sp>
        <p:nvSpPr>
          <p:cNvPr id="126" name="The idea of the project is to provide clinical pathologists an interface through which they can classify the genes which cause mutations during cancer.…"/>
          <p:cNvSpPr txBox="1">
            <a:spLocks noGrp="1"/>
          </p:cNvSpPr>
          <p:nvPr>
            <p:ph type="body" idx="1"/>
          </p:nvPr>
        </p:nvSpPr>
        <p:spPr>
          <a:xfrm>
            <a:off x="838200" y="2186234"/>
            <a:ext cx="10515600" cy="2939558"/>
          </a:xfrm>
          <a:prstGeom prst="rect">
            <a:avLst/>
          </a:prstGeom>
        </p:spPr>
        <p:txBody>
          <a:bodyPr/>
          <a:lstStyle/>
          <a:p>
            <a:r>
              <a:rPr sz="2400" dirty="0"/>
              <a:t>The idea of the project is to provide clinical pathologists an interface through which they can classify the genes which cause mutations during cancer</a:t>
            </a:r>
            <a:r>
              <a:rPr sz="2400" dirty="0" smtClean="0"/>
              <a:t>.</a:t>
            </a:r>
            <a:endParaRPr lang="en-IN" sz="2400" dirty="0" smtClean="0"/>
          </a:p>
          <a:p>
            <a:endParaRPr lang="en-IN" sz="2400" dirty="0"/>
          </a:p>
          <a:p>
            <a:pPr marL="0" indent="0">
              <a:buNone/>
            </a:pPr>
            <a:endParaRPr sz="2400" dirty="0"/>
          </a:p>
          <a:p>
            <a:r>
              <a:rPr sz="2400" dirty="0"/>
              <a:t>This project is made with the view of reducing the effort and time taken by the doctors spent on classifying genes based on</a:t>
            </a:r>
            <a:r>
              <a:rPr lang="en-IN" sz="2400" dirty="0"/>
              <a:t> reports</a:t>
            </a:r>
            <a:r>
              <a:rPr sz="2400" dirty="0"/>
              <a:t>.</a:t>
            </a:r>
            <a:endParaRPr lang="en-IN" sz="2400" dirty="0"/>
          </a:p>
          <a:p>
            <a:endParaRPr dirty="0"/>
          </a:p>
        </p:txBody>
      </p:sp>
    </p:spTree>
    <p:extLst>
      <p:ext uri="{BB962C8B-B14F-4D97-AF65-F5344CB8AC3E}">
        <p14:creationId xmlns:p14="http://schemas.microsoft.com/office/powerpoint/2010/main" val="3870337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1">
            <a:extLst>
              <a:ext uri="{FF2B5EF4-FFF2-40B4-BE49-F238E27FC236}">
                <a16:creationId xmlns="" xmlns:a16="http://schemas.microsoft.com/office/drawing/2014/main" id="{56C20283-73E0-40EC-8AD8-057F581F64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8">
            <a:extLst>
              <a:ext uri="{FF2B5EF4-FFF2-40B4-BE49-F238E27FC236}">
                <a16:creationId xmlns="" xmlns:a16="http://schemas.microsoft.com/office/drawing/2014/main" id="{3FCC729B-E528-40C3-82D3-BA4375575E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 xmlns:a16="http://schemas.microsoft.com/office/drawing/2014/main" id="{58F1FB8D-1842-4A04-998D-6CF047AB27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 xmlns:a16="http://schemas.microsoft.com/office/drawing/2014/main" id="{8D6594C4-52BC-41BD-829A-2753F1E2078C}"/>
              </a:ext>
            </a:extLst>
          </p:cNvPr>
          <p:cNvSpPr>
            <a:spLocks noGrp="1"/>
          </p:cNvSpPr>
          <p:nvPr>
            <p:ph type="title"/>
          </p:nvPr>
        </p:nvSpPr>
        <p:spPr>
          <a:xfrm>
            <a:off x="4384039" y="365125"/>
            <a:ext cx="7164493" cy="1325563"/>
          </a:xfrm>
        </p:spPr>
        <p:txBody>
          <a:bodyPr>
            <a:normAutofit/>
          </a:bodyPr>
          <a:lstStyle/>
          <a:p>
            <a:r>
              <a:rPr lang="en-IN" dirty="0"/>
              <a:t>Slide done by Saksham Goyal</a:t>
            </a:r>
          </a:p>
        </p:txBody>
      </p:sp>
      <p:pic>
        <p:nvPicPr>
          <p:cNvPr id="7" name="Picture 6" descr="A person smiling for the camera&#10;&#10;Description automatically generated">
            <a:extLst>
              <a:ext uri="{FF2B5EF4-FFF2-40B4-BE49-F238E27FC236}">
                <a16:creationId xmlns="" xmlns:a16="http://schemas.microsoft.com/office/drawing/2014/main" id="{219A36B4-9026-4FA3-97AF-3DA63B773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232633"/>
            <a:ext cx="3425957" cy="4392252"/>
          </a:xfrm>
          <a:prstGeom prst="rect">
            <a:avLst/>
          </a:prstGeom>
        </p:spPr>
      </p:pic>
      <p:sp>
        <p:nvSpPr>
          <p:cNvPr id="5" name="Content Placeholder 4">
            <a:extLst>
              <a:ext uri="{FF2B5EF4-FFF2-40B4-BE49-F238E27FC236}">
                <a16:creationId xmlns="" xmlns:a16="http://schemas.microsoft.com/office/drawing/2014/main" id="{3E6203B1-652A-40EA-B878-CFA1FAC933C2}"/>
              </a:ext>
            </a:extLst>
          </p:cNvPr>
          <p:cNvSpPr>
            <a:spLocks noGrp="1"/>
          </p:cNvSpPr>
          <p:nvPr>
            <p:ph idx="1"/>
          </p:nvPr>
        </p:nvSpPr>
        <p:spPr>
          <a:xfrm>
            <a:off x="4387515" y="2022601"/>
            <a:ext cx="7161017" cy="4154361"/>
          </a:xfrm>
        </p:spPr>
        <p:txBody>
          <a:bodyPr>
            <a:normAutofit/>
          </a:bodyPr>
          <a:lstStyle/>
          <a:p>
            <a:r>
              <a:rPr lang="en-IN" sz="2000" b="1" dirty="0"/>
              <a:t>Flask Routing</a:t>
            </a:r>
          </a:p>
          <a:p>
            <a:pPr marL="0" indent="0">
              <a:buNone/>
            </a:pPr>
            <a:r>
              <a:rPr lang="en-IN" sz="2000" dirty="0"/>
              <a:t>Used the route class of the Flask python library to send and receive data from the webpages.</a:t>
            </a:r>
          </a:p>
          <a:p>
            <a:pPr marL="0" indent="0">
              <a:buNone/>
            </a:pPr>
            <a:endParaRPr lang="en-IN" sz="2000" dirty="0"/>
          </a:p>
          <a:p>
            <a:pPr marL="0" indent="0">
              <a:buNone/>
            </a:pPr>
            <a:r>
              <a:rPr lang="en-IN" sz="2000" dirty="0"/>
              <a:t>Used the GET method to receive the data</a:t>
            </a:r>
          </a:p>
          <a:p>
            <a:pPr marL="0" indent="0">
              <a:buNone/>
            </a:pPr>
            <a:r>
              <a:rPr lang="en-IN" sz="2000" dirty="0"/>
              <a:t>Used POST method to send the data onto any webpage.</a:t>
            </a:r>
          </a:p>
          <a:p>
            <a:pPr marL="0" indent="0">
              <a:buNone/>
            </a:pPr>
            <a:r>
              <a:rPr lang="en-IN" sz="2000" dirty="0"/>
              <a:t>Used ‘ </a:t>
            </a:r>
            <a:r>
              <a:rPr lang="en-IN" sz="2000" dirty="0" err="1"/>
              <a:t>render_template</a:t>
            </a:r>
            <a:r>
              <a:rPr lang="en-IN" sz="2000" dirty="0"/>
              <a:t> ‘ whenever a new webpage was to be routed to.</a:t>
            </a:r>
          </a:p>
          <a:p>
            <a:pPr marL="0" indent="0">
              <a:buNone/>
            </a:pPr>
            <a:r>
              <a:rPr lang="en-IN" sz="2000" dirty="0"/>
              <a:t>Hosted the server on port 8080</a:t>
            </a:r>
          </a:p>
        </p:txBody>
      </p:sp>
    </p:spTree>
    <p:extLst>
      <p:ext uri="{BB962C8B-B14F-4D97-AF65-F5344CB8AC3E}">
        <p14:creationId xmlns:p14="http://schemas.microsoft.com/office/powerpoint/2010/main" val="18351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6697014" cy="759854"/>
          </a:xfrm>
        </p:spPr>
        <p:txBody>
          <a:bodyPr>
            <a:normAutofit/>
          </a:bodyPr>
          <a:lstStyle/>
          <a:p>
            <a:pPr algn="l"/>
            <a:r>
              <a:rPr lang="en-IN" sz="3400" dirty="0" smtClean="0"/>
              <a:t>This slide is done by Santhosh Bodla</a:t>
            </a:r>
            <a:endParaRPr lang="en-IN" sz="3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4918" y="0"/>
            <a:ext cx="1657081" cy="1600401"/>
          </a:xfrm>
          <a:prstGeom prst="rect">
            <a:avLst/>
          </a:prstGeom>
        </p:spPr>
      </p:pic>
      <p:pic>
        <p:nvPicPr>
          <p:cNvPr id="5" name="Picture 4"/>
          <p:cNvPicPr>
            <a:picLocks noChangeAspect="1"/>
          </p:cNvPicPr>
          <p:nvPr/>
        </p:nvPicPr>
        <p:blipFill>
          <a:blip r:embed="rId3"/>
          <a:stretch>
            <a:fillRect/>
          </a:stretch>
        </p:blipFill>
        <p:spPr>
          <a:xfrm>
            <a:off x="720948" y="1030310"/>
            <a:ext cx="3924300" cy="2162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5357611" y="2244142"/>
            <a:ext cx="5486400"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I developed Front end of our project with the help of HTML , CSS.</a:t>
            </a:r>
          </a:p>
          <a:p>
            <a:endParaRPr lang="en-IN" dirty="0" smtClean="0"/>
          </a:p>
          <a:p>
            <a:pPr marL="285750" indent="-285750">
              <a:buFont typeface="Wingdings" panose="05000000000000000000" pitchFamily="2" charset="2"/>
              <a:buChar char="Ø"/>
            </a:pPr>
            <a:r>
              <a:rPr lang="en-IN" dirty="0" smtClean="0"/>
              <a:t>Particularly I used CSS Animations for looking more User interactive.</a:t>
            </a:r>
          </a:p>
          <a:p>
            <a:pPr marL="285750" indent="-285750">
              <a:buFont typeface="Wingdings" panose="05000000000000000000" pitchFamily="2" charset="2"/>
              <a:buChar char="Ø"/>
            </a:pPr>
            <a:endParaRPr lang="en-IN" dirty="0"/>
          </a:p>
        </p:txBody>
      </p:sp>
      <p:sp>
        <p:nvSpPr>
          <p:cNvPr id="8" name="TextBox 7"/>
          <p:cNvSpPr txBox="1"/>
          <p:nvPr/>
        </p:nvSpPr>
        <p:spPr>
          <a:xfrm>
            <a:off x="991405" y="3998468"/>
            <a:ext cx="5216212" cy="646331"/>
          </a:xfrm>
          <a:prstGeom prst="rect">
            <a:avLst/>
          </a:prstGeom>
          <a:noFill/>
        </p:spPr>
        <p:txBody>
          <a:bodyPr wrap="square" rtlCol="0">
            <a:spAutoFit/>
          </a:bodyPr>
          <a:lstStyle/>
          <a:p>
            <a:pPr marL="285750" indent="-285750">
              <a:buFont typeface="Wingdings" panose="05000000000000000000" pitchFamily="2" charset="2"/>
              <a:buChar char="ü"/>
            </a:pPr>
            <a:r>
              <a:rPr lang="en-IN" dirty="0" smtClean="0"/>
              <a:t>My work consists of seven HTML files which includes Basic html data and CSS Styles.</a:t>
            </a:r>
          </a:p>
        </p:txBody>
      </p:sp>
      <p:sp>
        <p:nvSpPr>
          <p:cNvPr id="9" name="TextBox 8"/>
          <p:cNvSpPr txBox="1"/>
          <p:nvPr/>
        </p:nvSpPr>
        <p:spPr>
          <a:xfrm>
            <a:off x="1712622" y="4792203"/>
            <a:ext cx="5216212" cy="2031325"/>
          </a:xfrm>
          <a:prstGeom prst="rect">
            <a:avLst/>
          </a:prstGeom>
          <a:noFill/>
        </p:spPr>
        <p:txBody>
          <a:bodyPr wrap="square" rtlCol="0">
            <a:spAutoFit/>
          </a:bodyPr>
          <a:lstStyle/>
          <a:p>
            <a:pPr marL="285750" indent="-285750">
              <a:buFont typeface="Courier New" panose="02070309020205020404" pitchFamily="49" charset="0"/>
              <a:buChar char="o"/>
            </a:pPr>
            <a:r>
              <a:rPr lang="en-IN" dirty="0" smtClean="0"/>
              <a:t>Index</a:t>
            </a:r>
          </a:p>
          <a:p>
            <a:pPr marL="285750" indent="-285750">
              <a:buFont typeface="Courier New" panose="02070309020205020404" pitchFamily="49" charset="0"/>
              <a:buChar char="o"/>
            </a:pPr>
            <a:r>
              <a:rPr lang="en-IN" dirty="0"/>
              <a:t>I</a:t>
            </a:r>
            <a:r>
              <a:rPr lang="en-IN" dirty="0" smtClean="0"/>
              <a:t>nput</a:t>
            </a:r>
          </a:p>
          <a:p>
            <a:pPr marL="285750" indent="-285750">
              <a:buFont typeface="Courier New" panose="02070309020205020404" pitchFamily="49" charset="0"/>
              <a:buChar char="o"/>
            </a:pPr>
            <a:r>
              <a:rPr lang="en-IN" dirty="0" err="1" smtClean="0"/>
              <a:t>InputCancer</a:t>
            </a:r>
            <a:endParaRPr lang="en-IN" dirty="0" smtClean="0"/>
          </a:p>
          <a:p>
            <a:pPr marL="285750" indent="-285750">
              <a:buFont typeface="Courier New" panose="02070309020205020404" pitchFamily="49" charset="0"/>
              <a:buChar char="o"/>
            </a:pPr>
            <a:r>
              <a:rPr lang="en-IN" dirty="0" err="1" smtClean="0"/>
              <a:t>inputHIV</a:t>
            </a:r>
            <a:endParaRPr lang="en-IN" dirty="0" smtClean="0"/>
          </a:p>
          <a:p>
            <a:pPr marL="285750" indent="-285750">
              <a:buFont typeface="Courier New" panose="02070309020205020404" pitchFamily="49" charset="0"/>
              <a:buChar char="o"/>
            </a:pPr>
            <a:r>
              <a:rPr lang="en-IN" dirty="0" smtClean="0"/>
              <a:t>result</a:t>
            </a:r>
          </a:p>
          <a:p>
            <a:pPr marL="285750" indent="-285750">
              <a:buFont typeface="Courier New" panose="02070309020205020404" pitchFamily="49" charset="0"/>
              <a:buChar char="o"/>
            </a:pPr>
            <a:r>
              <a:rPr lang="en-IN" dirty="0" err="1" smtClean="0"/>
              <a:t>resultCancer</a:t>
            </a:r>
            <a:endParaRPr lang="en-IN" dirty="0" smtClean="0"/>
          </a:p>
          <a:p>
            <a:pPr marL="285750" indent="-285750">
              <a:buFont typeface="Courier New" panose="02070309020205020404" pitchFamily="49" charset="0"/>
              <a:buChar char="o"/>
            </a:pPr>
            <a:r>
              <a:rPr lang="en-IN" dirty="0" err="1" smtClean="0"/>
              <a:t>resultHIV</a:t>
            </a:r>
            <a:endParaRPr lang="en-IN" dirty="0"/>
          </a:p>
        </p:txBody>
      </p:sp>
      <p:pic>
        <p:nvPicPr>
          <p:cNvPr id="10" name="Picture 9"/>
          <p:cNvPicPr>
            <a:picLocks noChangeAspect="1"/>
          </p:cNvPicPr>
          <p:nvPr/>
        </p:nvPicPr>
        <p:blipFill>
          <a:blip r:embed="rId4"/>
          <a:stretch>
            <a:fillRect/>
          </a:stretch>
        </p:blipFill>
        <p:spPr>
          <a:xfrm>
            <a:off x="8474298" y="3962095"/>
            <a:ext cx="3082075" cy="233422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863253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a:bodyPr>
          <a:lstStyle/>
          <a:p>
            <a:r>
              <a:rPr lang="en-IN" sz="3000" b="1" dirty="0" smtClean="0"/>
              <a:t>			      Flow of data</a:t>
            </a:r>
            <a:endParaRPr lang="en-IN" sz="30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5070" y="0"/>
            <a:ext cx="1566929" cy="1513333"/>
          </a:xfrm>
          <a:prstGeom prst="rect">
            <a:avLst/>
          </a:prstGeom>
        </p:spPr>
      </p:pic>
      <p:sp>
        <p:nvSpPr>
          <p:cNvPr id="4" name="Oval 3"/>
          <p:cNvSpPr/>
          <p:nvPr/>
        </p:nvSpPr>
        <p:spPr>
          <a:xfrm>
            <a:off x="4288665" y="843632"/>
            <a:ext cx="1584102" cy="669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Arrow Connector 5"/>
          <p:cNvCxnSpPr>
            <a:stCxn id="4" idx="4"/>
          </p:cNvCxnSpPr>
          <p:nvPr/>
        </p:nvCxnSpPr>
        <p:spPr>
          <a:xfrm>
            <a:off x="5080716" y="1513333"/>
            <a:ext cx="0" cy="47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288665" y="1991839"/>
            <a:ext cx="1584102" cy="44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ata 8"/>
          <p:cNvSpPr/>
          <p:nvPr/>
        </p:nvSpPr>
        <p:spPr>
          <a:xfrm>
            <a:off x="2794715" y="2794715"/>
            <a:ext cx="1339403" cy="43788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ata 9"/>
          <p:cNvSpPr/>
          <p:nvPr/>
        </p:nvSpPr>
        <p:spPr>
          <a:xfrm>
            <a:off x="5600163" y="2794715"/>
            <a:ext cx="1339403" cy="43788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537136" y="3779855"/>
            <a:ext cx="1584102" cy="44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5600163" y="3779855"/>
            <a:ext cx="1584102" cy="44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2653048" y="4546242"/>
            <a:ext cx="1287887" cy="57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5849155" y="4546242"/>
            <a:ext cx="1287887" cy="57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2504940" y="5705151"/>
            <a:ext cx="1584102" cy="44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5600163" y="5694420"/>
            <a:ext cx="1584102" cy="44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4331594" y="1015217"/>
            <a:ext cx="1764406" cy="369332"/>
          </a:xfrm>
          <a:prstGeom prst="rect">
            <a:avLst/>
          </a:prstGeom>
          <a:noFill/>
        </p:spPr>
        <p:txBody>
          <a:bodyPr wrap="square" rtlCol="0">
            <a:spAutoFit/>
          </a:bodyPr>
          <a:lstStyle/>
          <a:p>
            <a:r>
              <a:rPr lang="en-IN" dirty="0" smtClean="0"/>
              <a:t>Website starts</a:t>
            </a:r>
            <a:endParaRPr lang="en-IN" dirty="0"/>
          </a:p>
        </p:txBody>
      </p:sp>
      <p:sp>
        <p:nvSpPr>
          <p:cNvPr id="18" name="TextBox 17"/>
          <p:cNvSpPr txBox="1"/>
          <p:nvPr/>
        </p:nvSpPr>
        <p:spPr>
          <a:xfrm>
            <a:off x="4288665" y="2004668"/>
            <a:ext cx="1764406" cy="369332"/>
          </a:xfrm>
          <a:prstGeom prst="rect">
            <a:avLst/>
          </a:prstGeom>
          <a:noFill/>
        </p:spPr>
        <p:txBody>
          <a:bodyPr wrap="square" rtlCol="0">
            <a:spAutoFit/>
          </a:bodyPr>
          <a:lstStyle/>
          <a:p>
            <a:pPr algn="ctr"/>
            <a:r>
              <a:rPr lang="en-IN" dirty="0" smtClean="0"/>
              <a:t>Index page</a:t>
            </a:r>
            <a:endParaRPr lang="en-IN" dirty="0"/>
          </a:p>
        </p:txBody>
      </p:sp>
      <p:cxnSp>
        <p:nvCxnSpPr>
          <p:cNvPr id="22" name="Elbow Connector 21"/>
          <p:cNvCxnSpPr>
            <a:endCxn id="9" idx="0"/>
          </p:cNvCxnSpPr>
          <p:nvPr/>
        </p:nvCxnSpPr>
        <p:spPr>
          <a:xfrm rot="10800000" flipV="1">
            <a:off x="3598357" y="2434105"/>
            <a:ext cx="1025158" cy="360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10" idx="0"/>
          </p:cNvCxnSpPr>
          <p:nvPr/>
        </p:nvCxnSpPr>
        <p:spPr>
          <a:xfrm>
            <a:off x="5422006" y="2434105"/>
            <a:ext cx="981799" cy="360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21709" y="2794714"/>
            <a:ext cx="1764406" cy="369332"/>
          </a:xfrm>
          <a:prstGeom prst="rect">
            <a:avLst/>
          </a:prstGeom>
          <a:noFill/>
        </p:spPr>
        <p:txBody>
          <a:bodyPr wrap="square" rtlCol="0">
            <a:spAutoFit/>
          </a:bodyPr>
          <a:lstStyle/>
          <a:p>
            <a:pPr algn="ctr"/>
            <a:r>
              <a:rPr lang="en-IN" dirty="0" smtClean="0"/>
              <a:t>Field One </a:t>
            </a:r>
            <a:endParaRPr lang="en-IN" dirty="0"/>
          </a:p>
        </p:txBody>
      </p:sp>
      <p:sp>
        <p:nvSpPr>
          <p:cNvPr id="30" name="TextBox 29"/>
          <p:cNvSpPr txBox="1"/>
          <p:nvPr/>
        </p:nvSpPr>
        <p:spPr>
          <a:xfrm>
            <a:off x="5315540" y="2818069"/>
            <a:ext cx="1764406" cy="369332"/>
          </a:xfrm>
          <a:prstGeom prst="rect">
            <a:avLst/>
          </a:prstGeom>
          <a:noFill/>
        </p:spPr>
        <p:txBody>
          <a:bodyPr wrap="square" rtlCol="0">
            <a:spAutoFit/>
          </a:bodyPr>
          <a:lstStyle/>
          <a:p>
            <a:pPr algn="ctr"/>
            <a:r>
              <a:rPr lang="en-IN" dirty="0" smtClean="0"/>
              <a:t>Second Field</a:t>
            </a:r>
            <a:endParaRPr lang="en-IN" dirty="0"/>
          </a:p>
        </p:txBody>
      </p:sp>
      <p:cxnSp>
        <p:nvCxnSpPr>
          <p:cNvPr id="32" name="Straight Arrow Connector 31"/>
          <p:cNvCxnSpPr>
            <a:stCxn id="9" idx="3"/>
            <a:endCxn id="11" idx="0"/>
          </p:cNvCxnSpPr>
          <p:nvPr/>
        </p:nvCxnSpPr>
        <p:spPr>
          <a:xfrm flipH="1">
            <a:off x="3329187" y="3232597"/>
            <a:ext cx="1289" cy="54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4"/>
          </p:cNvCxnSpPr>
          <p:nvPr/>
        </p:nvCxnSpPr>
        <p:spPr>
          <a:xfrm flipH="1">
            <a:off x="6269864" y="3232597"/>
            <a:ext cx="1" cy="54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2"/>
          </p:cNvCxnSpPr>
          <p:nvPr/>
        </p:nvCxnSpPr>
        <p:spPr>
          <a:xfrm>
            <a:off x="6392214" y="4222123"/>
            <a:ext cx="0" cy="324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4" idx="2"/>
          </p:cNvCxnSpPr>
          <p:nvPr/>
        </p:nvCxnSpPr>
        <p:spPr>
          <a:xfrm flipH="1">
            <a:off x="6493098" y="5125792"/>
            <a:ext cx="1" cy="57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2"/>
            <a:endCxn id="13" idx="0"/>
          </p:cNvCxnSpPr>
          <p:nvPr/>
        </p:nvCxnSpPr>
        <p:spPr>
          <a:xfrm flipH="1">
            <a:off x="3296992" y="4222123"/>
            <a:ext cx="32195" cy="324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2"/>
            <a:endCxn id="15" idx="0"/>
          </p:cNvCxnSpPr>
          <p:nvPr/>
        </p:nvCxnSpPr>
        <p:spPr>
          <a:xfrm flipH="1">
            <a:off x="3296991" y="5125792"/>
            <a:ext cx="1" cy="57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375078" y="4659045"/>
            <a:ext cx="1764406" cy="369332"/>
          </a:xfrm>
          <a:prstGeom prst="rect">
            <a:avLst/>
          </a:prstGeom>
          <a:noFill/>
        </p:spPr>
        <p:txBody>
          <a:bodyPr wrap="square" rtlCol="0">
            <a:spAutoFit/>
          </a:bodyPr>
          <a:lstStyle/>
          <a:p>
            <a:pPr algn="ctr"/>
            <a:r>
              <a:rPr lang="en-IN" dirty="0" smtClean="0"/>
              <a:t>Processing</a:t>
            </a:r>
            <a:endParaRPr lang="en-IN" dirty="0"/>
          </a:p>
        </p:txBody>
      </p:sp>
      <p:sp>
        <p:nvSpPr>
          <p:cNvPr id="48" name="TextBox 47"/>
          <p:cNvSpPr txBox="1"/>
          <p:nvPr/>
        </p:nvSpPr>
        <p:spPr>
          <a:xfrm>
            <a:off x="5521602" y="4645890"/>
            <a:ext cx="1764406" cy="369332"/>
          </a:xfrm>
          <a:prstGeom prst="rect">
            <a:avLst/>
          </a:prstGeom>
          <a:noFill/>
        </p:spPr>
        <p:txBody>
          <a:bodyPr wrap="square" rtlCol="0">
            <a:spAutoFit/>
          </a:bodyPr>
          <a:lstStyle/>
          <a:p>
            <a:pPr algn="ctr"/>
            <a:r>
              <a:rPr lang="en-IN" dirty="0" smtClean="0"/>
              <a:t>Processing</a:t>
            </a:r>
            <a:endParaRPr lang="en-IN" dirty="0"/>
          </a:p>
        </p:txBody>
      </p:sp>
      <p:sp>
        <p:nvSpPr>
          <p:cNvPr id="49" name="TextBox 48"/>
          <p:cNvSpPr txBox="1"/>
          <p:nvPr/>
        </p:nvSpPr>
        <p:spPr>
          <a:xfrm>
            <a:off x="2425306" y="3796390"/>
            <a:ext cx="1894268" cy="369332"/>
          </a:xfrm>
          <a:prstGeom prst="rect">
            <a:avLst/>
          </a:prstGeom>
          <a:noFill/>
        </p:spPr>
        <p:txBody>
          <a:bodyPr wrap="square" rtlCol="0">
            <a:spAutoFit/>
          </a:bodyPr>
          <a:lstStyle/>
          <a:p>
            <a:pPr algn="ctr"/>
            <a:r>
              <a:rPr lang="en-IN" dirty="0" err="1" smtClean="0"/>
              <a:t>inputCancer</a:t>
            </a:r>
            <a:r>
              <a:rPr lang="en-IN" dirty="0" smtClean="0"/>
              <a:t> page</a:t>
            </a:r>
            <a:endParaRPr lang="en-IN" dirty="0"/>
          </a:p>
        </p:txBody>
      </p:sp>
      <p:sp>
        <p:nvSpPr>
          <p:cNvPr id="50" name="TextBox 49"/>
          <p:cNvSpPr txBox="1"/>
          <p:nvPr/>
        </p:nvSpPr>
        <p:spPr>
          <a:xfrm>
            <a:off x="5315540" y="3809269"/>
            <a:ext cx="1764406" cy="369332"/>
          </a:xfrm>
          <a:prstGeom prst="rect">
            <a:avLst/>
          </a:prstGeom>
          <a:noFill/>
        </p:spPr>
        <p:txBody>
          <a:bodyPr wrap="square" rtlCol="0">
            <a:spAutoFit/>
          </a:bodyPr>
          <a:lstStyle/>
          <a:p>
            <a:pPr algn="ctr"/>
            <a:r>
              <a:rPr lang="en-IN" dirty="0" err="1" smtClean="0"/>
              <a:t>inputHIV</a:t>
            </a:r>
            <a:endParaRPr lang="en-IN" dirty="0"/>
          </a:p>
        </p:txBody>
      </p:sp>
      <p:sp>
        <p:nvSpPr>
          <p:cNvPr id="51" name="TextBox 50"/>
          <p:cNvSpPr txBox="1"/>
          <p:nvPr/>
        </p:nvSpPr>
        <p:spPr>
          <a:xfrm>
            <a:off x="2346530" y="5747938"/>
            <a:ext cx="1764406" cy="369332"/>
          </a:xfrm>
          <a:prstGeom prst="rect">
            <a:avLst/>
          </a:prstGeom>
          <a:noFill/>
        </p:spPr>
        <p:txBody>
          <a:bodyPr wrap="square" rtlCol="0">
            <a:spAutoFit/>
          </a:bodyPr>
          <a:lstStyle/>
          <a:p>
            <a:pPr algn="ctr"/>
            <a:r>
              <a:rPr lang="en-IN" dirty="0" err="1" smtClean="0"/>
              <a:t>resultCancer</a:t>
            </a:r>
            <a:endParaRPr lang="en-IN" dirty="0"/>
          </a:p>
        </p:txBody>
      </p:sp>
      <p:sp>
        <p:nvSpPr>
          <p:cNvPr id="52" name="TextBox 51"/>
          <p:cNvSpPr txBox="1"/>
          <p:nvPr/>
        </p:nvSpPr>
        <p:spPr>
          <a:xfrm>
            <a:off x="5372636" y="5720938"/>
            <a:ext cx="1764406" cy="369332"/>
          </a:xfrm>
          <a:prstGeom prst="rect">
            <a:avLst/>
          </a:prstGeom>
          <a:noFill/>
        </p:spPr>
        <p:txBody>
          <a:bodyPr wrap="square" rtlCol="0">
            <a:spAutoFit/>
          </a:bodyPr>
          <a:lstStyle/>
          <a:p>
            <a:pPr algn="ctr"/>
            <a:r>
              <a:rPr lang="en-IN" dirty="0" err="1" smtClean="0"/>
              <a:t>resultHIV</a:t>
            </a:r>
            <a:endParaRPr lang="en-IN" dirty="0"/>
          </a:p>
        </p:txBody>
      </p:sp>
    </p:spTree>
    <p:extLst>
      <p:ext uri="{BB962C8B-B14F-4D97-AF65-F5344CB8AC3E}">
        <p14:creationId xmlns:p14="http://schemas.microsoft.com/office/powerpoint/2010/main" val="306714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BE564A-CC64-4195-B7EF-7FBDFB92678A}"/>
              </a:ext>
            </a:extLst>
          </p:cNvPr>
          <p:cNvSpPr>
            <a:spLocks noGrp="1"/>
          </p:cNvSpPr>
          <p:nvPr>
            <p:ph type="ctrTitle"/>
          </p:nvPr>
        </p:nvSpPr>
        <p:spPr>
          <a:xfrm>
            <a:off x="0" y="-706437"/>
            <a:ext cx="10455965" cy="1412874"/>
          </a:xfrm>
        </p:spPr>
        <p:txBody>
          <a:bodyPr>
            <a:normAutofit/>
          </a:bodyPr>
          <a:lstStyle/>
          <a:p>
            <a:pPr algn="l"/>
            <a:r>
              <a:rPr lang="en-IN" sz="4000" dirty="0"/>
              <a:t>This slide is done by Bosu Sai Sree Ram Charan</a:t>
            </a:r>
          </a:p>
        </p:txBody>
      </p:sp>
      <p:pic>
        <p:nvPicPr>
          <p:cNvPr id="5" name="Picture 4" descr="A person wearing glasses and smiling at the camera&#10;&#10;Description automatically generated">
            <a:extLst>
              <a:ext uri="{FF2B5EF4-FFF2-40B4-BE49-F238E27FC236}">
                <a16:creationId xmlns:a16="http://schemas.microsoft.com/office/drawing/2014/main" xmlns="" id="{D638AB36-657D-43C0-ABF7-44F8057648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5965" y="-1"/>
            <a:ext cx="1736035" cy="1839369"/>
          </a:xfrm>
          <a:prstGeom prst="rect">
            <a:avLst/>
          </a:prstGeom>
        </p:spPr>
      </p:pic>
      <p:sp>
        <p:nvSpPr>
          <p:cNvPr id="7" name="Rectangle 6">
            <a:extLst>
              <a:ext uri="{FF2B5EF4-FFF2-40B4-BE49-F238E27FC236}">
                <a16:creationId xmlns:a16="http://schemas.microsoft.com/office/drawing/2014/main" xmlns="" id="{FD951894-7FC9-4149-8214-C7B2C92A000E}"/>
              </a:ext>
            </a:extLst>
          </p:cNvPr>
          <p:cNvSpPr/>
          <p:nvPr/>
        </p:nvSpPr>
        <p:spPr>
          <a:xfrm>
            <a:off x="6003633" y="2967335"/>
            <a:ext cx="3392157" cy="461665"/>
          </a:xfrm>
          <a:prstGeom prst="rect">
            <a:avLst/>
          </a:prstGeom>
          <a:noFill/>
        </p:spPr>
        <p:txBody>
          <a:bodyPr wrap="square" lIns="91440" tIns="45720" rIns="91440" bIns="45720">
            <a:spAutoFit/>
          </a:bodyPr>
          <a:lstStyle/>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xmlns="" id="{84F42E07-13F1-4512-AD36-19C635DD39ED}"/>
              </a:ext>
            </a:extLst>
          </p:cNvPr>
          <p:cNvSpPr/>
          <p:nvPr/>
        </p:nvSpPr>
        <p:spPr>
          <a:xfrm>
            <a:off x="-961487" y="425786"/>
            <a:ext cx="10763880" cy="1754326"/>
          </a:xfrm>
          <a:prstGeom prst="rect">
            <a:avLst/>
          </a:prstGeom>
          <a:noFill/>
        </p:spPr>
        <p:txBody>
          <a:bodyPr wrap="square" lIns="91440" tIns="45720" rIns="91440" bIns="45720">
            <a:spAutoFit/>
          </a:bodyPr>
          <a:lstStyle/>
          <a:p>
            <a:pPr algn="ctr"/>
            <a:r>
              <a:rPr lang="en-US" cap="none" spc="0" dirty="0">
                <a:ln w="0"/>
                <a:solidFill>
                  <a:schemeClr val="tx1"/>
                </a:solidFill>
              </a:rPr>
              <a:t>Here I am processing the testing and training dataset  of cancer obtained from the Kaggle</a:t>
            </a:r>
            <a:r>
              <a:rPr lang="en-US" sz="5400" cap="none" spc="0" dirty="0">
                <a:ln w="0"/>
                <a:solidFill>
                  <a:schemeClr val="tx1"/>
                </a:solidFill>
              </a:rPr>
              <a:t>.</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xmlns="" id="{E8A7D6B6-5B1E-4B22-923F-11DC0E5A21B8}"/>
              </a:ext>
            </a:extLst>
          </p:cNvPr>
          <p:cNvSpPr/>
          <p:nvPr/>
        </p:nvSpPr>
        <p:spPr>
          <a:xfrm>
            <a:off x="3935472" y="91355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xmlns="" id="{2689E562-0ED9-4EB7-961F-F4F0207AC039}"/>
              </a:ext>
            </a:extLst>
          </p:cNvPr>
          <p:cNvSpPr/>
          <p:nvPr/>
        </p:nvSpPr>
        <p:spPr>
          <a:xfrm>
            <a:off x="0" y="913555"/>
            <a:ext cx="2736005" cy="1477328"/>
          </a:xfrm>
          <a:prstGeom prst="rect">
            <a:avLst/>
          </a:prstGeom>
          <a:noFill/>
        </p:spPr>
        <p:txBody>
          <a:bodyPr wrap="none" lIns="91440" tIns="45720" rIns="91440" bIns="45720">
            <a:spAutoFit/>
          </a:bodyPr>
          <a:lstStyle/>
          <a:p>
            <a:endParaRPr lang="en-US" sz="5400" dirty="0">
              <a:ln w="0"/>
              <a:effectLst>
                <a:outerShdw blurRad="38100" dist="19050" dir="2700000" algn="tl" rotWithShape="0">
                  <a:schemeClr val="dk1">
                    <a:alpha val="40000"/>
                  </a:schemeClr>
                </a:outerShdw>
              </a:effectLst>
            </a:endParaRPr>
          </a:p>
          <a:p>
            <a:r>
              <a:rPr lang="en-US" b="0" cap="none" spc="0" dirty="0" err="1">
                <a:ln w="0"/>
                <a:solidFill>
                  <a:schemeClr val="tx1"/>
                </a:solidFill>
                <a:effectLst>
                  <a:outerShdw blurRad="38100" dist="19050" dir="2700000" algn="tl" rotWithShape="0">
                    <a:schemeClr val="dk1">
                      <a:alpha val="40000"/>
                    </a:schemeClr>
                  </a:outerShdw>
                </a:effectLst>
              </a:rPr>
              <a:t>Input_File:training_text.csv</a:t>
            </a:r>
            <a:endParaRPr lang="en-US" dirty="0">
              <a:ln w="0"/>
              <a:effectLst>
                <a:outerShdw blurRad="38100" dist="19050" dir="2700000" algn="tl" rotWithShape="0">
                  <a:schemeClr val="dk1">
                    <a:alpha val="40000"/>
                  </a:schemeClr>
                </a:outerShdw>
              </a:effectLst>
            </a:endParaRPr>
          </a:p>
          <a:p>
            <a:r>
              <a:rPr lang="en-US" dirty="0" err="1">
                <a:ln w="0"/>
                <a:effectLst>
                  <a:outerShdw blurRad="38100" dist="19050" dir="2700000" algn="tl" rotWithShape="0">
                    <a:schemeClr val="dk1">
                      <a:alpha val="40000"/>
                    </a:schemeClr>
                  </a:outerShdw>
                </a:effectLst>
              </a:rPr>
              <a:t>Output_File</a:t>
            </a:r>
            <a:r>
              <a:rPr lang="en-US" dirty="0">
                <a:ln w="0"/>
                <a:effectLst>
                  <a:outerShdw blurRad="38100" dist="19050" dir="2700000" algn="tl" rotWithShape="0">
                    <a:schemeClr val="dk1">
                      <a:alpha val="40000"/>
                    </a:schemeClr>
                  </a:outerShdw>
                </a:effectLst>
              </a:rPr>
              <a:t>: train_csv.csv</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xmlns="" id="{D0D4E899-A317-494A-AC50-CFE72C581BAB}"/>
              </a:ext>
            </a:extLst>
          </p:cNvPr>
          <p:cNvSpPr/>
          <p:nvPr/>
        </p:nvSpPr>
        <p:spPr>
          <a:xfrm>
            <a:off x="0" y="2463130"/>
            <a:ext cx="11639340" cy="2585323"/>
          </a:xfrm>
          <a:prstGeom prst="rect">
            <a:avLst/>
          </a:prstGeom>
          <a:noFill/>
        </p:spPr>
        <p:txBody>
          <a:bodyPr wrap="none" lIns="91440" tIns="45720" rIns="91440" bIns="45720">
            <a:spAutoFit/>
          </a:bodyPr>
          <a:lstStyle/>
          <a:p>
            <a:r>
              <a:rPr lang="en-US" b="0" cap="none" spc="0" dirty="0" err="1">
                <a:ln w="0"/>
                <a:solidFill>
                  <a:schemeClr val="tx1"/>
                </a:solidFill>
                <a:effectLst>
                  <a:outerShdw blurRad="38100" dist="19050" dir="2700000" algn="tl" rotWithShape="0">
                    <a:schemeClr val="dk1">
                      <a:alpha val="40000"/>
                    </a:schemeClr>
                  </a:outerShdw>
                </a:effectLst>
              </a:rPr>
              <a:t>Training_text</a:t>
            </a:r>
            <a:r>
              <a:rPr lang="en-US" b="0" cap="none" spc="0" dirty="0">
                <a:ln w="0"/>
                <a:solidFill>
                  <a:schemeClr val="tx1"/>
                </a:solidFill>
                <a:effectLst>
                  <a:outerShdw blurRad="38100" dist="19050" dir="2700000" algn="tl" rotWithShape="0">
                    <a:schemeClr val="dk1">
                      <a:alpha val="40000"/>
                    </a:schemeClr>
                  </a:outerShdw>
                </a:effectLst>
              </a:rPr>
              <a:t>: </a:t>
            </a:r>
            <a:r>
              <a:rPr lang="en-IN" b="0" cap="none" spc="0" dirty="0">
                <a:ln w="0"/>
                <a:solidFill>
                  <a:schemeClr val="tx1"/>
                </a:solidFill>
                <a:effectLst>
                  <a:outerShdw blurRad="38100" dist="19050" dir="2700000" algn="tl" rotWithShape="0">
                    <a:schemeClr val="dk1">
                      <a:alpha val="40000"/>
                    </a:schemeClr>
                  </a:outerShdw>
                </a:effectLst>
              </a:rPr>
              <a:t>A</a:t>
            </a:r>
            <a:r>
              <a:rPr lang="en-IN" dirty="0"/>
              <a:t> double pipe (||) delimited file that contains the clinical evidence (text) used to classify genetic mutations. </a:t>
            </a:r>
          </a:p>
          <a:p>
            <a:r>
              <a:rPr lang="en-IN" dirty="0"/>
              <a:t>	       This file contains two fields.</a:t>
            </a:r>
          </a:p>
          <a:p>
            <a:r>
              <a:rPr lang="en-IN" dirty="0"/>
              <a:t>		Field-1:ID </a:t>
            </a:r>
          </a:p>
          <a:p>
            <a:r>
              <a:rPr lang="en-IN" dirty="0"/>
              <a:t>		Field-2:Text </a:t>
            </a:r>
          </a:p>
          <a:p>
            <a:endParaRPr lang="en-IN" b="0" cap="none" spc="0" dirty="0">
              <a:ln w="0"/>
              <a:solidFill>
                <a:schemeClr val="tx1"/>
              </a:solidFill>
              <a:effectLst>
                <a:outerShdw blurRad="38100" dist="19050" dir="2700000" algn="tl" rotWithShape="0">
                  <a:schemeClr val="dk1">
                    <a:alpha val="40000"/>
                  </a:schemeClr>
                </a:outerShdw>
              </a:effectLst>
            </a:endParaRPr>
          </a:p>
          <a:p>
            <a:r>
              <a:rPr lang="en-IN" b="0" cap="none" spc="0" dirty="0" err="1">
                <a:ln w="0"/>
                <a:solidFill>
                  <a:schemeClr val="tx1"/>
                </a:solidFill>
                <a:effectLst>
                  <a:outerShdw blurRad="38100" dist="19050" dir="2700000" algn="tl" rotWithShape="0">
                    <a:schemeClr val="dk1">
                      <a:alpha val="40000"/>
                    </a:schemeClr>
                  </a:outerShdw>
                </a:effectLst>
              </a:rPr>
              <a:t>Train_csv</a:t>
            </a:r>
            <a:r>
              <a:rPr lang="en-IN" b="0" cap="none" spc="0" dirty="0">
                <a:ln w="0"/>
                <a:solidFill>
                  <a:schemeClr val="tx1"/>
                </a:solidFill>
                <a:effectLst>
                  <a:outerShdw blurRad="38100" dist="19050" dir="2700000" algn="tl" rotWithShape="0">
                    <a:schemeClr val="dk1">
                      <a:alpha val="40000"/>
                    </a:schemeClr>
                  </a:outerShdw>
                </a:effectLst>
              </a:rPr>
              <a:t>: It is a processed file obtained by removing stop words and performing lemmatization on the </a:t>
            </a:r>
            <a:r>
              <a:rPr lang="en-IN" b="0" cap="none" spc="0" dirty="0" err="1">
                <a:ln w="0"/>
                <a:solidFill>
                  <a:schemeClr val="tx1"/>
                </a:solidFill>
                <a:effectLst>
                  <a:outerShdw blurRad="38100" dist="19050" dir="2700000" algn="tl" rotWithShape="0">
                    <a:schemeClr val="dk1">
                      <a:alpha val="40000"/>
                    </a:schemeClr>
                  </a:outerShdw>
                </a:effectLst>
              </a:rPr>
              <a:t>training_text</a:t>
            </a:r>
            <a:r>
              <a:rPr lang="en-IN" dirty="0">
                <a:ln w="0"/>
                <a:effectLst>
                  <a:outerShdw blurRad="38100" dist="19050" dir="2700000" algn="tl" rotWithShape="0">
                    <a:schemeClr val="dk1">
                      <a:alpha val="40000"/>
                    </a:schemeClr>
                  </a:outerShdw>
                </a:effectLst>
              </a:rPr>
              <a:t> file. </a:t>
            </a:r>
          </a:p>
          <a:p>
            <a:r>
              <a:rPr lang="en-IN" dirty="0">
                <a:ln w="0"/>
                <a:effectLst>
                  <a:outerShdw blurRad="38100" dist="19050" dir="2700000" algn="tl" rotWithShape="0">
                    <a:schemeClr val="dk1">
                      <a:alpha val="40000"/>
                    </a:schemeClr>
                  </a:outerShdw>
                </a:effectLst>
              </a:rPr>
              <a:t>	 This file contains two fields.</a:t>
            </a:r>
          </a:p>
          <a:p>
            <a:r>
              <a:rPr lang="en-IN" b="0" cap="none" spc="0" dirty="0">
                <a:ln w="0"/>
                <a:solidFill>
                  <a:schemeClr val="tx1"/>
                </a:solidFill>
                <a:effectLst>
                  <a:outerShdw blurRad="38100" dist="19050" dir="2700000" algn="tl" rotWithShape="0">
                    <a:schemeClr val="dk1">
                      <a:alpha val="40000"/>
                    </a:schemeClr>
                  </a:outerShdw>
                </a:effectLst>
              </a:rPr>
              <a:t>		Field-1:ID</a:t>
            </a:r>
          </a:p>
          <a:p>
            <a:r>
              <a:rPr lang="en-IN" dirty="0">
                <a:ln w="0"/>
                <a:effectLst>
                  <a:outerShdw blurRad="38100" dist="19050" dir="2700000" algn="tl" rotWithShape="0">
                    <a:schemeClr val="dk1">
                      <a:alpha val="40000"/>
                    </a:schemeClr>
                  </a:outerShdw>
                </a:effectLst>
              </a:rPr>
              <a:t>		Field-2:Text</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xmlns="" id="{AF81CBE2-023F-4A7C-9AF0-BE72607F0BAC}"/>
              </a:ext>
            </a:extLst>
          </p:cNvPr>
          <p:cNvSpPr/>
          <p:nvPr/>
        </p:nvSpPr>
        <p:spPr>
          <a:xfrm>
            <a:off x="0" y="5046450"/>
            <a:ext cx="7143046" cy="1477328"/>
          </a:xfrm>
          <a:prstGeom prst="rect">
            <a:avLst/>
          </a:prstGeom>
          <a:noFill/>
        </p:spPr>
        <p:txBody>
          <a:bodyPr wrap="non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The above same functionality also has been done for the training text file.</a:t>
            </a:r>
          </a:p>
          <a:p>
            <a:endParaRPr lang="en-US" b="0" cap="none" spc="0" dirty="0">
              <a:ln w="0"/>
              <a:solidFill>
                <a:schemeClr val="tx1"/>
              </a:solidFill>
              <a:effectLst>
                <a:outerShdw blurRad="38100" dist="19050" dir="2700000" algn="tl" rotWithShape="0">
                  <a:schemeClr val="dk1">
                    <a:alpha val="40000"/>
                  </a:schemeClr>
                </a:outerShdw>
              </a:effectLst>
            </a:endParaRPr>
          </a:p>
          <a:p>
            <a:pPr algn="ctr"/>
            <a:endParaRPr lang="en-US" b="0" cap="none" spc="0" dirty="0">
              <a:ln w="0"/>
              <a:solidFill>
                <a:schemeClr val="tx1"/>
              </a:solidFill>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xmlns="" id="{E52D6ACB-2611-4BD0-AE3E-AADF8B5F69C6}"/>
              </a:ext>
            </a:extLst>
          </p:cNvPr>
          <p:cNvSpPr/>
          <p:nvPr/>
        </p:nvSpPr>
        <p:spPr>
          <a:xfrm>
            <a:off x="0" y="4675567"/>
            <a:ext cx="2498954" cy="1477328"/>
          </a:xfrm>
          <a:prstGeom prst="rect">
            <a:avLst/>
          </a:prstGeom>
          <a:noFill/>
        </p:spPr>
        <p:txBody>
          <a:bodyPr wrap="none" lIns="91440" tIns="45720" rIns="91440" bIns="45720">
            <a:spAutoFit/>
          </a:bodyPr>
          <a:lstStyle/>
          <a:p>
            <a:pPr algn="ctr"/>
            <a:endParaRPr lang="en-US" sz="5400" dirty="0">
              <a:ln w="0"/>
              <a:effectLst>
                <a:outerShdw blurRad="38100" dist="19050" dir="2700000" algn="tl" rotWithShape="0">
                  <a:schemeClr val="dk1">
                    <a:alpha val="40000"/>
                  </a:schemeClr>
                </a:outerShdw>
              </a:effectLst>
            </a:endParaRPr>
          </a:p>
          <a:p>
            <a:r>
              <a:rPr lang="en-US" b="0" cap="none" spc="0" dirty="0" err="1">
                <a:ln w="0"/>
                <a:solidFill>
                  <a:schemeClr val="tx1"/>
                </a:solidFill>
                <a:effectLst>
                  <a:outerShdw blurRad="38100" dist="19050" dir="2700000" algn="tl" rotWithShape="0">
                    <a:schemeClr val="dk1">
                      <a:alpha val="40000"/>
                    </a:schemeClr>
                  </a:outerShdw>
                </a:effectLst>
              </a:rPr>
              <a:t>Input_File:test_text.csv</a:t>
            </a:r>
            <a:endParaRPr lang="en-US" b="0" cap="none" spc="0" dirty="0">
              <a:ln w="0"/>
              <a:solidFill>
                <a:schemeClr val="tx1"/>
              </a:solidFill>
              <a:effectLst>
                <a:outerShdw blurRad="38100" dist="19050" dir="2700000" algn="tl" rotWithShape="0">
                  <a:schemeClr val="dk1">
                    <a:alpha val="40000"/>
                  </a:schemeClr>
                </a:outerShdw>
              </a:effectLst>
            </a:endParaRPr>
          </a:p>
          <a:p>
            <a:r>
              <a:rPr lang="en-US" dirty="0" err="1">
                <a:ln w="0"/>
                <a:effectLst>
                  <a:outerShdw blurRad="38100" dist="19050" dir="2700000" algn="tl" rotWithShape="0">
                    <a:schemeClr val="dk1">
                      <a:alpha val="40000"/>
                    </a:schemeClr>
                  </a:outerShdw>
                </a:effectLst>
              </a:rPr>
              <a:t>Output_File</a:t>
            </a:r>
            <a:r>
              <a:rPr lang="en-US" dirty="0">
                <a:ln w="0"/>
                <a:effectLst>
                  <a:outerShdw blurRad="38100" dist="19050" dir="2700000" algn="tl" rotWithShape="0">
                    <a:schemeClr val="dk1">
                      <a:alpha val="40000"/>
                    </a:schemeClr>
                  </a:outerShdw>
                </a:effectLst>
              </a:rPr>
              <a:t>: test_csv.csv</a:t>
            </a:r>
            <a:endParaRPr lang="en-US" b="0" cap="none" spc="0" dirty="0">
              <a:ln w="0"/>
              <a:solidFill>
                <a:schemeClr val="tx1"/>
              </a:solidFill>
              <a:effectLst>
                <a:outerShdw blurRad="38100" dist="19050" dir="2700000" algn="tl" rotWithShape="0">
                  <a:schemeClr val="dk1">
                    <a:alpha val="40000"/>
                  </a:schemeClr>
                </a:outerShdw>
              </a:effectLst>
            </a:endParaRPr>
          </a:p>
        </p:txBody>
      </p:sp>
      <p:pic>
        <p:nvPicPr>
          <p:cNvPr id="1027" name="Picture 3" descr="Image result for data preprocessing cartoon">
            <a:extLst>
              <a:ext uri="{FF2B5EF4-FFF2-40B4-BE49-F238E27FC236}">
                <a16:creationId xmlns:a16="http://schemas.microsoft.com/office/drawing/2014/main" xmlns="" id="{85DADD44-84CF-43B1-92B1-7F9760572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7016" y="4596641"/>
            <a:ext cx="25527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3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BE564A-CC64-4195-B7EF-7FBDFB92678A}"/>
              </a:ext>
            </a:extLst>
          </p:cNvPr>
          <p:cNvSpPr>
            <a:spLocks noGrp="1"/>
          </p:cNvSpPr>
          <p:nvPr>
            <p:ph type="ctrTitle"/>
          </p:nvPr>
        </p:nvSpPr>
        <p:spPr>
          <a:xfrm>
            <a:off x="0" y="-706437"/>
            <a:ext cx="10455965" cy="1412874"/>
          </a:xfrm>
        </p:spPr>
        <p:txBody>
          <a:bodyPr>
            <a:normAutofit/>
          </a:bodyPr>
          <a:lstStyle/>
          <a:p>
            <a:pPr algn="l"/>
            <a:r>
              <a:rPr lang="en-IN" sz="4000" dirty="0"/>
              <a:t>This slide is done by Bosu Sai Sree Ram Charan</a:t>
            </a:r>
          </a:p>
        </p:txBody>
      </p:sp>
      <p:pic>
        <p:nvPicPr>
          <p:cNvPr id="5" name="Picture 4" descr="A person wearing glasses and smiling at the camera&#10;&#10;Description automatically generated">
            <a:extLst>
              <a:ext uri="{FF2B5EF4-FFF2-40B4-BE49-F238E27FC236}">
                <a16:creationId xmlns:a16="http://schemas.microsoft.com/office/drawing/2014/main" xmlns="" id="{D638AB36-657D-43C0-ABF7-44F8057648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5965" y="-1"/>
            <a:ext cx="1736035" cy="1839369"/>
          </a:xfrm>
          <a:prstGeom prst="rect">
            <a:avLst/>
          </a:prstGeom>
        </p:spPr>
      </p:pic>
      <p:sp>
        <p:nvSpPr>
          <p:cNvPr id="4" name="Rectangle 3">
            <a:extLst>
              <a:ext uri="{FF2B5EF4-FFF2-40B4-BE49-F238E27FC236}">
                <a16:creationId xmlns:a16="http://schemas.microsoft.com/office/drawing/2014/main" xmlns="" id="{874C060B-21FC-4D9A-AA6A-C8EA8A7DD38F}"/>
              </a:ext>
            </a:extLst>
          </p:cNvPr>
          <p:cNvSpPr/>
          <p:nvPr/>
        </p:nvSpPr>
        <p:spPr>
          <a:xfrm>
            <a:off x="6003633" y="2967335"/>
            <a:ext cx="1987427" cy="1412874"/>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xmlns="" id="{D9143E99-741F-40F0-9EFE-F71F689245FC}"/>
              </a:ext>
            </a:extLst>
          </p:cNvPr>
          <p:cNvSpPr/>
          <p:nvPr/>
        </p:nvSpPr>
        <p:spPr>
          <a:xfrm>
            <a:off x="109182" y="1189206"/>
            <a:ext cx="11476411" cy="4878259"/>
          </a:xfrm>
          <a:prstGeom prst="rect">
            <a:avLst/>
          </a:prstGeom>
          <a:noFill/>
        </p:spPr>
        <p:txBody>
          <a:bodyPr wrap="none" lIns="91440" tIns="45720" rIns="91440" bIns="45720">
            <a:spAutoFit/>
          </a:bodyPr>
          <a:lstStyle/>
          <a:p>
            <a:r>
              <a:rPr lang="en-IN" dirty="0"/>
              <a:t>Techniques of </a:t>
            </a:r>
            <a:r>
              <a:rPr lang="en-IN" b="1" dirty="0"/>
              <a:t>Natural Language Processing</a:t>
            </a:r>
            <a:r>
              <a:rPr lang="en-IN" dirty="0"/>
              <a:t> that are used here for </a:t>
            </a:r>
            <a:r>
              <a:rPr lang="en-US" b="0" cap="none" spc="0" dirty="0">
                <a:ln w="0"/>
                <a:solidFill>
                  <a:schemeClr val="tx1"/>
                </a:solidFill>
                <a:effectLst>
                  <a:outerShdw blurRad="38100" dist="19050" dir="2700000" algn="tl" rotWithShape="0">
                    <a:schemeClr val="dk1">
                      <a:alpha val="40000"/>
                    </a:schemeClr>
                  </a:outerShdw>
                </a:effectLst>
              </a:rPr>
              <a:t>processing dataset.</a:t>
            </a:r>
          </a:p>
          <a:p>
            <a:endParaRPr lang="en-US" b="0" cap="none" spc="0" dirty="0">
              <a:ln w="0"/>
              <a:solidFill>
                <a:schemeClr val="tx1"/>
              </a:solidFill>
              <a:effectLst>
                <a:outerShdw blurRad="38100" dist="19050" dir="2700000" algn="tl" rotWithShape="0">
                  <a:schemeClr val="dk1">
                    <a:alpha val="40000"/>
                  </a:schemeClr>
                </a:outerShdw>
              </a:effectLst>
            </a:endParaRPr>
          </a:p>
          <a:p>
            <a:r>
              <a:rPr lang="en-US" b="0" cap="none" spc="0" dirty="0">
                <a:ln w="0"/>
                <a:solidFill>
                  <a:schemeClr val="tx1"/>
                </a:solidFill>
              </a:rPr>
              <a:t>1.</a:t>
            </a:r>
            <a:r>
              <a:rPr lang="en-US" dirty="0">
                <a:ln w="0"/>
              </a:rPr>
              <a:t>Tokenization:</a:t>
            </a:r>
            <a:r>
              <a:rPr lang="en-IN" dirty="0"/>
              <a:t>It</a:t>
            </a:r>
            <a:r>
              <a:rPr lang="en-IN" b="1" dirty="0"/>
              <a:t> </a:t>
            </a:r>
            <a:r>
              <a:rPr lang="en-IN" dirty="0"/>
              <a:t>is the process of splitting a string, text into a list of words. </a:t>
            </a:r>
            <a:endParaRPr lang="en-US" dirty="0">
              <a:ln w="0"/>
            </a:endParaRPr>
          </a:p>
          <a:p>
            <a:r>
              <a:rPr lang="en-US" dirty="0">
                <a:ln w="0"/>
              </a:rPr>
              <a:t>2.</a:t>
            </a:r>
            <a:r>
              <a:rPr lang="en-US" b="0" cap="none" spc="0" dirty="0">
                <a:ln w="0"/>
                <a:solidFill>
                  <a:schemeClr val="tx1"/>
                </a:solidFill>
              </a:rPr>
              <a:t>Stop_word</a:t>
            </a:r>
            <a:r>
              <a:rPr lang="en-US" b="0" cap="none" spc="0" dirty="0">
                <a:ln w="0"/>
                <a:solidFill>
                  <a:schemeClr val="tx1"/>
                </a:solidFill>
                <a:effectLst>
                  <a:outerShdw blurRad="38100" dist="19050" dir="2700000" algn="tl" rotWithShape="0">
                    <a:schemeClr val="dk1">
                      <a:alpha val="40000"/>
                    </a:schemeClr>
                  </a:outerShdw>
                </a:effectLst>
              </a:rPr>
              <a:t>: </a:t>
            </a:r>
            <a:r>
              <a:rPr lang="en-US" cap="none" spc="0" dirty="0">
                <a:ln w="0"/>
                <a:solidFill>
                  <a:schemeClr val="tx1"/>
                </a:solidFill>
              </a:rPr>
              <a:t>These</a:t>
            </a:r>
            <a:r>
              <a:rPr lang="en-US" b="0" cap="none" spc="0" dirty="0">
                <a:ln w="0"/>
                <a:solidFill>
                  <a:schemeClr val="tx1"/>
                </a:solidFill>
                <a:effectLst>
                  <a:outerShdw blurRad="38100" dist="19050" dir="2700000" algn="tl" rotWithShape="0">
                    <a:schemeClr val="dk1">
                      <a:alpha val="40000"/>
                    </a:schemeClr>
                  </a:outerShdw>
                </a:effectLst>
              </a:rPr>
              <a:t> </a:t>
            </a:r>
            <a:r>
              <a:rPr lang="en-IN" i="1" dirty="0"/>
              <a:t>are words which do not contain important significance for predicating the target variable. </a:t>
            </a:r>
          </a:p>
          <a:p>
            <a:r>
              <a:rPr lang="en-US" dirty="0">
                <a:ln w="0"/>
              </a:rPr>
              <a:t>3.Lemmatization</a:t>
            </a:r>
            <a:r>
              <a:rPr lang="en-US" dirty="0">
                <a:ln w="0"/>
                <a:effectLst>
                  <a:outerShdw blurRad="38100" dist="19050" dir="2700000" algn="tl" rotWithShape="0">
                    <a:schemeClr val="dk1">
                      <a:alpha val="40000"/>
                    </a:schemeClr>
                  </a:outerShdw>
                </a:effectLst>
              </a:rPr>
              <a:t>:</a:t>
            </a:r>
            <a:r>
              <a:rPr lang="en-IN" i="1" dirty="0"/>
              <a:t>Lemmatization, reduces the inflected words(words derived from other words) to root word and ensures </a:t>
            </a:r>
          </a:p>
          <a:p>
            <a:r>
              <a:rPr lang="en-IN" i="1" dirty="0"/>
              <a:t>that the root word belongs to the language.</a:t>
            </a:r>
            <a:endParaRPr lang="en-US" dirty="0">
              <a:ln w="0"/>
              <a:effectLst>
                <a:outerShdw blurRad="38100" dist="19050" dir="2700000" algn="tl" rotWithShape="0">
                  <a:schemeClr val="dk1">
                    <a:alpha val="40000"/>
                  </a:schemeClr>
                </a:outerShdw>
              </a:effectLst>
            </a:endParaRPr>
          </a:p>
          <a:p>
            <a:endParaRPr lang="en-US" b="0" cap="none" spc="0" dirty="0">
              <a:ln w="0"/>
              <a:solidFill>
                <a:schemeClr val="tx1"/>
              </a:solidFill>
              <a:effectLst>
                <a:outerShdw blurRad="38100" dist="19050" dir="2700000" algn="tl" rotWithShape="0">
                  <a:schemeClr val="dk1">
                    <a:alpha val="40000"/>
                  </a:schemeClr>
                </a:outerShdw>
              </a:effectLst>
            </a:endParaRPr>
          </a:p>
          <a:p>
            <a:r>
              <a:rPr lang="en-IN" sz="2300" b="1" dirty="0"/>
              <a:t>Data </a:t>
            </a:r>
            <a:r>
              <a:rPr lang="en-IN" sz="2300" b="1" dirty="0" err="1"/>
              <a:t>Preprocessing</a:t>
            </a:r>
            <a:r>
              <a:rPr lang="en-IN" sz="2300" b="1" dirty="0"/>
              <a:t> Steps:</a:t>
            </a:r>
          </a:p>
          <a:p>
            <a:endParaRPr lang="en-US" b="0" cap="none" spc="0" dirty="0">
              <a:ln w="0"/>
              <a:solidFill>
                <a:schemeClr val="tx1"/>
              </a:solidFill>
              <a:effectLst>
                <a:outerShdw blurRad="38100" dist="19050" dir="2700000" algn="tl" rotWithShape="0">
                  <a:schemeClr val="dk1">
                    <a:alpha val="40000"/>
                  </a:schemeClr>
                </a:outerShdw>
              </a:effectLst>
            </a:endParaRPr>
          </a:p>
          <a:p>
            <a:r>
              <a:rPr lang="en-IN" b="1" dirty="0"/>
              <a:t>Step</a:t>
            </a:r>
            <a:r>
              <a:rPr lang="en-IN" dirty="0"/>
              <a:t> </a:t>
            </a:r>
            <a:r>
              <a:rPr lang="en-IN" b="1" dirty="0"/>
              <a:t>1</a:t>
            </a:r>
            <a:r>
              <a:rPr lang="en-IN" dirty="0"/>
              <a:t>: Importing required  Libraries. </a:t>
            </a:r>
          </a:p>
          <a:p>
            <a:r>
              <a:rPr lang="en-IN" b="1" dirty="0"/>
              <a:t>Step</a:t>
            </a:r>
            <a:r>
              <a:rPr lang="en-IN" dirty="0"/>
              <a:t> </a:t>
            </a:r>
            <a:r>
              <a:rPr lang="en-IN" b="1" dirty="0"/>
              <a:t>2</a:t>
            </a:r>
            <a:r>
              <a:rPr lang="en-IN" dirty="0"/>
              <a:t>: Import the Dataset. </a:t>
            </a:r>
          </a:p>
          <a:p>
            <a:r>
              <a:rPr lang="en-IN" b="1" dirty="0"/>
              <a:t>Step</a:t>
            </a:r>
            <a:r>
              <a:rPr lang="en-IN" dirty="0"/>
              <a:t> </a:t>
            </a:r>
            <a:r>
              <a:rPr lang="en-IN" b="1" dirty="0"/>
              <a:t>3</a:t>
            </a:r>
            <a:r>
              <a:rPr lang="en-IN" dirty="0"/>
              <a:t>: Tokenization.</a:t>
            </a:r>
          </a:p>
          <a:p>
            <a:r>
              <a:rPr lang="en-IN" b="1" dirty="0"/>
              <a:t>Step</a:t>
            </a:r>
            <a:r>
              <a:rPr lang="en-IN" dirty="0"/>
              <a:t> </a:t>
            </a:r>
            <a:r>
              <a:rPr lang="en-IN" b="1" dirty="0"/>
              <a:t>4</a:t>
            </a:r>
            <a:r>
              <a:rPr lang="en-IN" dirty="0"/>
              <a:t>: </a:t>
            </a:r>
            <a:r>
              <a:rPr lang="en-IN" dirty="0" err="1"/>
              <a:t>StopWord</a:t>
            </a:r>
            <a:r>
              <a:rPr lang="en-IN" dirty="0"/>
              <a:t> Removal.</a:t>
            </a:r>
          </a:p>
          <a:p>
            <a:r>
              <a:rPr lang="en-IN" b="1" dirty="0"/>
              <a:t>Step</a:t>
            </a:r>
            <a:r>
              <a:rPr lang="en-IN" dirty="0"/>
              <a:t> </a:t>
            </a:r>
            <a:r>
              <a:rPr lang="en-IN" b="1" dirty="0"/>
              <a:t>5</a:t>
            </a:r>
            <a:r>
              <a:rPr lang="en-IN" dirty="0"/>
              <a:t>: Lemmatization. </a:t>
            </a:r>
          </a:p>
          <a:p>
            <a:endParaRPr lang="en-IN" dirty="0"/>
          </a:p>
          <a:p>
            <a:r>
              <a:rPr lang="en-IN" dirty="0"/>
              <a:t>These processed files are used in predicating the target variable for better performance of the model.</a:t>
            </a:r>
          </a:p>
          <a:p>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6932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9BA7A-6AC7-478E-A2E8-415655CD7441}"/>
              </a:ext>
            </a:extLst>
          </p:cNvPr>
          <p:cNvSpPr>
            <a:spLocks noGrp="1"/>
          </p:cNvSpPr>
          <p:nvPr>
            <p:ph type="ctrTitle"/>
          </p:nvPr>
        </p:nvSpPr>
        <p:spPr/>
        <p:txBody>
          <a:bodyPr>
            <a:normAutofit fontScale="90000"/>
          </a:bodyPr>
          <a:lstStyle/>
          <a:p>
            <a:r>
              <a:rPr lang="en-US" dirty="0"/>
              <a:t>Using ANN to create a model to identify the class of cancer variations</a:t>
            </a:r>
          </a:p>
        </p:txBody>
      </p:sp>
      <p:sp>
        <p:nvSpPr>
          <p:cNvPr id="3" name="Subtitle 2">
            <a:extLst>
              <a:ext uri="{FF2B5EF4-FFF2-40B4-BE49-F238E27FC236}">
                <a16:creationId xmlns:a16="http://schemas.microsoft.com/office/drawing/2014/main" xmlns="" id="{BE2C7140-84AA-4810-BC0B-4D5F8CED243A}"/>
              </a:ext>
            </a:extLst>
          </p:cNvPr>
          <p:cNvSpPr>
            <a:spLocks noGrp="1"/>
          </p:cNvSpPr>
          <p:nvPr>
            <p:ph type="subTitle" idx="1"/>
          </p:nvPr>
        </p:nvSpPr>
        <p:spPr/>
        <p:txBody>
          <a:bodyPr/>
          <a:lstStyle/>
          <a:p>
            <a:r>
              <a:rPr lang="en-US" dirty="0"/>
              <a:t>By Kunal Singh</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2837" y="4103844"/>
            <a:ext cx="2746605" cy="2492062"/>
          </a:xfrm>
          <a:prstGeom prst="rect">
            <a:avLst/>
          </a:prstGeom>
        </p:spPr>
      </p:pic>
    </p:spTree>
    <p:extLst>
      <p:ext uri="{BB962C8B-B14F-4D97-AF65-F5344CB8AC3E}">
        <p14:creationId xmlns:p14="http://schemas.microsoft.com/office/powerpoint/2010/main" val="191381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601</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vt:lpstr>
      <vt:lpstr>Office Theme</vt:lpstr>
      <vt:lpstr>ML in HealthCare</vt:lpstr>
      <vt:lpstr>Purpose</vt:lpstr>
      <vt:lpstr>Introduction</vt:lpstr>
      <vt:lpstr>Slide done by Saksham Goyal</vt:lpstr>
      <vt:lpstr>PowerPoint Presentation</vt:lpstr>
      <vt:lpstr>         Flow of data</vt:lpstr>
      <vt:lpstr>This slide is done by Bosu Sai Sree Ram Charan</vt:lpstr>
      <vt:lpstr>This slide is done by Bosu Sai Sree Ram Charan</vt:lpstr>
      <vt:lpstr>Using ANN to create a model to identify the class of cancer variations</vt:lpstr>
      <vt:lpstr>PowerPoint Presentation</vt:lpstr>
      <vt:lpstr>Dataset</vt:lpstr>
      <vt:lpstr>PowerPoint Presentation</vt:lpstr>
      <vt:lpstr>Steps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15</cp:revision>
  <dcterms:created xsi:type="dcterms:W3CDTF">2019-09-02T11:05:57Z</dcterms:created>
  <dcterms:modified xsi:type="dcterms:W3CDTF">2019-09-02T13:35:25Z</dcterms:modified>
</cp:coreProperties>
</file>