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Triangle formed by 3 geodesics, extend the sides</a:t>
            </a:r>
          </a:p>
          <a:p>
            <a:r>
              <a:rPr lang="en-US" dirty="0" smtClean="0"/>
              <a:t>Three extra</a:t>
            </a:r>
            <a:r>
              <a:rPr lang="en-US" baseline="0" dirty="0" smtClean="0"/>
              <a:t> lines: asymptotic at both ends to an extended side of the triangle = </a:t>
            </a:r>
            <a:r>
              <a:rPr lang="en-US" baseline="0" smtClean="0"/>
              <a:t>ideal triangle</a:t>
            </a:r>
            <a:endParaRPr lang="en-US" smtClean="0"/>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 = radius of annuli</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a:t>
            </a:r>
            <a:r>
              <a:rPr lang="en-US" baseline="0" dirty="0" smtClean="0"/>
              <a:t> all stitches as single crochet</a:t>
            </a:r>
            <a:endParaRPr lang="en-US" dirty="0" smtClean="0"/>
          </a:p>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p>
          <a:p>
            <a:r>
              <a:rPr lang="en-US" baseline="0" dirty="0" smtClean="0"/>
              <a:t>Symmetric plane: do some calculations based on height/width of a stitch to be sure the curvature is constant, work in the round</a:t>
            </a:r>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Exponential growth: length of row/round</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Daina</a:t>
            </a:r>
            <a:r>
              <a:rPr lang="en-US" dirty="0" smtClean="0"/>
              <a:t> </a:t>
            </a:r>
            <a:r>
              <a:rPr lang="en-US" dirty="0" err="1" smtClean="0"/>
              <a:t>Taimina</a:t>
            </a:r>
            <a:endParaRPr lang="en-US" dirty="0" smtClean="0"/>
          </a:p>
          <a:p>
            <a:r>
              <a:rPr lang="en-US" dirty="0" smtClean="0"/>
              <a:t>Each shade</a:t>
            </a:r>
            <a:r>
              <a:rPr lang="en-US" baseline="0" dirty="0" smtClean="0"/>
              <a:t> of purple is 100m of yarn</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 = symmetric</a:t>
            </a:r>
          </a:p>
          <a:p>
            <a:r>
              <a:rPr lang="en-US" dirty="0" smtClean="0"/>
              <a:t>Rainbow</a:t>
            </a:r>
            <a:r>
              <a:rPr lang="en-US" baseline="0" dirty="0" smtClean="0"/>
              <a:t> = </a:t>
            </a:r>
            <a:r>
              <a:rPr lang="en-US" baseline="0" dirty="0" err="1" smtClean="0"/>
              <a:t>pseudosphere</a:t>
            </a:r>
            <a:r>
              <a:rPr lang="en-US" baseline="0" dirty="0" smtClean="0"/>
              <a:t> with 11:12 ratio</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Radial</a:t>
            </a:r>
            <a:r>
              <a:rPr lang="en-US" baseline="0" dirty="0" smtClean="0"/>
              <a:t> curves = geodesics with reflection symmetry</a:t>
            </a:r>
          </a:p>
          <a:p>
            <a:r>
              <a:rPr lang="en-US" baseline="0" dirty="0" smtClean="0"/>
              <a:t>Radial geodesics are asymptotic</a:t>
            </a:r>
          </a:p>
          <a:p>
            <a:r>
              <a:rPr lang="en-US" baseline="0" dirty="0" smtClean="0"/>
              <a:t>New isometry (</a:t>
            </a:r>
            <a:r>
              <a:rPr lang="en-US" baseline="0" dirty="0" err="1" smtClean="0"/>
              <a:t>horolation</a:t>
            </a:r>
            <a:r>
              <a:rPr lang="en-US" baseline="0" dirty="0" smtClean="0"/>
              <a:t>)</a:t>
            </a:r>
          </a:p>
          <a:p>
            <a:pPr lvl="1">
              <a:buFont typeface="Arial" pitchFamily="34" charset="0"/>
              <a:buChar char="•"/>
            </a:pPr>
            <a:r>
              <a:rPr lang="en-US" baseline="0" dirty="0" smtClean="0"/>
              <a:t>composition of two reflections = isometry that preserves each annulus</a:t>
            </a:r>
          </a:p>
          <a:p>
            <a:pPr lvl="1">
              <a:buFont typeface="Arial" pitchFamily="34" charset="0"/>
              <a:buChar char="•"/>
            </a:pPr>
            <a:r>
              <a:rPr lang="en-US" baseline="0" dirty="0" smtClean="0"/>
              <a:t>In the plane, two reflections would be a rotation (about the center of the annulus)</a:t>
            </a:r>
          </a:p>
          <a:p>
            <a:pPr lvl="1">
              <a:buFont typeface="Arial" pitchFamily="34" charset="0"/>
              <a:buChar char="•"/>
            </a:pPr>
            <a:r>
              <a:rPr lang="en-US" baseline="0" dirty="0" smtClean="0"/>
              <a:t>Annulus has no center, isometry has no fixed point (radial geodesics don’t intersect)</a:t>
            </a:r>
          </a:p>
          <a:p>
            <a:pPr lvl="1">
              <a:buFont typeface="Arial" pitchFamily="34" charset="0"/>
              <a:buChar char="•"/>
            </a:pPr>
            <a:r>
              <a:rPr lang="en-US" baseline="0" dirty="0" smtClean="0"/>
              <a:t>Not a translation: no geodesic is preserved</a:t>
            </a:r>
          </a:p>
          <a:p>
            <a:pPr lvl="1">
              <a:buFont typeface="Arial" pitchFamily="34" charset="0"/>
              <a:buChar char="•"/>
            </a:pPr>
            <a:r>
              <a:rPr lang="en-US" baseline="0" dirty="0" smtClean="0"/>
              <a:t>Presenting… the </a:t>
            </a:r>
            <a:r>
              <a:rPr lang="en-US" baseline="0" dirty="0" err="1" smtClean="0"/>
              <a:t>horolation</a:t>
            </a:r>
            <a:r>
              <a:rPr lang="en-US" baseline="0" dirty="0" smtClean="0"/>
              <a:t>!</a:t>
            </a:r>
          </a:p>
          <a:p>
            <a:pPr lvl="1">
              <a:buFont typeface="Arial" pitchFamily="34" charset="0"/>
              <a:buChar char="•"/>
            </a:pPr>
            <a:r>
              <a:rPr lang="en-US" baseline="0" dirty="0" smtClean="0"/>
              <a:t>Annular curves = </a:t>
            </a:r>
            <a:r>
              <a:rPr lang="en-US" baseline="0" dirty="0" err="1" smtClean="0"/>
              <a:t>horocycles</a:t>
            </a:r>
            <a:endParaRPr lang="en-US" baseline="0" dirty="0" smtClean="0"/>
          </a:p>
          <a:p>
            <a:pPr lvl="0">
              <a:buFont typeface="Arial" pitchFamily="34" charset="0"/>
              <a:buNone/>
            </a:pPr>
            <a:r>
              <a:rPr lang="en-US" baseline="0" dirty="0" smtClean="0"/>
              <a:t>Every pair of points is joined by a unique geodesic.</a:t>
            </a:r>
          </a:p>
          <a:p>
            <a:pPr lvl="0">
              <a:buFont typeface="Arial" pitchFamily="34" charset="0"/>
              <a:buNone/>
            </a:pPr>
            <a:r>
              <a:rPr lang="en-US" baseline="0" dirty="0" smtClean="0"/>
              <a:t>Two geodesics intersect no more than once.</a:t>
            </a:r>
          </a:p>
          <a:p>
            <a:pPr lvl="0">
              <a:buFont typeface="Arial" pitchFamily="34" charset="0"/>
              <a:buNone/>
            </a:pPr>
            <a:r>
              <a:rPr lang="en-US" baseline="0" dirty="0" smtClean="0"/>
              <a:t>Every geodesic segment has a geodesic perpendicular bisector.</a:t>
            </a:r>
          </a:p>
          <a:p>
            <a:pPr lvl="0">
              <a:buFont typeface="Arial" pitchFamily="34" charset="0"/>
              <a:buNone/>
            </a:pPr>
            <a:r>
              <a:rPr lang="en-US" baseline="0" dirty="0" smtClean="0"/>
              <a:t>Every angle (between geodesics) has a geodesic angle bisector.</a:t>
            </a:r>
          </a:p>
          <a:p>
            <a:pPr lvl="0">
              <a:buFont typeface="Arial" pitchFamily="34" charset="0"/>
              <a:buNone/>
            </a:pPr>
            <a:r>
              <a:rPr lang="en-US" baseline="0" dirty="0" smtClean="0"/>
              <a:t>Each non-radial geodesic is tangent to one annulus, and then, as you travel in both directions from that point, the geodesic approaches being perpendicular to the annuli that it crosses on the way to infinity.</a:t>
            </a:r>
          </a:p>
        </p:txBody>
      </p:sp>
      <p:sp>
        <p:nvSpPr>
          <p:cNvPr id="4" name="Slide Number Placeholder 3"/>
          <p:cNvSpPr>
            <a:spLocks noGrp="1"/>
          </p:cNvSpPr>
          <p:nvPr>
            <p:ph type="sldNum" sz="quarter" idx="10"/>
          </p:nvPr>
        </p:nvSpPr>
        <p:spPr/>
        <p:txBody>
          <a:bodyPr/>
          <a:lstStyle/>
          <a:p>
            <a:fld id="{64A8B611-7969-4ED8-BAA6-733A94B518BB}"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ool2.jpg"/>
          <p:cNvPicPr>
            <a:picLocks noGrp="1" noChangeAspect="1"/>
          </p:cNvPicPr>
          <p:nvPr>
            <p:ph sz="half" idx="1"/>
          </p:nvPr>
        </p:nvPicPr>
        <p:blipFill>
          <a:blip r:embed="rId3" cstate="print"/>
          <a:stretch>
            <a:fillRect/>
          </a:stretch>
        </p:blipFill>
        <p:spPr>
          <a:xfrm>
            <a:off x="457200" y="2463788"/>
            <a:ext cx="4038600" cy="3348062"/>
          </a:xfrm>
        </p:spPr>
      </p:pic>
      <p:pic>
        <p:nvPicPr>
          <p:cNvPr id="6" name="Content Placeholder 5" descr="hp2.jpg"/>
          <p:cNvPicPr>
            <a:picLocks noGrp="1" noChangeAspect="1"/>
          </p:cNvPicPr>
          <p:nvPr>
            <p:ph sz="half" idx="2"/>
          </p:nvPr>
        </p:nvPicPr>
        <p:blipFill>
          <a:blip r:embed="rId4" cstate="print"/>
          <a:stretch>
            <a:fillRect/>
          </a:stretch>
        </p:blipFill>
        <p:spPr>
          <a:xfrm>
            <a:off x="4542744" y="2209800"/>
            <a:ext cx="3862874" cy="3505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Geodesics</a:t>
            </a:r>
            <a:endParaRPr lang="en-US" dirty="0"/>
          </a:p>
        </p:txBody>
      </p:sp>
      <p:sp>
        <p:nvSpPr>
          <p:cNvPr id="3" name="Content Placeholder 2"/>
          <p:cNvSpPr>
            <a:spLocks noGrp="1"/>
          </p:cNvSpPr>
          <p:nvPr>
            <p:ph sz="half" idx="1"/>
          </p:nvPr>
        </p:nvSpPr>
        <p:spPr/>
        <p:txBody>
          <a:bodyPr/>
          <a:lstStyle/>
          <a:p>
            <a:r>
              <a:rPr lang="en-US" dirty="0" smtClean="0"/>
              <a:t>Hyperbolic straight lines</a:t>
            </a:r>
          </a:p>
          <a:p>
            <a:r>
              <a:rPr lang="en-US" dirty="0" smtClean="0"/>
              <a:t>Coordinate system</a:t>
            </a:r>
          </a:p>
          <a:p>
            <a:r>
              <a:rPr lang="en-US" dirty="0" smtClean="0"/>
              <a:t>Allow for isometries</a:t>
            </a:r>
            <a:endParaRPr lang="en-US" dirty="0"/>
          </a:p>
        </p:txBody>
      </p:sp>
      <p:pic>
        <p:nvPicPr>
          <p:cNvPr id="5" name="Content Placeholder 4" descr="geodesics.jpg"/>
          <p:cNvPicPr>
            <a:picLocks noGrp="1" noChangeAspect="1"/>
          </p:cNvPicPr>
          <p:nvPr>
            <p:ph sz="half" idx="2"/>
          </p:nvPr>
        </p:nvPicPr>
        <p:blipFill>
          <a:blip r:embed="rId3" cstate="print"/>
          <a:srcRect l="17047" r="8025" b="25603"/>
          <a:stretch>
            <a:fillRect/>
          </a:stretch>
        </p:blipFill>
        <p:spPr>
          <a:xfrm>
            <a:off x="4696097" y="2133600"/>
            <a:ext cx="4195354" cy="3124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Hyperbolic Triangles</a:t>
            </a:r>
            <a:endParaRPr lang="en-US" dirty="0"/>
          </a:p>
        </p:txBody>
      </p:sp>
      <p:pic>
        <p:nvPicPr>
          <p:cNvPr id="5" name="Content Placeholder 4" descr="htriangle.eps"/>
          <p:cNvPicPr>
            <a:picLocks noGrp="1" noChangeAspect="1"/>
          </p:cNvPicPr>
          <p:nvPr>
            <p:ph sz="half" idx="2"/>
          </p:nvPr>
        </p:nvPicPr>
        <p:blipFill>
          <a:blip r:embed="rId3" cstate="print"/>
          <a:stretch>
            <a:fillRect/>
          </a:stretch>
        </p:blipFill>
        <p:spPr>
          <a:xfrm>
            <a:off x="2590800" y="2057400"/>
            <a:ext cx="4038600" cy="429899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the crocheted model</a:t>
            </a:r>
            <a:endParaRPr lang="en-US" dirty="0"/>
          </a:p>
        </p:txBody>
      </p:sp>
      <p:sp>
        <p:nvSpPr>
          <p:cNvPr id="3" name="Content Placeholder 2"/>
          <p:cNvSpPr>
            <a:spLocks noGrp="1"/>
          </p:cNvSpPr>
          <p:nvPr>
            <p:ph idx="1"/>
          </p:nvPr>
        </p:nvSpPr>
        <p:spPr/>
        <p:txBody>
          <a:bodyPr/>
          <a:lstStyle/>
          <a:p>
            <a:r>
              <a:rPr lang="en-US" dirty="0" smtClean="0"/>
              <a:t>Cannot infinitely extend it</a:t>
            </a:r>
          </a:p>
          <a:p>
            <a:r>
              <a:rPr lang="en-US" dirty="0" smtClean="0"/>
              <a:t>Exponential growth</a:t>
            </a:r>
          </a:p>
          <a:p>
            <a:r>
              <a:rPr lang="en-US" dirty="0" smtClean="0"/>
              <a:t>An approximation at best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x100.jpg"/>
          <p:cNvPicPr>
            <a:picLocks noGrp="1" noChangeAspect="1"/>
          </p:cNvPicPr>
          <p:nvPr>
            <p:ph sz="half" idx="1"/>
          </p:nvPr>
        </p:nvPicPr>
        <p:blipFill>
          <a:blip r:embed="rId3" cstate="print"/>
          <a:stretch>
            <a:fillRect/>
          </a:stretch>
        </p:blipFill>
        <p:spPr>
          <a:xfrm>
            <a:off x="457200" y="2229580"/>
            <a:ext cx="4038600" cy="3816477"/>
          </a:xfrm>
        </p:spPr>
      </p:pic>
      <p:pic>
        <p:nvPicPr>
          <p:cNvPr id="6" name="Content Placeholder 5" descr="orange.jpg"/>
          <p:cNvPicPr>
            <a:picLocks noGrp="1" noChangeAspect="1"/>
          </p:cNvPicPr>
          <p:nvPr>
            <p:ph sz="half" idx="2"/>
          </p:nvPr>
        </p:nvPicPr>
        <p:blipFill>
          <a:blip r:embed="rId4" cstate="print"/>
          <a:stretch>
            <a:fillRect/>
          </a:stretch>
        </p:blipFill>
        <p:spPr>
          <a:xfrm>
            <a:off x="4648200" y="2319690"/>
            <a:ext cx="4038600" cy="363625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TotalTime>
  <Words>554</Words>
  <Application>Microsoft Office PowerPoint</Application>
  <PresentationFormat>On-screen Show (4:3)</PresentationFormat>
  <Paragraphs>74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Crocheting Hyperbolic Surfaces</vt:lpstr>
      <vt:lpstr>Slide 2</vt:lpstr>
      <vt:lpstr>Gaussian curvature</vt:lpstr>
      <vt:lpstr>Problem</vt:lpstr>
      <vt:lpstr>Initial solution</vt:lpstr>
      <vt:lpstr>Basic crocheted plane</vt:lpstr>
      <vt:lpstr>Pseudosphere</vt:lpstr>
      <vt:lpstr>Limitations of the crocheted model</vt:lpstr>
      <vt:lpstr>Slide 9</vt:lpstr>
      <vt:lpstr>Slide 10</vt:lpstr>
      <vt:lpstr>Geodesics</vt:lpstr>
      <vt:lpstr>Hyperbolic Triangles</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64</cp:revision>
  <dcterms:created xsi:type="dcterms:W3CDTF">2009-12-03T18:52:25Z</dcterms:created>
  <dcterms:modified xsi:type="dcterms:W3CDTF">2009-12-07T19:50:34Z</dcterms:modified>
</cp:coreProperties>
</file>