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58" r:id="rId3"/>
    <p:sldId id="259" r:id="rId4"/>
    <p:sldId id="260" r:id="rId5"/>
    <p:sldId id="261" r:id="rId6"/>
    <p:sldId id="262" r:id="rId7"/>
    <p:sldId id="263" r:id="rId8"/>
    <p:sldId id="264" r:id="rId9"/>
    <p:sldId id="265" r:id="rId10"/>
    <p:sldId id="266"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746" autoAdjust="0"/>
  </p:normalViewPr>
  <p:slideViewPr>
    <p:cSldViewPr>
      <p:cViewPr varScale="1">
        <p:scale>
          <a:sx n="61" d="100"/>
          <a:sy n="61" d="100"/>
        </p:scale>
        <p:origin x="-750"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D2830A-0FBB-4B9F-9454-FCA95ED70FDB}" type="datetimeFigureOut">
              <a:rPr lang="en-US" smtClean="0"/>
              <a:t>12/7/2009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4A8B611-7969-4ED8-BAA6-733A94B518BB}"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Wolfgang </a:t>
            </a:r>
            <a:r>
              <a:rPr lang="en-US" dirty="0" err="1" smtClean="0"/>
              <a:t>Bolyai</a:t>
            </a:r>
            <a:r>
              <a:rPr lang="en-US" dirty="0" smtClean="0"/>
              <a:t> urging his</a:t>
            </a:r>
            <a:r>
              <a:rPr lang="en-US" baseline="0" dirty="0" smtClean="0"/>
              <a:t> son Janos </a:t>
            </a:r>
            <a:r>
              <a:rPr lang="en-US" baseline="0" dirty="0" err="1" smtClean="0"/>
              <a:t>Bolyai</a:t>
            </a:r>
            <a:r>
              <a:rPr lang="en-US" baseline="0" dirty="0" smtClean="0"/>
              <a:t> to give up work on hyperbolic geometry</a:t>
            </a:r>
            <a:endParaRPr lang="en-US" dirty="0"/>
          </a:p>
        </p:txBody>
      </p:sp>
      <p:sp>
        <p:nvSpPr>
          <p:cNvPr id="4" name="Slide Number Placeholder 3"/>
          <p:cNvSpPr>
            <a:spLocks noGrp="1"/>
          </p:cNvSpPr>
          <p:nvPr>
            <p:ph type="sldNum" sz="quarter" idx="10"/>
          </p:nvPr>
        </p:nvSpPr>
        <p:spPr/>
        <p:txBody>
          <a:bodyPr/>
          <a:lstStyle/>
          <a:p>
            <a:fld id="{64A8B611-7969-4ED8-BAA6-733A94B518BB}" type="slidenum">
              <a:rPr lang="en-US" smtClean="0"/>
              <a:t>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Hyperbolic plane: a Riemannian manifold with constant negative Gaussian</a:t>
            </a:r>
            <a:r>
              <a:rPr lang="en-US" baseline="0" dirty="0" smtClean="0"/>
              <a:t> curvature</a:t>
            </a:r>
          </a:p>
          <a:p>
            <a:r>
              <a:rPr lang="en-US" baseline="0" dirty="0" smtClean="0"/>
              <a:t>C^2 embedding: surface is differentiably embedded into 3-space by an isometry whose first and second derivatives are continuous</a:t>
            </a:r>
          </a:p>
          <a:p>
            <a:r>
              <a:rPr lang="en-US" baseline="0" dirty="0" smtClean="0"/>
              <a:t>Circles = constant positive curvature, 1/R</a:t>
            </a:r>
          </a:p>
          <a:p>
            <a:r>
              <a:rPr lang="en-US" baseline="0" dirty="0" smtClean="0"/>
              <a:t>R = radius of the hyperbolic plane</a:t>
            </a:r>
            <a:endParaRPr lang="en-US" dirty="0"/>
          </a:p>
        </p:txBody>
      </p:sp>
      <p:sp>
        <p:nvSpPr>
          <p:cNvPr id="4" name="Slide Number Placeholder 3"/>
          <p:cNvSpPr>
            <a:spLocks noGrp="1"/>
          </p:cNvSpPr>
          <p:nvPr>
            <p:ph type="sldNum" sz="quarter" idx="10"/>
          </p:nvPr>
        </p:nvSpPr>
        <p:spPr/>
        <p:txBody>
          <a:bodyPr/>
          <a:lstStyle/>
          <a:p>
            <a:fld id="{64A8B611-7969-4ED8-BAA6-733A94B518BB}" type="slidenum">
              <a:rPr lang="en-US" smtClean="0"/>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Distortion:</a:t>
            </a:r>
            <a:r>
              <a:rPr lang="en-US" baseline="0" dirty="0" smtClean="0"/>
              <a:t> </a:t>
            </a:r>
            <a:r>
              <a:rPr lang="en-US" baseline="0" dirty="0" err="1" smtClean="0"/>
              <a:t>theorema</a:t>
            </a:r>
            <a:r>
              <a:rPr lang="en-US" baseline="0" dirty="0" smtClean="0"/>
              <a:t> </a:t>
            </a:r>
            <a:r>
              <a:rPr lang="en-US" baseline="0" dirty="0" err="1" smtClean="0"/>
              <a:t>egregium</a:t>
            </a:r>
            <a:r>
              <a:rPr lang="en-US" baseline="0" dirty="0" smtClean="0"/>
              <a:t>, same issue as the Greenland effect</a:t>
            </a:r>
            <a:endParaRPr lang="en-US" dirty="0" smtClean="0"/>
          </a:p>
          <a:p>
            <a:r>
              <a:rPr lang="en-US" dirty="0" smtClean="0"/>
              <a:t>Spherical</a:t>
            </a:r>
            <a:r>
              <a:rPr lang="en-US" baseline="0" dirty="0" smtClean="0"/>
              <a:t> geometry: use the surface of a ball</a:t>
            </a:r>
            <a:endParaRPr lang="en-US" dirty="0"/>
          </a:p>
        </p:txBody>
      </p:sp>
      <p:sp>
        <p:nvSpPr>
          <p:cNvPr id="4" name="Slide Number Placeholder 3"/>
          <p:cNvSpPr>
            <a:spLocks noGrp="1"/>
          </p:cNvSpPr>
          <p:nvPr>
            <p:ph type="sldNum" sz="quarter" idx="10"/>
          </p:nvPr>
        </p:nvSpPr>
        <p:spPr/>
        <p:txBody>
          <a:bodyPr/>
          <a:lstStyle/>
          <a:p>
            <a:fld id="{64A8B611-7969-4ED8-BAA6-733A94B518BB}" type="slidenum">
              <a:rPr lang="en-US" smtClean="0"/>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Paper-and-tape model, developed by William Thurston</a:t>
            </a:r>
          </a:p>
          <a:p>
            <a:r>
              <a:rPr lang="en-US" dirty="0" smtClean="0"/>
              <a:t>Very fragile</a:t>
            </a:r>
            <a:endParaRPr lang="en-US" dirty="0"/>
          </a:p>
        </p:txBody>
      </p:sp>
      <p:sp>
        <p:nvSpPr>
          <p:cNvPr id="4" name="Slide Number Placeholder 3"/>
          <p:cNvSpPr>
            <a:spLocks noGrp="1"/>
          </p:cNvSpPr>
          <p:nvPr>
            <p:ph type="sldNum" sz="quarter" idx="10"/>
          </p:nvPr>
        </p:nvSpPr>
        <p:spPr/>
        <p:txBody>
          <a:bodyPr/>
          <a:lstStyle/>
          <a:p>
            <a:fld id="{64A8B611-7969-4ED8-BAA6-733A94B518BB}" type="slidenum">
              <a:rPr lang="en-US" smtClean="0"/>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work</a:t>
            </a:r>
            <a:r>
              <a:rPr lang="en-US" baseline="0" dirty="0" smtClean="0"/>
              <a:t> all stitches as single crochet</a:t>
            </a:r>
            <a:endParaRPr lang="en-US" dirty="0" smtClean="0"/>
          </a:p>
          <a:p>
            <a:r>
              <a:rPr lang="en-US" dirty="0" smtClean="0"/>
              <a:t>Ratio of n:(n+1)</a:t>
            </a:r>
            <a:r>
              <a:rPr lang="en-US" baseline="0" dirty="0" smtClean="0"/>
              <a:t> determines radius</a:t>
            </a:r>
          </a:p>
          <a:p>
            <a:r>
              <a:rPr lang="en-US" baseline="0" dirty="0" smtClean="0"/>
              <a:t>My model: n = 8</a:t>
            </a:r>
          </a:p>
          <a:p>
            <a:r>
              <a:rPr lang="en-US" baseline="0" dirty="0" err="1" smtClean="0"/>
              <a:t>Pseudosphere</a:t>
            </a:r>
            <a:r>
              <a:rPr lang="en-US" baseline="0" dirty="0" smtClean="0"/>
              <a:t> has the same local geometry as the hyperbolic plane, but can’t be infinitely extended (Beltrami)</a:t>
            </a:r>
          </a:p>
          <a:p>
            <a:r>
              <a:rPr lang="en-US" baseline="0" dirty="0" smtClean="0"/>
              <a:t>Symmetric plane: do some calculations based on height/width of a stitch to be sure the curvature is constant, work in the round</a:t>
            </a:r>
          </a:p>
          <a:p>
            <a:endParaRPr lang="en-US" dirty="0"/>
          </a:p>
        </p:txBody>
      </p:sp>
      <p:sp>
        <p:nvSpPr>
          <p:cNvPr id="4" name="Slide Number Placeholder 3"/>
          <p:cNvSpPr>
            <a:spLocks noGrp="1"/>
          </p:cNvSpPr>
          <p:nvPr>
            <p:ph type="sldNum" sz="quarter" idx="10"/>
          </p:nvPr>
        </p:nvSpPr>
        <p:spPr/>
        <p:txBody>
          <a:bodyPr/>
          <a:lstStyle/>
          <a:p>
            <a:fld id="{64A8B611-7969-4ED8-BAA6-733A94B518BB}" type="slidenum">
              <a:rPr lang="en-US" smtClean="0"/>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Exponential growth: length of row/round</a:t>
            </a:r>
            <a:endParaRPr lang="en-US" dirty="0"/>
          </a:p>
        </p:txBody>
      </p:sp>
      <p:sp>
        <p:nvSpPr>
          <p:cNvPr id="4" name="Slide Number Placeholder 3"/>
          <p:cNvSpPr>
            <a:spLocks noGrp="1"/>
          </p:cNvSpPr>
          <p:nvPr>
            <p:ph type="sldNum" sz="quarter" idx="10"/>
          </p:nvPr>
        </p:nvSpPr>
        <p:spPr/>
        <p:txBody>
          <a:bodyPr/>
          <a:lstStyle/>
          <a:p>
            <a:fld id="{64A8B611-7969-4ED8-BAA6-733A94B518BB}" type="slidenum">
              <a:rPr lang="en-US" smtClean="0"/>
              <a:t>8</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Daina</a:t>
            </a:r>
            <a:r>
              <a:rPr lang="en-US" dirty="0" smtClean="0"/>
              <a:t> </a:t>
            </a:r>
            <a:r>
              <a:rPr lang="en-US" dirty="0" err="1" smtClean="0"/>
              <a:t>Taimina</a:t>
            </a:r>
            <a:endParaRPr lang="en-US" dirty="0" smtClean="0"/>
          </a:p>
          <a:p>
            <a:r>
              <a:rPr lang="en-US" dirty="0" smtClean="0"/>
              <a:t>Each shade</a:t>
            </a:r>
            <a:r>
              <a:rPr lang="en-US" baseline="0" dirty="0" smtClean="0"/>
              <a:t> of purple is 100m of yarn</a:t>
            </a:r>
            <a:endParaRPr lang="en-US" dirty="0"/>
          </a:p>
        </p:txBody>
      </p:sp>
      <p:sp>
        <p:nvSpPr>
          <p:cNvPr id="4" name="Slide Number Placeholder 3"/>
          <p:cNvSpPr>
            <a:spLocks noGrp="1"/>
          </p:cNvSpPr>
          <p:nvPr>
            <p:ph type="sldNum" sz="quarter" idx="10"/>
          </p:nvPr>
        </p:nvSpPr>
        <p:spPr/>
        <p:txBody>
          <a:bodyPr/>
          <a:lstStyle/>
          <a:p>
            <a:fld id="{64A8B611-7969-4ED8-BAA6-733A94B518BB}" type="slidenum">
              <a:rPr lang="en-US" smtClean="0"/>
              <a:t>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Brown = symmetric</a:t>
            </a:r>
          </a:p>
          <a:p>
            <a:r>
              <a:rPr lang="en-US" dirty="0" smtClean="0"/>
              <a:t>Rainbow</a:t>
            </a:r>
            <a:r>
              <a:rPr lang="en-US" baseline="0" dirty="0" smtClean="0"/>
              <a:t> = </a:t>
            </a:r>
            <a:r>
              <a:rPr lang="en-US" baseline="0" dirty="0" err="1" smtClean="0"/>
              <a:t>pseudosphere</a:t>
            </a:r>
            <a:r>
              <a:rPr lang="en-US" baseline="0" smtClean="0"/>
              <a:t> with 11:12 ratio</a:t>
            </a:r>
            <a:endParaRPr lang="en-US" dirty="0"/>
          </a:p>
        </p:txBody>
      </p:sp>
      <p:sp>
        <p:nvSpPr>
          <p:cNvPr id="4" name="Slide Number Placeholder 3"/>
          <p:cNvSpPr>
            <a:spLocks noGrp="1"/>
          </p:cNvSpPr>
          <p:nvPr>
            <p:ph type="sldNum" sz="quarter" idx="10"/>
          </p:nvPr>
        </p:nvSpPr>
        <p:spPr/>
        <p:txBody>
          <a:bodyPr/>
          <a:lstStyle/>
          <a:p>
            <a:fld id="{64A8B611-7969-4ED8-BAA6-733A94B518BB}" type="slidenum">
              <a:rPr lang="en-US" smtClean="0"/>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9C3AC2D2-DE1A-45B1-B9BF-A38051351CAF}" type="datetimeFigureOut">
              <a:rPr lang="en-US" smtClean="0"/>
              <a:pPr/>
              <a:t>12/7/2009</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2844869D-7529-45A6-A9C0-4AAFA68123B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C3AC2D2-DE1A-45B1-B9BF-A38051351CAF}" type="datetimeFigureOut">
              <a:rPr lang="en-US" smtClean="0"/>
              <a:pPr/>
              <a:t>12/7/2009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44869D-7529-45A6-A9C0-4AAFA68123B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C3AC2D2-DE1A-45B1-B9BF-A38051351CAF}" type="datetimeFigureOut">
              <a:rPr lang="en-US" smtClean="0"/>
              <a:pPr/>
              <a:t>12/7/2009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44869D-7529-45A6-A9C0-4AAFA68123B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C3AC2D2-DE1A-45B1-B9BF-A38051351CAF}" type="datetimeFigureOut">
              <a:rPr lang="en-US" smtClean="0"/>
              <a:pPr/>
              <a:t>12/7/2009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44869D-7529-45A6-A9C0-4AAFA68123B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9C3AC2D2-DE1A-45B1-B9BF-A38051351CAF}" type="datetimeFigureOut">
              <a:rPr lang="en-US" smtClean="0"/>
              <a:pPr/>
              <a:t>12/7/2009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44869D-7529-45A6-A9C0-4AAFA68123B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C3AC2D2-DE1A-45B1-B9BF-A38051351CAF}" type="datetimeFigureOut">
              <a:rPr lang="en-US" smtClean="0"/>
              <a:pPr/>
              <a:t>12/7/2009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44869D-7529-45A6-A9C0-4AAFA68123B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9C3AC2D2-DE1A-45B1-B9BF-A38051351CAF}" type="datetimeFigureOut">
              <a:rPr lang="en-US" smtClean="0"/>
              <a:pPr/>
              <a:t>12/7/2009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844869D-7529-45A6-A9C0-4AAFA68123B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C3AC2D2-DE1A-45B1-B9BF-A38051351CAF}" type="datetimeFigureOut">
              <a:rPr lang="en-US" smtClean="0"/>
              <a:pPr/>
              <a:t>12/7/2009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844869D-7529-45A6-A9C0-4AAFA68123B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3AC2D2-DE1A-45B1-B9BF-A38051351CAF}" type="datetimeFigureOut">
              <a:rPr lang="en-US" smtClean="0"/>
              <a:pPr/>
              <a:t>12/7/2009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844869D-7529-45A6-A9C0-4AAFA68123B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C3AC2D2-DE1A-45B1-B9BF-A38051351CAF}" type="datetimeFigureOut">
              <a:rPr lang="en-US" smtClean="0"/>
              <a:pPr/>
              <a:t>12/7/2009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44869D-7529-45A6-A9C0-4AAFA68123B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C3AC2D2-DE1A-45B1-B9BF-A38051351CAF}" type="datetimeFigureOut">
              <a:rPr lang="en-US" smtClean="0"/>
              <a:pPr/>
              <a:t>12/7/2009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2844869D-7529-45A6-A9C0-4AAFA68123B3}"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9C3AC2D2-DE1A-45B1-B9BF-A38051351CAF}" type="datetimeFigureOut">
              <a:rPr lang="en-US" smtClean="0"/>
              <a:pPr/>
              <a:t>12/7/2009</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2844869D-7529-45A6-A9C0-4AAFA68123B3}"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7.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Crocheting Hyperbolic Surfaces</a:t>
            </a:r>
            <a:endParaRPr lang="en-US" dirty="0"/>
          </a:p>
        </p:txBody>
      </p:sp>
      <p:sp>
        <p:nvSpPr>
          <p:cNvPr id="3" name="Subtitle 2"/>
          <p:cNvSpPr>
            <a:spLocks noGrp="1"/>
          </p:cNvSpPr>
          <p:nvPr>
            <p:ph type="subTitle" idx="1"/>
          </p:nvPr>
        </p:nvSpPr>
        <p:spPr/>
        <p:txBody>
          <a:bodyPr/>
          <a:lstStyle/>
          <a:p>
            <a:r>
              <a:rPr lang="en-US" dirty="0" smtClean="0"/>
              <a:t>BarbaraJoy Jones</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wool2.jpg"/>
          <p:cNvPicPr>
            <a:picLocks noGrp="1" noChangeAspect="1"/>
          </p:cNvPicPr>
          <p:nvPr>
            <p:ph sz="half" idx="1"/>
          </p:nvPr>
        </p:nvPicPr>
        <p:blipFill>
          <a:blip r:embed="rId3" cstate="print"/>
          <a:stretch>
            <a:fillRect/>
          </a:stretch>
        </p:blipFill>
        <p:spPr>
          <a:xfrm>
            <a:off x="457200" y="2463788"/>
            <a:ext cx="4038600" cy="3348062"/>
          </a:xfrm>
        </p:spPr>
      </p:pic>
      <p:pic>
        <p:nvPicPr>
          <p:cNvPr id="6" name="Content Placeholder 5" descr="hp2.jpg"/>
          <p:cNvPicPr>
            <a:picLocks noGrp="1" noChangeAspect="1"/>
          </p:cNvPicPr>
          <p:nvPr>
            <p:ph sz="half" idx="2"/>
          </p:nvPr>
        </p:nvPicPr>
        <p:blipFill>
          <a:blip r:embed="rId4" cstate="print"/>
          <a:stretch>
            <a:fillRect/>
          </a:stretch>
        </p:blipFill>
        <p:spPr>
          <a:xfrm>
            <a:off x="4542744" y="2209800"/>
            <a:ext cx="3862874" cy="3505200"/>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19200"/>
            <a:ext cx="7467600" cy="5105400"/>
          </a:xfrm>
        </p:spPr>
        <p:txBody>
          <a:bodyPr>
            <a:noAutofit/>
          </a:bodyPr>
          <a:lstStyle/>
          <a:p>
            <a:pPr algn="ctr">
              <a:buNone/>
            </a:pPr>
            <a:r>
              <a:rPr lang="en-US" sz="4400" i="1" dirty="0" smtClean="0"/>
              <a:t>For God’s sake, please give it up. Fear it no less than the sensual passion, because it, too, may take up all your time and deprive you of your health, peace of mind and happiness in life.</a:t>
            </a:r>
            <a:endParaRPr lang="en-US" sz="4400" i="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Gaussian curvature</a:t>
            </a:r>
            <a:endParaRPr lang="en-US" dirty="0"/>
          </a:p>
        </p:txBody>
      </p:sp>
      <p:sp>
        <p:nvSpPr>
          <p:cNvPr id="3" name="Content Placeholder 2"/>
          <p:cNvSpPr>
            <a:spLocks noGrp="1"/>
          </p:cNvSpPr>
          <p:nvPr>
            <p:ph idx="1"/>
          </p:nvPr>
        </p:nvSpPr>
        <p:spPr/>
        <p:txBody>
          <a:bodyPr>
            <a:normAutofit/>
          </a:bodyPr>
          <a:lstStyle/>
          <a:p>
            <a:r>
              <a:rPr lang="en-US" sz="2800" i="1" dirty="0" err="1" smtClean="0"/>
              <a:t>Theorema</a:t>
            </a:r>
            <a:r>
              <a:rPr lang="en-US" sz="2800" i="1" dirty="0" smtClean="0"/>
              <a:t> </a:t>
            </a:r>
            <a:r>
              <a:rPr lang="en-US" sz="2800" i="1" dirty="0" err="1" smtClean="0"/>
              <a:t>Egregium</a:t>
            </a:r>
            <a:r>
              <a:rPr lang="en-US" sz="2800" dirty="0" smtClean="0"/>
              <a:t>: Gaussian curvature is an intrinsic property, independent of C</a:t>
            </a:r>
            <a:r>
              <a:rPr lang="en-US" sz="2800" baseline="30000" dirty="0" smtClean="0"/>
              <a:t>2</a:t>
            </a:r>
            <a:r>
              <a:rPr lang="en-US" sz="2800" dirty="0" smtClean="0"/>
              <a:t> embedding</a:t>
            </a:r>
          </a:p>
          <a:p>
            <a:r>
              <a:rPr lang="en-US" sz="2800" dirty="0" smtClean="0"/>
              <a:t>Spheres have constant positive curvature: (1/R</a:t>
            </a:r>
            <a:r>
              <a:rPr lang="en-US" sz="2800" baseline="30000" dirty="0" smtClean="0"/>
              <a:t>2</a:t>
            </a:r>
            <a:r>
              <a:rPr lang="en-US" sz="2800" dirty="0" smtClean="0"/>
              <a:t>)</a:t>
            </a:r>
          </a:p>
          <a:p>
            <a:r>
              <a:rPr lang="en-US" sz="2800" dirty="0" smtClean="0"/>
              <a:t>Planes have zero curvature</a:t>
            </a:r>
          </a:p>
          <a:p>
            <a:r>
              <a:rPr lang="en-US" sz="2800" dirty="0" smtClean="0"/>
              <a:t>Hyperbolic planes have constant negative curvature: (-1/R</a:t>
            </a:r>
            <a:r>
              <a:rPr lang="en-US" sz="2800" baseline="30000" dirty="0" smtClean="0"/>
              <a:t>2</a:t>
            </a:r>
            <a:r>
              <a:rPr lang="en-US" sz="2800" dirty="0" smtClean="0"/>
              <a:t>)</a:t>
            </a:r>
            <a:endParaRPr lang="en-US"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a:t>
            </a:r>
            <a:endParaRPr lang="en-US" dirty="0"/>
          </a:p>
        </p:txBody>
      </p:sp>
      <p:sp>
        <p:nvSpPr>
          <p:cNvPr id="3" name="Content Placeholder 2"/>
          <p:cNvSpPr>
            <a:spLocks noGrp="1"/>
          </p:cNvSpPr>
          <p:nvPr>
            <p:ph idx="1"/>
          </p:nvPr>
        </p:nvSpPr>
        <p:spPr/>
        <p:txBody>
          <a:bodyPr/>
          <a:lstStyle/>
          <a:p>
            <a:r>
              <a:rPr lang="en-US" dirty="0" smtClean="0"/>
              <a:t>The </a:t>
            </a:r>
            <a:r>
              <a:rPr lang="en-US" dirty="0" err="1" smtClean="0"/>
              <a:t>Poincaré</a:t>
            </a:r>
            <a:r>
              <a:rPr lang="en-US" dirty="0" smtClean="0"/>
              <a:t> disc and other models can be easily drawn on a Euclidean surface, but distort the geometry of the hyperbolic plane</a:t>
            </a:r>
          </a:p>
          <a:p>
            <a:r>
              <a:rPr lang="en-US" dirty="0" smtClean="0"/>
              <a:t>A physical surface is much easier to study</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Initial solution</a:t>
            </a:r>
            <a:endParaRPr lang="en-US" dirty="0"/>
          </a:p>
        </p:txBody>
      </p:sp>
      <p:pic>
        <p:nvPicPr>
          <p:cNvPr id="4" name="Content Placeholder 3" descr="paper-plane.jpg"/>
          <p:cNvPicPr>
            <a:picLocks noGrp="1" noChangeAspect="1"/>
          </p:cNvPicPr>
          <p:nvPr>
            <p:ph idx="1"/>
          </p:nvPr>
        </p:nvPicPr>
        <p:blipFill>
          <a:blip r:embed="rId3" cstate="print"/>
          <a:stretch>
            <a:fillRect/>
          </a:stretch>
        </p:blipFill>
        <p:spPr>
          <a:xfrm>
            <a:off x="1828800" y="1828800"/>
            <a:ext cx="5562600" cy="4127860"/>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crocheted plane</a:t>
            </a:r>
            <a:endParaRPr lang="en-US" dirty="0"/>
          </a:p>
        </p:txBody>
      </p:sp>
      <p:sp>
        <p:nvSpPr>
          <p:cNvPr id="3" name="Content Placeholder 2"/>
          <p:cNvSpPr>
            <a:spLocks noGrp="1"/>
          </p:cNvSpPr>
          <p:nvPr>
            <p:ph idx="1"/>
          </p:nvPr>
        </p:nvSpPr>
        <p:spPr/>
        <p:txBody>
          <a:bodyPr/>
          <a:lstStyle/>
          <a:p>
            <a:r>
              <a:rPr lang="en-US" dirty="0" smtClean="0"/>
              <a:t>Start with a few stitches</a:t>
            </a:r>
          </a:p>
          <a:p>
            <a:r>
              <a:rPr lang="en-US" dirty="0" smtClean="0"/>
              <a:t>For each row, increase every </a:t>
            </a:r>
            <a:r>
              <a:rPr lang="en-US" i="1" dirty="0" smtClean="0"/>
              <a:t>n</a:t>
            </a:r>
            <a:r>
              <a:rPr lang="en-US" dirty="0" smtClean="0"/>
              <a:t> stitches</a:t>
            </a:r>
          </a:p>
          <a:p>
            <a:r>
              <a:rPr lang="en-US" dirty="0" smtClean="0"/>
              <a:t>Repeat until the model is big enough</a:t>
            </a:r>
          </a:p>
          <a:p>
            <a:r>
              <a:rPr lang="en-US" dirty="0" smtClean="0"/>
              <a:t>Alternatives</a:t>
            </a:r>
          </a:p>
          <a:p>
            <a:pPr lvl="1"/>
            <a:r>
              <a:rPr lang="en-US" dirty="0" err="1" smtClean="0"/>
              <a:t>Pseudosphere</a:t>
            </a:r>
            <a:r>
              <a:rPr lang="en-US" dirty="0" smtClean="0"/>
              <a:t>: work in the round</a:t>
            </a:r>
          </a:p>
          <a:p>
            <a:pPr lvl="1"/>
            <a:r>
              <a:rPr lang="en-US" dirty="0" smtClean="0"/>
              <a:t>Symmetric hyperbolic plane</a:t>
            </a:r>
          </a:p>
          <a:p>
            <a:pPr lvl="1"/>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Pseudosphere</a:t>
            </a:r>
            <a:endParaRPr lang="en-US" dirty="0"/>
          </a:p>
        </p:txBody>
      </p:sp>
      <p:pic>
        <p:nvPicPr>
          <p:cNvPr id="4" name="Content Placeholder 3" descr="Pseudosphere.jpg"/>
          <p:cNvPicPr>
            <a:picLocks noGrp="1" noChangeAspect="1"/>
          </p:cNvPicPr>
          <p:nvPr>
            <p:ph idx="1"/>
          </p:nvPr>
        </p:nvPicPr>
        <p:blipFill>
          <a:blip r:embed="rId2" cstate="print"/>
          <a:stretch>
            <a:fillRect/>
          </a:stretch>
        </p:blipFill>
        <p:spPr>
          <a:xfrm>
            <a:off x="3300412" y="2034381"/>
            <a:ext cx="2543175" cy="4191000"/>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Limitations of the crocheted model</a:t>
            </a:r>
            <a:endParaRPr lang="en-US" dirty="0"/>
          </a:p>
        </p:txBody>
      </p:sp>
      <p:sp>
        <p:nvSpPr>
          <p:cNvPr id="3" name="Content Placeholder 2"/>
          <p:cNvSpPr>
            <a:spLocks noGrp="1"/>
          </p:cNvSpPr>
          <p:nvPr>
            <p:ph idx="1"/>
          </p:nvPr>
        </p:nvSpPr>
        <p:spPr/>
        <p:txBody>
          <a:bodyPr/>
          <a:lstStyle/>
          <a:p>
            <a:r>
              <a:rPr lang="en-US" dirty="0" smtClean="0"/>
              <a:t>Cannot infinitely extend it</a:t>
            </a:r>
          </a:p>
          <a:p>
            <a:r>
              <a:rPr lang="en-US" dirty="0" smtClean="0"/>
              <a:t>Exponential growth</a:t>
            </a:r>
          </a:p>
          <a:p>
            <a:r>
              <a:rPr lang="en-US" dirty="0" smtClean="0"/>
              <a:t>An approximation at best</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4x100.jpg"/>
          <p:cNvPicPr>
            <a:picLocks noGrp="1" noChangeAspect="1"/>
          </p:cNvPicPr>
          <p:nvPr>
            <p:ph sz="half" idx="1"/>
          </p:nvPr>
        </p:nvPicPr>
        <p:blipFill>
          <a:blip r:embed="rId3" cstate="print"/>
          <a:stretch>
            <a:fillRect/>
          </a:stretch>
        </p:blipFill>
        <p:spPr>
          <a:xfrm>
            <a:off x="457200" y="2229580"/>
            <a:ext cx="4038600" cy="3816477"/>
          </a:xfrm>
        </p:spPr>
      </p:pic>
      <p:pic>
        <p:nvPicPr>
          <p:cNvPr id="6" name="Content Placeholder 5" descr="orange.jpg"/>
          <p:cNvPicPr>
            <a:picLocks noGrp="1" noChangeAspect="1"/>
          </p:cNvPicPr>
          <p:nvPr>
            <p:ph sz="half" idx="2"/>
          </p:nvPr>
        </p:nvPicPr>
        <p:blipFill>
          <a:blip r:embed="rId4" cstate="print"/>
          <a:stretch>
            <a:fillRect/>
          </a:stretch>
        </p:blipFill>
        <p:spPr>
          <a:xfrm>
            <a:off x="4648200" y="2319690"/>
            <a:ext cx="4038600" cy="3636258"/>
          </a:xfr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191</TotalTime>
  <Words>354</Words>
  <Application>Microsoft Office PowerPoint</Application>
  <PresentationFormat>On-screen Show (4:3)</PresentationFormat>
  <Paragraphs>51</Paragraphs>
  <Slides>10</Slides>
  <Notes>8</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Flow</vt:lpstr>
      <vt:lpstr>Crocheting Hyperbolic Surfaces</vt:lpstr>
      <vt:lpstr>Slide 2</vt:lpstr>
      <vt:lpstr>Gaussian curvature</vt:lpstr>
      <vt:lpstr>Problem</vt:lpstr>
      <vt:lpstr>Initial solution</vt:lpstr>
      <vt:lpstr>Basic crocheted plane</vt:lpstr>
      <vt:lpstr>Pseudosphere</vt:lpstr>
      <vt:lpstr>Limitations of the crocheted model</vt:lpstr>
      <vt:lpstr>Slide 9</vt:lpstr>
      <vt:lpstr>Slide 10</vt:lpstr>
    </vt:vector>
  </TitlesOfParts>
  <Company>Case Western Reserve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Fancy Title</dc:title>
  <dc:creator>BarbaraJoyJones</dc:creator>
  <cp:lastModifiedBy>BarbaraJoyJones</cp:lastModifiedBy>
  <cp:revision>51</cp:revision>
  <dcterms:created xsi:type="dcterms:W3CDTF">2009-12-03T18:52:25Z</dcterms:created>
  <dcterms:modified xsi:type="dcterms:W3CDTF">2009-12-07T19:22:55Z</dcterms:modified>
</cp:coreProperties>
</file>