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8" r:id="rId3"/>
    <p:sldId id="259" r:id="rId4"/>
    <p:sldId id="260" r:id="rId5"/>
    <p:sldId id="261"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746" autoAdjust="0"/>
  </p:normalViewPr>
  <p:slideViewPr>
    <p:cSldViewPr>
      <p:cViewPr varScale="1">
        <p:scale>
          <a:sx n="61" d="100"/>
          <a:sy n="61" d="100"/>
        </p:scale>
        <p:origin x="-750"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D2830A-0FBB-4B9F-9454-FCA95ED70FDB}" type="datetimeFigureOut">
              <a:rPr lang="en-US" smtClean="0"/>
              <a:t>12/7/2009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A8B611-7969-4ED8-BAA6-733A94B518B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Wolfgang </a:t>
            </a:r>
            <a:r>
              <a:rPr lang="en-US" dirty="0" err="1" smtClean="0"/>
              <a:t>Bolyai</a:t>
            </a:r>
            <a:r>
              <a:rPr lang="en-US" dirty="0" smtClean="0"/>
              <a:t> urging his</a:t>
            </a:r>
            <a:r>
              <a:rPr lang="en-US" baseline="0" dirty="0" smtClean="0"/>
              <a:t> son Janos </a:t>
            </a:r>
            <a:r>
              <a:rPr lang="en-US" baseline="0" dirty="0" err="1" smtClean="0"/>
              <a:t>Bolyai</a:t>
            </a:r>
            <a:r>
              <a:rPr lang="en-US" baseline="0" dirty="0" smtClean="0"/>
              <a:t> to give up work on hyperbolic geometry</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Hyperbolic plane: a Riemannian manifold with constant negative Gaussian</a:t>
            </a:r>
            <a:r>
              <a:rPr lang="en-US" baseline="0" dirty="0" smtClean="0"/>
              <a:t> curvature</a:t>
            </a:r>
          </a:p>
          <a:p>
            <a:r>
              <a:rPr lang="en-US" baseline="0" dirty="0" smtClean="0"/>
              <a:t>C^2 embedding: surface is differentiably embedded into 3-space by an isometry whose first and second derivatives are continuous</a:t>
            </a:r>
          </a:p>
          <a:p>
            <a:r>
              <a:rPr lang="en-US" baseline="0" dirty="0" smtClean="0"/>
              <a:t>Circles = constant positive curvature, 1/R</a:t>
            </a:r>
          </a:p>
          <a:p>
            <a:r>
              <a:rPr lang="en-US" baseline="0" dirty="0" smtClean="0"/>
              <a:t>R = radius of the hyperbolic plane</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Distortion:</a:t>
            </a:r>
            <a:r>
              <a:rPr lang="en-US" baseline="0" dirty="0" smtClean="0"/>
              <a:t> </a:t>
            </a:r>
            <a:r>
              <a:rPr lang="en-US" baseline="0" dirty="0" err="1" smtClean="0"/>
              <a:t>theorema</a:t>
            </a:r>
            <a:r>
              <a:rPr lang="en-US" baseline="0" dirty="0" smtClean="0"/>
              <a:t> </a:t>
            </a:r>
            <a:r>
              <a:rPr lang="en-US" baseline="0" dirty="0" err="1" smtClean="0"/>
              <a:t>egregium</a:t>
            </a:r>
            <a:r>
              <a:rPr lang="en-US" baseline="0" dirty="0" smtClean="0"/>
              <a:t>, same issue as the Greenland effect</a:t>
            </a:r>
            <a:endParaRPr lang="en-US" dirty="0" smtClean="0"/>
          </a:p>
          <a:p>
            <a:r>
              <a:rPr lang="en-US" dirty="0" smtClean="0"/>
              <a:t>Spherical</a:t>
            </a:r>
            <a:r>
              <a:rPr lang="en-US" baseline="0" dirty="0" smtClean="0"/>
              <a:t> geometry: use the surface of a ball</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Paper-and-tape model, developed by William Thurston</a:t>
            </a:r>
          </a:p>
          <a:p>
            <a:r>
              <a:rPr lang="en-US" dirty="0" smtClean="0"/>
              <a:t>Very fragile</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C3AC2D2-DE1A-45B1-B9BF-A38051351CAF}" type="datetimeFigureOut">
              <a:rPr lang="en-US" smtClean="0"/>
              <a:pPr/>
              <a:t>12/7/2009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844869D-7529-45A6-A9C0-4AAFA68123B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C3AC2D2-DE1A-45B1-B9BF-A38051351CAF}" type="datetimeFigureOut">
              <a:rPr lang="en-US" smtClean="0"/>
              <a:pPr/>
              <a:t>12/7/2009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C3AC2D2-DE1A-45B1-B9BF-A38051351CAF}" type="datetimeFigureOut">
              <a:rPr lang="en-US" smtClean="0"/>
              <a:pPr/>
              <a:t>12/7/2009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C3AC2D2-DE1A-45B1-B9BF-A38051351CAF}" type="datetimeFigureOut">
              <a:rPr lang="en-US" smtClean="0"/>
              <a:pPr/>
              <a:t>12/7/2009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AC2D2-DE1A-45B1-B9BF-A38051351CAF}" type="datetimeFigureOut">
              <a:rPr lang="en-US" smtClean="0"/>
              <a:pPr/>
              <a:t>12/7/2009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C3AC2D2-DE1A-45B1-B9BF-A38051351CAF}" type="datetimeFigureOut">
              <a:rPr lang="en-US" smtClean="0"/>
              <a:pPr/>
              <a:t>12/7/2009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C3AC2D2-DE1A-45B1-B9BF-A38051351CAF}" type="datetimeFigureOut">
              <a:rPr lang="en-US" smtClean="0"/>
              <a:pPr/>
              <a:t>12/7/2009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844869D-7529-45A6-A9C0-4AAFA68123B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C3AC2D2-DE1A-45B1-B9BF-A38051351CAF}" type="datetimeFigureOut">
              <a:rPr lang="en-US" smtClean="0"/>
              <a:pPr/>
              <a:t>12/7/2009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844869D-7529-45A6-A9C0-4AAFA68123B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Crocheting Hyperbolic Surfaces</a:t>
            </a:r>
            <a:endParaRPr lang="en-US" dirty="0"/>
          </a:p>
        </p:txBody>
      </p:sp>
      <p:sp>
        <p:nvSpPr>
          <p:cNvPr id="3" name="Subtitle 2"/>
          <p:cNvSpPr>
            <a:spLocks noGrp="1"/>
          </p:cNvSpPr>
          <p:nvPr>
            <p:ph type="subTitle" idx="1"/>
          </p:nvPr>
        </p:nvSpPr>
        <p:spPr/>
        <p:txBody>
          <a:bodyPr/>
          <a:lstStyle/>
          <a:p>
            <a:r>
              <a:rPr lang="en-US" dirty="0" smtClean="0"/>
              <a:t>BarbaraJoy Jones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9200"/>
            <a:ext cx="7467600" cy="5105400"/>
          </a:xfrm>
        </p:spPr>
        <p:txBody>
          <a:bodyPr>
            <a:noAutofit/>
          </a:bodyPr>
          <a:lstStyle/>
          <a:p>
            <a:pPr algn="ctr">
              <a:buNone/>
            </a:pPr>
            <a:r>
              <a:rPr lang="en-US" sz="4400" i="1" dirty="0" smtClean="0"/>
              <a:t>For God’s sake, please give it up. Fear it no less than the sensual passion, because it, too, may take up all your time and deprive you of your health, peace of mind and happiness in life.</a:t>
            </a:r>
            <a:endParaRPr lang="en-US" sz="4400"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Gaussian curvature</a:t>
            </a:r>
            <a:endParaRPr lang="en-US" dirty="0"/>
          </a:p>
        </p:txBody>
      </p:sp>
      <p:sp>
        <p:nvSpPr>
          <p:cNvPr id="3" name="Content Placeholder 2"/>
          <p:cNvSpPr>
            <a:spLocks noGrp="1"/>
          </p:cNvSpPr>
          <p:nvPr>
            <p:ph idx="1"/>
          </p:nvPr>
        </p:nvSpPr>
        <p:spPr/>
        <p:txBody>
          <a:bodyPr>
            <a:normAutofit/>
          </a:bodyPr>
          <a:lstStyle/>
          <a:p>
            <a:r>
              <a:rPr lang="en-US" sz="2800" i="1" dirty="0" err="1" smtClean="0"/>
              <a:t>Theorema</a:t>
            </a:r>
            <a:r>
              <a:rPr lang="en-US" sz="2800" i="1" dirty="0" smtClean="0"/>
              <a:t> </a:t>
            </a:r>
            <a:r>
              <a:rPr lang="en-US" sz="2800" i="1" dirty="0" err="1" smtClean="0"/>
              <a:t>Egregium</a:t>
            </a:r>
            <a:r>
              <a:rPr lang="en-US" sz="2800" dirty="0" smtClean="0"/>
              <a:t>: Gaussian curvature is an intrinsic property, independent of C</a:t>
            </a:r>
            <a:r>
              <a:rPr lang="en-US" sz="2800" baseline="30000" dirty="0" smtClean="0"/>
              <a:t>2</a:t>
            </a:r>
            <a:r>
              <a:rPr lang="en-US" sz="2800" dirty="0" smtClean="0"/>
              <a:t> embedding</a:t>
            </a:r>
          </a:p>
          <a:p>
            <a:r>
              <a:rPr lang="en-US" sz="2800" dirty="0" smtClean="0"/>
              <a:t>Spheres have constant positive curvature: (1/R</a:t>
            </a:r>
            <a:r>
              <a:rPr lang="en-US" sz="2800" baseline="30000" dirty="0" smtClean="0"/>
              <a:t>2</a:t>
            </a:r>
            <a:r>
              <a:rPr lang="en-US" sz="2800" dirty="0" smtClean="0"/>
              <a:t>)</a:t>
            </a:r>
          </a:p>
          <a:p>
            <a:r>
              <a:rPr lang="en-US" sz="2800" dirty="0" smtClean="0"/>
              <a:t>Planes have zero curvature</a:t>
            </a:r>
          </a:p>
          <a:p>
            <a:r>
              <a:rPr lang="en-US" sz="2800" dirty="0" smtClean="0"/>
              <a:t>Hyperbolic planes have constant negative curvature: (-1/R</a:t>
            </a:r>
            <a:r>
              <a:rPr lang="en-US" sz="2800" baseline="30000" dirty="0" smtClean="0"/>
              <a:t>2</a:t>
            </a:r>
            <a:r>
              <a:rPr lang="en-US" sz="2800" dirty="0" smtClean="0"/>
              <a:t>)</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Poincaré</a:t>
            </a:r>
            <a:r>
              <a:rPr lang="en-US" dirty="0" smtClean="0"/>
              <a:t> disc and other models can be easily drawn on a Euclidean surface, but distort the geometry of the hyperbolic plane</a:t>
            </a:r>
          </a:p>
          <a:p>
            <a:r>
              <a:rPr lang="en-US" dirty="0" smtClean="0"/>
              <a:t>A physical surface is much easier to study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solution</a:t>
            </a:r>
            <a:endParaRPr lang="en-US" dirty="0"/>
          </a:p>
        </p:txBody>
      </p:sp>
      <p:pic>
        <p:nvPicPr>
          <p:cNvPr id="4" name="Content Placeholder 3" descr="paper-plane.jpg"/>
          <p:cNvPicPr>
            <a:picLocks noGrp="1" noChangeAspect="1"/>
          </p:cNvPicPr>
          <p:nvPr>
            <p:ph idx="1"/>
          </p:nvPr>
        </p:nvPicPr>
        <p:blipFill>
          <a:blip r:embed="rId3" cstate="print"/>
          <a:stretch>
            <a:fillRect/>
          </a:stretch>
        </p:blipFill>
        <p:spPr>
          <a:xfrm>
            <a:off x="1828800" y="1828800"/>
            <a:ext cx="5562600" cy="412786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115</TotalTime>
  <Words>213</Words>
  <Application>Microsoft Office PowerPoint</Application>
  <PresentationFormat>On-screen Show (4:3)</PresentationFormat>
  <Paragraphs>25</Paragraphs>
  <Slides>6</Slides>
  <Notes>4</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Flow</vt:lpstr>
      <vt:lpstr>Crocheting Hyperbolic Surfaces</vt:lpstr>
      <vt:lpstr>Slide 2</vt:lpstr>
      <vt:lpstr>Gaussian curvature</vt:lpstr>
      <vt:lpstr>Problem</vt:lpstr>
      <vt:lpstr>Initial solution</vt:lpstr>
      <vt:lpstr>Slide 6</vt:lpstr>
    </vt:vector>
  </TitlesOfParts>
  <Company>Case Western Reserve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Fancy Title</dc:title>
  <dc:creator>BarbaraJoyJones</dc:creator>
  <cp:lastModifiedBy>BarbaraJoyJones</cp:lastModifiedBy>
  <cp:revision>33</cp:revision>
  <dcterms:created xsi:type="dcterms:W3CDTF">2009-12-03T18:52:25Z</dcterms:created>
  <dcterms:modified xsi:type="dcterms:W3CDTF">2009-12-07T18:06:09Z</dcterms:modified>
</cp:coreProperties>
</file>