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9"/>
  </p:notesMasterIdLst>
  <p:sldIdLst>
    <p:sldId id="259" r:id="rId2"/>
    <p:sldId id="260" r:id="rId3"/>
    <p:sldId id="262" r:id="rId4"/>
    <p:sldId id="258" r:id="rId5"/>
    <p:sldId id="261" r:id="rId6"/>
    <p:sldId id="268" r:id="rId7"/>
    <p:sldId id="264" r:id="rId8"/>
    <p:sldId id="269" r:id="rId9"/>
    <p:sldId id="278" r:id="rId10"/>
    <p:sldId id="271" r:id="rId11"/>
    <p:sldId id="272" r:id="rId12"/>
    <p:sldId id="273" r:id="rId13"/>
    <p:sldId id="274" r:id="rId14"/>
    <p:sldId id="277" r:id="rId15"/>
    <p:sldId id="270"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4E6F2-1379-1A2F-2EB8-4E479049BDE8}" v="718" dt="2022-12-04T23:07:35.682"/>
    <p1510:client id="{1C12D770-2F3E-C8BE-FC3A-BB05BEB703D0}" v="2067" dt="2022-12-04T23:09:51.317"/>
    <p1510:client id="{27918563-F149-3A93-FB93-10BF2633829B}" v="100" dt="2022-11-30T03:10:35.557"/>
    <p1510:client id="{2BCC1CE9-E52C-F037-9D5A-6517EF424BE3}" v="406" dt="2022-11-11T01:55:42.422"/>
    <p1510:client id="{43323301-8424-1EEE-78A0-7AC036D4EDE4}" v="59" dt="2022-11-09T18:07:40.504"/>
    <p1510:client id="{5FFE3C50-8362-2ED9-F298-64095A2998EF}" v="361" dt="2022-11-30T02:39:41.881"/>
    <p1510:client id="{78668976-7191-A12D-78CD-9396FAEBC7E7}" v="26" dt="2022-11-30T20:16:34.059"/>
    <p1510:client id="{8A3E6E24-131F-C4D3-9238-501D60796057}" v="12" dt="2022-12-04T23:04:50.894"/>
    <p1510:client id="{9EECE728-2ABE-9734-085B-CB0D1B58EB27}" v="61" dt="2022-12-01T01:39:52.416"/>
    <p1510:client id="{A3A5F7F7-A94B-37CC-2460-FD6DBAE3B48D}" v="56" dt="2022-11-30T22:27:43.268"/>
    <p1510:client id="{C41A4B1B-5637-26A9-8D66-A8A2033ECC1F}" v="131" dt="2022-12-01T07:19:07.066"/>
    <p1510:client id="{C533AA83-67E9-4B9D-DF37-70378AE8F935}" v="1033" dt="2022-11-11T02:05:27.476"/>
    <p1510:client id="{FC8DDA5E-B165-5704-E8E4-DC9713638815}" v="901" dt="2022-11-11T02:04:55.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11CC-BDD3-4966-AF24-3CCDEA401F0F}"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69BB6-2E2F-4C4C-988E-F2EE8F24C002}" type="slidenum">
              <a:rPr lang="en-US" smtClean="0"/>
              <a:t>‹#›</a:t>
            </a:fld>
            <a:endParaRPr lang="en-US"/>
          </a:p>
        </p:txBody>
      </p:sp>
    </p:spTree>
    <p:extLst>
      <p:ext uri="{BB962C8B-B14F-4D97-AF65-F5344CB8AC3E}">
        <p14:creationId xmlns:p14="http://schemas.microsoft.com/office/powerpoint/2010/main" val="3568002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04BE6D-C86B-4093-88E3-FB3885F2314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CFFD-BB15-45C7-ACD1-CE497ED428AF}" type="slidenum">
              <a:rPr lang="en-US" smtClean="0"/>
              <a:t>‹#›</a:t>
            </a:fld>
            <a:endParaRPr lang="en-US"/>
          </a:p>
        </p:txBody>
      </p:sp>
    </p:spTree>
    <p:extLst>
      <p:ext uri="{BB962C8B-B14F-4D97-AF65-F5344CB8AC3E}">
        <p14:creationId xmlns:p14="http://schemas.microsoft.com/office/powerpoint/2010/main" val="67788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4BE6D-C86B-4093-88E3-FB3885F2314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CFFD-BB15-45C7-ACD1-CE497ED428AF}" type="slidenum">
              <a:rPr lang="en-US" smtClean="0"/>
              <a:t>‹#›</a:t>
            </a:fld>
            <a:endParaRPr lang="en-US"/>
          </a:p>
        </p:txBody>
      </p:sp>
    </p:spTree>
    <p:extLst>
      <p:ext uri="{BB962C8B-B14F-4D97-AF65-F5344CB8AC3E}">
        <p14:creationId xmlns:p14="http://schemas.microsoft.com/office/powerpoint/2010/main" val="76922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4BE6D-C86B-4093-88E3-FB3885F2314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CFFD-BB15-45C7-ACD1-CE497ED428A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917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4BE6D-C86B-4093-88E3-FB3885F2314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CFFD-BB15-45C7-ACD1-CE497ED428AF}" type="slidenum">
              <a:rPr lang="en-US" smtClean="0"/>
              <a:t>‹#›</a:t>
            </a:fld>
            <a:endParaRPr lang="en-US"/>
          </a:p>
        </p:txBody>
      </p:sp>
    </p:spTree>
    <p:extLst>
      <p:ext uri="{BB962C8B-B14F-4D97-AF65-F5344CB8AC3E}">
        <p14:creationId xmlns:p14="http://schemas.microsoft.com/office/powerpoint/2010/main" val="2181222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4BE6D-C86B-4093-88E3-FB3885F2314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CFFD-BB15-45C7-ACD1-CE497ED428A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3962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4BE6D-C86B-4093-88E3-FB3885F2314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CFFD-BB15-45C7-ACD1-CE497ED428AF}" type="slidenum">
              <a:rPr lang="en-US" smtClean="0"/>
              <a:t>‹#›</a:t>
            </a:fld>
            <a:endParaRPr lang="en-US"/>
          </a:p>
        </p:txBody>
      </p:sp>
    </p:spTree>
    <p:extLst>
      <p:ext uri="{BB962C8B-B14F-4D97-AF65-F5344CB8AC3E}">
        <p14:creationId xmlns:p14="http://schemas.microsoft.com/office/powerpoint/2010/main" val="3357726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4BE6D-C86B-4093-88E3-FB3885F2314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CFFD-BB15-45C7-ACD1-CE497ED428AF}" type="slidenum">
              <a:rPr lang="en-US" smtClean="0"/>
              <a:t>‹#›</a:t>
            </a:fld>
            <a:endParaRPr lang="en-US"/>
          </a:p>
        </p:txBody>
      </p:sp>
    </p:spTree>
    <p:extLst>
      <p:ext uri="{BB962C8B-B14F-4D97-AF65-F5344CB8AC3E}">
        <p14:creationId xmlns:p14="http://schemas.microsoft.com/office/powerpoint/2010/main" val="3503576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4BE6D-C86B-4093-88E3-FB3885F2314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CFFD-BB15-45C7-ACD1-CE497ED428AF}" type="slidenum">
              <a:rPr lang="en-US" smtClean="0"/>
              <a:t>‹#›</a:t>
            </a:fld>
            <a:endParaRPr lang="en-US"/>
          </a:p>
        </p:txBody>
      </p:sp>
    </p:spTree>
    <p:extLst>
      <p:ext uri="{BB962C8B-B14F-4D97-AF65-F5344CB8AC3E}">
        <p14:creationId xmlns:p14="http://schemas.microsoft.com/office/powerpoint/2010/main" val="2371214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4BE6D-C86B-4093-88E3-FB3885F2314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CFFD-BB15-45C7-ACD1-CE497ED428AF}" type="slidenum">
              <a:rPr lang="en-US" smtClean="0"/>
              <a:t>‹#›</a:t>
            </a:fld>
            <a:endParaRPr lang="en-US"/>
          </a:p>
        </p:txBody>
      </p:sp>
    </p:spTree>
    <p:extLst>
      <p:ext uri="{BB962C8B-B14F-4D97-AF65-F5344CB8AC3E}">
        <p14:creationId xmlns:p14="http://schemas.microsoft.com/office/powerpoint/2010/main" val="203154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4BE6D-C86B-4093-88E3-FB3885F2314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FCFFD-BB15-45C7-ACD1-CE497ED428AF}" type="slidenum">
              <a:rPr lang="en-US" smtClean="0"/>
              <a:t>‹#›</a:t>
            </a:fld>
            <a:endParaRPr lang="en-US"/>
          </a:p>
        </p:txBody>
      </p:sp>
    </p:spTree>
    <p:extLst>
      <p:ext uri="{BB962C8B-B14F-4D97-AF65-F5344CB8AC3E}">
        <p14:creationId xmlns:p14="http://schemas.microsoft.com/office/powerpoint/2010/main" val="1892287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04BE6D-C86B-4093-88E3-FB3885F2314F}"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FCFFD-BB15-45C7-ACD1-CE497ED428AF}" type="slidenum">
              <a:rPr lang="en-US" smtClean="0"/>
              <a:t>‹#›</a:t>
            </a:fld>
            <a:endParaRPr lang="en-US"/>
          </a:p>
        </p:txBody>
      </p:sp>
    </p:spTree>
    <p:extLst>
      <p:ext uri="{BB962C8B-B14F-4D97-AF65-F5344CB8AC3E}">
        <p14:creationId xmlns:p14="http://schemas.microsoft.com/office/powerpoint/2010/main" val="128661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04BE6D-C86B-4093-88E3-FB3885F2314F}"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CFCFFD-BB15-45C7-ACD1-CE497ED428AF}" type="slidenum">
              <a:rPr lang="en-US" smtClean="0"/>
              <a:t>‹#›</a:t>
            </a:fld>
            <a:endParaRPr lang="en-US"/>
          </a:p>
        </p:txBody>
      </p:sp>
    </p:spTree>
    <p:extLst>
      <p:ext uri="{BB962C8B-B14F-4D97-AF65-F5344CB8AC3E}">
        <p14:creationId xmlns:p14="http://schemas.microsoft.com/office/powerpoint/2010/main" val="308742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A704BE6D-C86B-4093-88E3-FB3885F2314F}"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CFCFFD-BB15-45C7-ACD1-CE497ED428AF}" type="slidenum">
              <a:rPr lang="en-US" smtClean="0"/>
              <a:t>‹#›</a:t>
            </a:fld>
            <a:endParaRPr lang="en-US"/>
          </a:p>
        </p:txBody>
      </p:sp>
    </p:spTree>
    <p:extLst>
      <p:ext uri="{BB962C8B-B14F-4D97-AF65-F5344CB8AC3E}">
        <p14:creationId xmlns:p14="http://schemas.microsoft.com/office/powerpoint/2010/main" val="181341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4BE6D-C86B-4093-88E3-FB3885F2314F}"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CFCFFD-BB15-45C7-ACD1-CE497ED428AF}" type="slidenum">
              <a:rPr lang="en-US" smtClean="0"/>
              <a:t>‹#›</a:t>
            </a:fld>
            <a:endParaRPr lang="en-US"/>
          </a:p>
        </p:txBody>
      </p:sp>
    </p:spTree>
    <p:extLst>
      <p:ext uri="{BB962C8B-B14F-4D97-AF65-F5344CB8AC3E}">
        <p14:creationId xmlns:p14="http://schemas.microsoft.com/office/powerpoint/2010/main" val="77182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4BE6D-C86B-4093-88E3-FB3885F2314F}"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FCFFD-BB15-45C7-ACD1-CE497ED428AF}" type="slidenum">
              <a:rPr lang="en-US" smtClean="0"/>
              <a:t>‹#›</a:t>
            </a:fld>
            <a:endParaRPr lang="en-US"/>
          </a:p>
        </p:txBody>
      </p:sp>
    </p:spTree>
    <p:extLst>
      <p:ext uri="{BB962C8B-B14F-4D97-AF65-F5344CB8AC3E}">
        <p14:creationId xmlns:p14="http://schemas.microsoft.com/office/powerpoint/2010/main" val="5758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FCFFD-BB15-45C7-ACD1-CE497ED428AF}" type="slidenum">
              <a:rPr lang="en-US" smtClean="0"/>
              <a:t>‹#›</a:t>
            </a:fld>
            <a:endParaRPr lang="en-US"/>
          </a:p>
        </p:txBody>
      </p:sp>
      <p:sp>
        <p:nvSpPr>
          <p:cNvPr id="5" name="Date Placeholder 4"/>
          <p:cNvSpPr>
            <a:spLocks noGrp="1"/>
          </p:cNvSpPr>
          <p:nvPr>
            <p:ph type="dt" sz="half" idx="10"/>
          </p:nvPr>
        </p:nvSpPr>
        <p:spPr/>
        <p:txBody>
          <a:bodyPr/>
          <a:lstStyle/>
          <a:p>
            <a:fld id="{A704BE6D-C86B-4093-88E3-FB3885F2314F}" type="datetimeFigureOut">
              <a:rPr lang="en-US" smtClean="0"/>
              <a:t>12/4/2022</a:t>
            </a:fld>
            <a:endParaRPr lang="en-US"/>
          </a:p>
        </p:txBody>
      </p:sp>
    </p:spTree>
    <p:extLst>
      <p:ext uri="{BB962C8B-B14F-4D97-AF65-F5344CB8AC3E}">
        <p14:creationId xmlns:p14="http://schemas.microsoft.com/office/powerpoint/2010/main" val="2528065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04BE6D-C86B-4093-88E3-FB3885F2314F}" type="datetimeFigureOut">
              <a:rPr lang="en-US" smtClean="0"/>
              <a:t>12/4/2022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CFCFFD-BB15-45C7-ACD1-CE497ED428AF}" type="slidenum">
              <a:rPr lang="en-US" smtClean="0"/>
              <a:t>‹#›</a:t>
            </a:fld>
            <a:endParaRPr lang="en-US"/>
          </a:p>
        </p:txBody>
      </p:sp>
    </p:spTree>
    <p:extLst>
      <p:ext uri="{BB962C8B-B14F-4D97-AF65-F5344CB8AC3E}">
        <p14:creationId xmlns:p14="http://schemas.microsoft.com/office/powerpoint/2010/main" val="350016440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streetsblog.org/2013/11/11/three-killed-by-curb-jumping-drivers-on-east-harlem-and-elmhurst-sidewalks/" TargetMode="External"/><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data.cityofchicago.org/Transportation/Red-Light-Camera-Locations/thvf-6diy" TargetMode="External"/><Relationship Id="rId3" Type="http://schemas.openxmlformats.org/officeDocument/2006/relationships/hyperlink" Target="https://data.cityofchicago.org/Transportation/Traffic-Crashes-People/u6pd-qa9d" TargetMode="External"/><Relationship Id="rId7" Type="http://schemas.openxmlformats.org/officeDocument/2006/relationships/hyperlink" Target="https://data.cityofchicago.org/Transportation/Speed-Camera-Violations/hhkd-xvj4" TargetMode="External"/><Relationship Id="rId2" Type="http://schemas.openxmlformats.org/officeDocument/2006/relationships/hyperlink" Target="https://data.cityofchicago.org/Transportation/Traffic-Crashes-Crashes/85ca-t3if" TargetMode="External"/><Relationship Id="rId1" Type="http://schemas.openxmlformats.org/officeDocument/2006/relationships/slideLayout" Target="../slideLayouts/slideLayout7.xml"/><Relationship Id="rId6" Type="http://schemas.openxmlformats.org/officeDocument/2006/relationships/hyperlink" Target="http://commons.wikimedia.org/wiki/Category:Curly_brackets" TargetMode="External"/><Relationship Id="rId5" Type="http://schemas.openxmlformats.org/officeDocument/2006/relationships/image" Target="../media/image2.png"/><Relationship Id="rId4" Type="http://schemas.openxmlformats.org/officeDocument/2006/relationships/hyperlink" Target="https://data.cityofchicago.org/Transportation/Traffic-Crashes-Vehicles/68nd-jvt3" TargetMode="Externa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hyperlink" Target="https://freepngimg.com/png/26754-ms-powerpoint-transparent-background" TargetMode="External"/><Relationship Id="rId3" Type="http://schemas.openxmlformats.org/officeDocument/2006/relationships/hyperlink" Target="https://www.goodfreephotos.com/vector-images/database-symbol-vector-clipart.png.php" TargetMode="External"/><Relationship Id="rId7" Type="http://schemas.openxmlformats.org/officeDocument/2006/relationships/hyperlink" Target="https://felixlohmeier.de/slides/2017-05-05_dini-ag-kim_ead-lightning-talk.html" TargetMode="External"/><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hyperlink" Target="https://www.flickr.com/photos/141573413@N04/42099499622" TargetMode="External"/><Relationship Id="rId5" Type="http://schemas.openxmlformats.org/officeDocument/2006/relationships/hyperlink" Target="https://en.wikiversity.org/wiki/Python_Concepts" TargetMode="External"/><Relationship Id="rId15" Type="http://schemas.openxmlformats.org/officeDocument/2006/relationships/hyperlink" Target="https://www.inteldig.com/2018/05/tutorial-de-google-cloud-platform-como-comenzar-con-google-app-engine-y-otros/" TargetMode="External"/><Relationship Id="rId10" Type="http://schemas.openxmlformats.org/officeDocument/2006/relationships/image" Target="../media/image8.jpeg"/><Relationship Id="rId4" Type="http://schemas.openxmlformats.org/officeDocument/2006/relationships/image" Target="../media/image5.png"/><Relationship Id="rId9" Type="http://schemas.openxmlformats.org/officeDocument/2006/relationships/hyperlink" Target="https://www.marcus-povey.co.uk/2013/03/11/automatic-create-and-modified-timestamps-in-mysql/" TargetMode="External"/><Relationship Id="rId1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inteldig.com/2018/05/tutorial-de-google-cloud-platform-como-comenzar-con-google-app-engine-y-otros/"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usy freeway in a city&#10;&#10;Description automatically generated with low confidence">
            <a:extLst>
              <a:ext uri="{FF2B5EF4-FFF2-40B4-BE49-F238E27FC236}">
                <a16:creationId xmlns:a16="http://schemas.microsoft.com/office/drawing/2014/main" id="{EC67E531-F969-3910-7D1E-622EBB3B1860}"/>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28200"/>
          <a:stretch/>
        </p:blipFill>
        <p:spPr>
          <a:xfrm>
            <a:off x="4069724" y="9660"/>
            <a:ext cx="8122276" cy="6857999"/>
          </a:xfrm>
          <a:prstGeom prst="rect">
            <a:avLst/>
          </a:prstGeom>
        </p:spPr>
      </p:pic>
      <p:sp>
        <p:nvSpPr>
          <p:cNvPr id="2" name="Title 1">
            <a:extLst>
              <a:ext uri="{FF2B5EF4-FFF2-40B4-BE49-F238E27FC236}">
                <a16:creationId xmlns:a16="http://schemas.microsoft.com/office/drawing/2014/main" id="{F699FB30-0676-1F62-6DEF-393F086ACAC7}"/>
              </a:ext>
            </a:extLst>
          </p:cNvPr>
          <p:cNvSpPr>
            <a:spLocks noGrp="1"/>
          </p:cNvSpPr>
          <p:nvPr>
            <p:ph type="ctrTitle"/>
          </p:nvPr>
        </p:nvSpPr>
        <p:spPr>
          <a:xfrm>
            <a:off x="656565" y="864226"/>
            <a:ext cx="3879232" cy="2248122"/>
          </a:xfrm>
        </p:spPr>
        <p:txBody>
          <a:bodyPr anchor="b">
            <a:normAutofit/>
          </a:bodyPr>
          <a:lstStyle/>
          <a:p>
            <a:pPr algn="l"/>
            <a:r>
              <a:rPr lang="en-US" sz="3800">
                <a:solidFill>
                  <a:schemeClr val="tx1"/>
                </a:solidFill>
              </a:rPr>
              <a:t>Vehicle Safety Framework</a:t>
            </a:r>
          </a:p>
        </p:txBody>
      </p:sp>
      <p:sp>
        <p:nvSpPr>
          <p:cNvPr id="3" name="Subtitle 2">
            <a:extLst>
              <a:ext uri="{FF2B5EF4-FFF2-40B4-BE49-F238E27FC236}">
                <a16:creationId xmlns:a16="http://schemas.microsoft.com/office/drawing/2014/main" id="{BC31262A-379A-CBE4-3BCA-E0998E4B9A3C}"/>
              </a:ext>
            </a:extLst>
          </p:cNvPr>
          <p:cNvSpPr>
            <a:spLocks noGrp="1"/>
          </p:cNvSpPr>
          <p:nvPr>
            <p:ph type="subTitle" idx="1"/>
          </p:nvPr>
        </p:nvSpPr>
        <p:spPr>
          <a:xfrm>
            <a:off x="456943" y="3278134"/>
            <a:ext cx="3265051" cy="1155525"/>
          </a:xfrm>
        </p:spPr>
        <p:txBody>
          <a:bodyPr anchor="t">
            <a:normAutofit/>
          </a:bodyPr>
          <a:lstStyle/>
          <a:p>
            <a:pPr algn="l"/>
            <a:r>
              <a:rPr lang="en-US">
                <a:solidFill>
                  <a:schemeClr val="tx1"/>
                </a:solidFill>
              </a:rPr>
              <a:t>By Tyler Roth, Nathan Pak, </a:t>
            </a:r>
            <a:r>
              <a:rPr lang="en-US" err="1">
                <a:solidFill>
                  <a:schemeClr val="tx1"/>
                </a:solidFill>
              </a:rPr>
              <a:t>Prathik</a:t>
            </a:r>
            <a:r>
              <a:rPr lang="en-US">
                <a:solidFill>
                  <a:schemeClr val="tx1"/>
                </a:solidFill>
              </a:rPr>
              <a:t> Nair </a:t>
            </a:r>
          </a:p>
        </p:txBody>
      </p:sp>
      <p:sp>
        <p:nvSpPr>
          <p:cNvPr id="7" name="TextBox 6">
            <a:extLst>
              <a:ext uri="{FF2B5EF4-FFF2-40B4-BE49-F238E27FC236}">
                <a16:creationId xmlns:a16="http://schemas.microsoft.com/office/drawing/2014/main" id="{4412B6A1-C233-C08D-E294-7B1541D92FCB}"/>
              </a:ext>
            </a:extLst>
          </p:cNvPr>
          <p:cNvSpPr txBox="1"/>
          <p:nvPr/>
        </p:nvSpPr>
        <p:spPr>
          <a:xfrm>
            <a:off x="228430" y="5935669"/>
            <a:ext cx="2450376" cy="800219"/>
          </a:xfrm>
          <a:prstGeom prst="rect">
            <a:avLst/>
          </a:prstGeom>
          <a:noFill/>
        </p:spPr>
        <p:txBody>
          <a:bodyPr wrap="square" rtlCol="0">
            <a:spAutoFit/>
          </a:bodyPr>
          <a:lstStyle/>
          <a:p>
            <a:r>
              <a:rPr lang="en-US" sz="1400"/>
              <a:t>Image Source</a:t>
            </a:r>
          </a:p>
          <a:p>
            <a:r>
              <a:rPr lang="en-US" sz="800"/>
              <a:t>https://cpb-us-w2.wpmucdn.com/voices.uchicago.edu/dist/3/2230/files/2020/09/gettyimages-1088485334_900xx6720-3780-0-350.jpg</a:t>
            </a:r>
          </a:p>
        </p:txBody>
      </p:sp>
    </p:spTree>
    <p:extLst>
      <p:ext uri="{BB962C8B-B14F-4D97-AF65-F5344CB8AC3E}">
        <p14:creationId xmlns:p14="http://schemas.microsoft.com/office/powerpoint/2010/main" val="219636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33104-6614-5CA7-75E5-A2F356E983F1}"/>
              </a:ext>
            </a:extLst>
          </p:cNvPr>
          <p:cNvSpPr txBox="1"/>
          <p:nvPr/>
        </p:nvSpPr>
        <p:spPr>
          <a:xfrm>
            <a:off x="1860998" y="457199"/>
            <a:ext cx="7308761" cy="646331"/>
          </a:xfrm>
          <a:prstGeom prst="rect">
            <a:avLst/>
          </a:prstGeom>
          <a:noFill/>
        </p:spPr>
        <p:txBody>
          <a:bodyPr wrap="square" lIns="91440" tIns="45720" rIns="91440" bIns="45720" rtlCol="0" anchor="t">
            <a:spAutoFit/>
          </a:bodyPr>
          <a:lstStyle/>
          <a:p>
            <a:r>
              <a:rPr lang="en-US" sz="3600">
                <a:latin typeface="+mj-lt"/>
              </a:rPr>
              <a:t>Crashes Overview</a:t>
            </a:r>
          </a:p>
        </p:txBody>
      </p:sp>
      <p:sp>
        <p:nvSpPr>
          <p:cNvPr id="2" name="TextBox 1">
            <a:extLst>
              <a:ext uri="{FF2B5EF4-FFF2-40B4-BE49-F238E27FC236}">
                <a16:creationId xmlns:a16="http://schemas.microsoft.com/office/drawing/2014/main" id="{E9CFADBB-D00E-ACB7-CF94-5A0E67962245}"/>
              </a:ext>
            </a:extLst>
          </p:cNvPr>
          <p:cNvSpPr txBox="1"/>
          <p:nvPr/>
        </p:nvSpPr>
        <p:spPr>
          <a:xfrm>
            <a:off x="940158" y="1761186"/>
            <a:ext cx="6284890" cy="276999"/>
          </a:xfrm>
          <a:prstGeom prst="rect">
            <a:avLst/>
          </a:prstGeom>
          <a:noFill/>
        </p:spPr>
        <p:txBody>
          <a:bodyPr wrap="square" rtlCol="0">
            <a:spAutoFit/>
          </a:bodyPr>
          <a:lstStyle/>
          <a:p>
            <a:pPr marL="285750" indent="-285750">
              <a:buFont typeface="Wingdings" panose="05000000000000000000" pitchFamily="2" charset="2"/>
              <a:buChar char="Ø"/>
            </a:pPr>
            <a:endParaRPr lang="en-US" baseline="30000"/>
          </a:p>
        </p:txBody>
      </p:sp>
      <p:pic>
        <p:nvPicPr>
          <p:cNvPr id="6" name="Picture 6">
            <a:extLst>
              <a:ext uri="{FF2B5EF4-FFF2-40B4-BE49-F238E27FC236}">
                <a16:creationId xmlns:a16="http://schemas.microsoft.com/office/drawing/2014/main" id="{58ED9CE0-19A0-1064-87CD-502F42A841E1}"/>
              </a:ext>
            </a:extLst>
          </p:cNvPr>
          <p:cNvPicPr>
            <a:picLocks noChangeAspect="1"/>
          </p:cNvPicPr>
          <p:nvPr/>
        </p:nvPicPr>
        <p:blipFill>
          <a:blip r:embed="rId2"/>
          <a:stretch>
            <a:fillRect/>
          </a:stretch>
        </p:blipFill>
        <p:spPr>
          <a:xfrm>
            <a:off x="594549" y="1092671"/>
            <a:ext cx="8575790" cy="5509917"/>
          </a:xfrm>
          <a:prstGeom prst="rect">
            <a:avLst/>
          </a:prstGeom>
        </p:spPr>
      </p:pic>
    </p:spTree>
    <p:extLst>
      <p:ext uri="{BB962C8B-B14F-4D97-AF65-F5344CB8AC3E}">
        <p14:creationId xmlns:p14="http://schemas.microsoft.com/office/powerpoint/2010/main" val="200385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33104-6614-5CA7-75E5-A2F356E983F1}"/>
              </a:ext>
            </a:extLst>
          </p:cNvPr>
          <p:cNvSpPr txBox="1"/>
          <p:nvPr/>
        </p:nvSpPr>
        <p:spPr>
          <a:xfrm>
            <a:off x="1860998" y="457199"/>
            <a:ext cx="7308761" cy="646331"/>
          </a:xfrm>
          <a:prstGeom prst="rect">
            <a:avLst/>
          </a:prstGeom>
          <a:noFill/>
        </p:spPr>
        <p:txBody>
          <a:bodyPr wrap="square" lIns="91440" tIns="45720" rIns="91440" bIns="45720" rtlCol="0" anchor="t">
            <a:spAutoFit/>
          </a:bodyPr>
          <a:lstStyle/>
          <a:p>
            <a:r>
              <a:rPr lang="en-US" sz="3600">
                <a:latin typeface="+mj-lt"/>
              </a:rPr>
              <a:t>People Overview</a:t>
            </a:r>
          </a:p>
        </p:txBody>
      </p:sp>
      <p:sp>
        <p:nvSpPr>
          <p:cNvPr id="2" name="TextBox 1">
            <a:extLst>
              <a:ext uri="{FF2B5EF4-FFF2-40B4-BE49-F238E27FC236}">
                <a16:creationId xmlns:a16="http://schemas.microsoft.com/office/drawing/2014/main" id="{E9CFADBB-D00E-ACB7-CF94-5A0E67962245}"/>
              </a:ext>
            </a:extLst>
          </p:cNvPr>
          <p:cNvSpPr txBox="1"/>
          <p:nvPr/>
        </p:nvSpPr>
        <p:spPr>
          <a:xfrm>
            <a:off x="940158" y="1761186"/>
            <a:ext cx="6284890" cy="276999"/>
          </a:xfrm>
          <a:prstGeom prst="rect">
            <a:avLst/>
          </a:prstGeom>
          <a:noFill/>
        </p:spPr>
        <p:txBody>
          <a:bodyPr wrap="square" rtlCol="0">
            <a:spAutoFit/>
          </a:bodyPr>
          <a:lstStyle/>
          <a:p>
            <a:pPr marL="285750" indent="-285750">
              <a:buFont typeface="Wingdings" panose="05000000000000000000" pitchFamily="2" charset="2"/>
              <a:buChar char="Ø"/>
            </a:pPr>
            <a:endParaRPr lang="en-US" baseline="30000"/>
          </a:p>
        </p:txBody>
      </p:sp>
      <p:pic>
        <p:nvPicPr>
          <p:cNvPr id="6" name="Picture 6" descr="Chart&#10;&#10;Description automatically generated">
            <a:extLst>
              <a:ext uri="{FF2B5EF4-FFF2-40B4-BE49-F238E27FC236}">
                <a16:creationId xmlns:a16="http://schemas.microsoft.com/office/drawing/2014/main" id="{6594DB26-B6A0-27E6-4348-AF04F9C0A092}"/>
              </a:ext>
            </a:extLst>
          </p:cNvPr>
          <p:cNvPicPr>
            <a:picLocks noChangeAspect="1"/>
          </p:cNvPicPr>
          <p:nvPr/>
        </p:nvPicPr>
        <p:blipFill>
          <a:blip r:embed="rId2"/>
          <a:stretch>
            <a:fillRect/>
          </a:stretch>
        </p:blipFill>
        <p:spPr>
          <a:xfrm>
            <a:off x="1766258" y="1104079"/>
            <a:ext cx="6934200" cy="5537644"/>
          </a:xfrm>
          <a:prstGeom prst="rect">
            <a:avLst/>
          </a:prstGeom>
        </p:spPr>
      </p:pic>
    </p:spTree>
    <p:extLst>
      <p:ext uri="{BB962C8B-B14F-4D97-AF65-F5344CB8AC3E}">
        <p14:creationId xmlns:p14="http://schemas.microsoft.com/office/powerpoint/2010/main" val="349256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33104-6614-5CA7-75E5-A2F356E983F1}"/>
              </a:ext>
            </a:extLst>
          </p:cNvPr>
          <p:cNvSpPr txBox="1"/>
          <p:nvPr/>
        </p:nvSpPr>
        <p:spPr>
          <a:xfrm>
            <a:off x="1860998" y="457199"/>
            <a:ext cx="7308761" cy="646331"/>
          </a:xfrm>
          <a:prstGeom prst="rect">
            <a:avLst/>
          </a:prstGeom>
          <a:noFill/>
        </p:spPr>
        <p:txBody>
          <a:bodyPr wrap="square" lIns="91440" tIns="45720" rIns="91440" bIns="45720" rtlCol="0" anchor="t">
            <a:spAutoFit/>
          </a:bodyPr>
          <a:lstStyle/>
          <a:p>
            <a:r>
              <a:rPr lang="en-US" sz="3600">
                <a:latin typeface="+mj-lt"/>
              </a:rPr>
              <a:t>Vehicle Overview</a:t>
            </a:r>
          </a:p>
        </p:txBody>
      </p:sp>
      <p:sp>
        <p:nvSpPr>
          <p:cNvPr id="2" name="TextBox 1">
            <a:extLst>
              <a:ext uri="{FF2B5EF4-FFF2-40B4-BE49-F238E27FC236}">
                <a16:creationId xmlns:a16="http://schemas.microsoft.com/office/drawing/2014/main" id="{E9CFADBB-D00E-ACB7-CF94-5A0E67962245}"/>
              </a:ext>
            </a:extLst>
          </p:cNvPr>
          <p:cNvSpPr txBox="1"/>
          <p:nvPr/>
        </p:nvSpPr>
        <p:spPr>
          <a:xfrm>
            <a:off x="940158" y="1761186"/>
            <a:ext cx="6284890" cy="276999"/>
          </a:xfrm>
          <a:prstGeom prst="rect">
            <a:avLst/>
          </a:prstGeom>
          <a:noFill/>
        </p:spPr>
        <p:txBody>
          <a:bodyPr wrap="square" rtlCol="0">
            <a:spAutoFit/>
          </a:bodyPr>
          <a:lstStyle/>
          <a:p>
            <a:pPr marL="285750" indent="-285750">
              <a:buFont typeface="Wingdings" panose="05000000000000000000" pitchFamily="2" charset="2"/>
              <a:buChar char="Ø"/>
            </a:pPr>
            <a:endParaRPr lang="en-US" baseline="30000"/>
          </a:p>
        </p:txBody>
      </p:sp>
      <p:pic>
        <p:nvPicPr>
          <p:cNvPr id="5" name="Picture 5" descr="Chart&#10;&#10;Description automatically generated">
            <a:extLst>
              <a:ext uri="{FF2B5EF4-FFF2-40B4-BE49-F238E27FC236}">
                <a16:creationId xmlns:a16="http://schemas.microsoft.com/office/drawing/2014/main" id="{8F9CEAE4-38AC-D97A-D2FC-A2BEEB10BF44}"/>
              </a:ext>
            </a:extLst>
          </p:cNvPr>
          <p:cNvPicPr>
            <a:picLocks noChangeAspect="1"/>
          </p:cNvPicPr>
          <p:nvPr/>
        </p:nvPicPr>
        <p:blipFill>
          <a:blip r:embed="rId2"/>
          <a:stretch>
            <a:fillRect/>
          </a:stretch>
        </p:blipFill>
        <p:spPr>
          <a:xfrm>
            <a:off x="669807" y="1099350"/>
            <a:ext cx="8133643" cy="5157893"/>
          </a:xfrm>
          <a:prstGeom prst="rect">
            <a:avLst/>
          </a:prstGeom>
        </p:spPr>
      </p:pic>
    </p:spTree>
    <p:extLst>
      <p:ext uri="{BB962C8B-B14F-4D97-AF65-F5344CB8AC3E}">
        <p14:creationId xmlns:p14="http://schemas.microsoft.com/office/powerpoint/2010/main" val="363188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p&#10;&#10;Description automatically generated">
            <a:extLst>
              <a:ext uri="{FF2B5EF4-FFF2-40B4-BE49-F238E27FC236}">
                <a16:creationId xmlns:a16="http://schemas.microsoft.com/office/drawing/2014/main" id="{546EC5B1-00F9-964E-7FCC-A88BCD481AA2}"/>
              </a:ext>
            </a:extLst>
          </p:cNvPr>
          <p:cNvPicPr>
            <a:picLocks noChangeAspect="1"/>
          </p:cNvPicPr>
          <p:nvPr/>
        </p:nvPicPr>
        <p:blipFill>
          <a:blip r:embed="rId2"/>
          <a:stretch>
            <a:fillRect/>
          </a:stretch>
        </p:blipFill>
        <p:spPr>
          <a:xfrm>
            <a:off x="1083734" y="1169834"/>
            <a:ext cx="5010384" cy="5158035"/>
          </a:xfrm>
          <a:prstGeom prst="rect">
            <a:avLst/>
          </a:prstGeom>
        </p:spPr>
      </p:pic>
      <p:sp>
        <p:nvSpPr>
          <p:cNvPr id="4" name="TextBox 3">
            <a:extLst>
              <a:ext uri="{FF2B5EF4-FFF2-40B4-BE49-F238E27FC236}">
                <a16:creationId xmlns:a16="http://schemas.microsoft.com/office/drawing/2014/main" id="{5F0BBD62-7D67-3D37-2548-C6FA96D61F37}"/>
              </a:ext>
            </a:extLst>
          </p:cNvPr>
          <p:cNvSpPr txBox="1"/>
          <p:nvPr/>
        </p:nvSpPr>
        <p:spPr>
          <a:xfrm>
            <a:off x="1860998" y="457199"/>
            <a:ext cx="7675649" cy="646331"/>
          </a:xfrm>
          <a:prstGeom prst="rect">
            <a:avLst/>
          </a:prstGeom>
          <a:noFill/>
        </p:spPr>
        <p:txBody>
          <a:bodyPr wrap="square" lIns="91440" tIns="45720" rIns="91440" bIns="45720" rtlCol="0" anchor="t">
            <a:spAutoFit/>
          </a:bodyPr>
          <a:lstStyle/>
          <a:p>
            <a:r>
              <a:rPr lang="en-US" sz="3600">
                <a:latin typeface="+mj-lt"/>
              </a:rPr>
              <a:t>Violations by speed camera location</a:t>
            </a:r>
          </a:p>
        </p:txBody>
      </p:sp>
    </p:spTree>
    <p:extLst>
      <p:ext uri="{BB962C8B-B14F-4D97-AF65-F5344CB8AC3E}">
        <p14:creationId xmlns:p14="http://schemas.microsoft.com/office/powerpoint/2010/main" val="1377449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0BBD62-7D67-3D37-2548-C6FA96D61F37}"/>
              </a:ext>
            </a:extLst>
          </p:cNvPr>
          <p:cNvSpPr txBox="1"/>
          <p:nvPr/>
        </p:nvSpPr>
        <p:spPr>
          <a:xfrm>
            <a:off x="1230702" y="400755"/>
            <a:ext cx="8390611" cy="646331"/>
          </a:xfrm>
          <a:prstGeom prst="rect">
            <a:avLst/>
          </a:prstGeom>
          <a:noFill/>
        </p:spPr>
        <p:txBody>
          <a:bodyPr wrap="square" lIns="91440" tIns="45720" rIns="91440" bIns="45720" rtlCol="0" anchor="t">
            <a:spAutoFit/>
          </a:bodyPr>
          <a:lstStyle/>
          <a:p>
            <a:r>
              <a:rPr lang="en-US" sz="3600">
                <a:latin typeface="+mj-lt"/>
              </a:rPr>
              <a:t>Violations by red light camera location</a:t>
            </a:r>
          </a:p>
        </p:txBody>
      </p:sp>
      <p:pic>
        <p:nvPicPr>
          <p:cNvPr id="3" name="Picture 4" descr="Map&#10;&#10;Description automatically generated">
            <a:extLst>
              <a:ext uri="{FF2B5EF4-FFF2-40B4-BE49-F238E27FC236}">
                <a16:creationId xmlns:a16="http://schemas.microsoft.com/office/drawing/2014/main" id="{CC123E8D-E6BA-B962-9828-4D522EF99878}"/>
              </a:ext>
            </a:extLst>
          </p:cNvPr>
          <p:cNvPicPr>
            <a:picLocks noChangeAspect="1"/>
          </p:cNvPicPr>
          <p:nvPr/>
        </p:nvPicPr>
        <p:blipFill>
          <a:blip r:embed="rId2"/>
          <a:stretch>
            <a:fillRect/>
          </a:stretch>
        </p:blipFill>
        <p:spPr>
          <a:xfrm>
            <a:off x="857957" y="1485905"/>
            <a:ext cx="7889050" cy="4883375"/>
          </a:xfrm>
          <a:prstGeom prst="rect">
            <a:avLst/>
          </a:prstGeom>
        </p:spPr>
      </p:pic>
    </p:spTree>
    <p:extLst>
      <p:ext uri="{BB962C8B-B14F-4D97-AF65-F5344CB8AC3E}">
        <p14:creationId xmlns:p14="http://schemas.microsoft.com/office/powerpoint/2010/main" val="2413180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33104-6614-5CA7-75E5-A2F356E983F1}"/>
              </a:ext>
            </a:extLst>
          </p:cNvPr>
          <p:cNvSpPr txBox="1"/>
          <p:nvPr/>
        </p:nvSpPr>
        <p:spPr>
          <a:xfrm>
            <a:off x="1860998" y="457199"/>
            <a:ext cx="7308761" cy="646331"/>
          </a:xfrm>
          <a:prstGeom prst="rect">
            <a:avLst/>
          </a:prstGeom>
          <a:noFill/>
        </p:spPr>
        <p:txBody>
          <a:bodyPr wrap="square" lIns="91440" tIns="45720" rIns="91440" bIns="45720" rtlCol="0" anchor="t">
            <a:spAutoFit/>
          </a:bodyPr>
          <a:lstStyle/>
          <a:p>
            <a:r>
              <a:rPr lang="en-US" sz="3600">
                <a:latin typeface="+mj-lt"/>
              </a:rPr>
              <a:t>Estimated damage costs</a:t>
            </a:r>
          </a:p>
        </p:txBody>
      </p:sp>
      <p:sp>
        <p:nvSpPr>
          <p:cNvPr id="2" name="TextBox 1">
            <a:extLst>
              <a:ext uri="{FF2B5EF4-FFF2-40B4-BE49-F238E27FC236}">
                <a16:creationId xmlns:a16="http://schemas.microsoft.com/office/drawing/2014/main" id="{E9CFADBB-D00E-ACB7-CF94-5A0E67962245}"/>
              </a:ext>
            </a:extLst>
          </p:cNvPr>
          <p:cNvSpPr txBox="1"/>
          <p:nvPr/>
        </p:nvSpPr>
        <p:spPr>
          <a:xfrm>
            <a:off x="940158" y="1761186"/>
            <a:ext cx="6284890" cy="276999"/>
          </a:xfrm>
          <a:prstGeom prst="rect">
            <a:avLst/>
          </a:prstGeom>
          <a:noFill/>
        </p:spPr>
        <p:txBody>
          <a:bodyPr wrap="square" rtlCol="0">
            <a:spAutoFit/>
          </a:bodyPr>
          <a:lstStyle/>
          <a:p>
            <a:pPr marL="285750" indent="-285750">
              <a:buFont typeface="Wingdings" panose="05000000000000000000" pitchFamily="2" charset="2"/>
              <a:buChar char="Ø"/>
            </a:pPr>
            <a:endParaRPr lang="en-US" baseline="30000"/>
          </a:p>
        </p:txBody>
      </p:sp>
      <p:sp>
        <p:nvSpPr>
          <p:cNvPr id="10" name="TextBox 9">
            <a:extLst>
              <a:ext uri="{FF2B5EF4-FFF2-40B4-BE49-F238E27FC236}">
                <a16:creationId xmlns:a16="http://schemas.microsoft.com/office/drawing/2014/main" id="{B19C2E8B-CFA5-1F38-7E8F-55349F9171F2}"/>
              </a:ext>
            </a:extLst>
          </p:cNvPr>
          <p:cNvSpPr txBox="1"/>
          <p:nvPr/>
        </p:nvSpPr>
        <p:spPr>
          <a:xfrm>
            <a:off x="601491" y="1676519"/>
            <a:ext cx="7884149" cy="1292662"/>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US"/>
              <a:t>Lower bound estimate for true damage</a:t>
            </a:r>
            <a:endParaRPr lang="en-US" baseline="30000"/>
          </a:p>
          <a:p>
            <a:r>
              <a:rPr lang="en-US"/>
              <a:t>    &gt; </a:t>
            </a:r>
            <a:r>
              <a:rPr lang="en-US" sz="1600"/>
              <a:t>Damages categorically labeled:</a:t>
            </a:r>
            <a:endParaRPr lang="en-US" sz="1600" baseline="30000"/>
          </a:p>
          <a:p>
            <a:r>
              <a:rPr lang="en-US" sz="1400"/>
              <a:t>           1. $</a:t>
            </a:r>
            <a:r>
              <a:rPr lang="en-US" sz="1400">
                <a:ea typeface="+mn-lt"/>
                <a:cs typeface="+mn-lt"/>
              </a:rPr>
              <a:t>500 or less -&gt; $0</a:t>
            </a:r>
          </a:p>
          <a:p>
            <a:r>
              <a:rPr lang="en-US" sz="1400"/>
              <a:t>           2. $501-$1,500 -&gt; $501</a:t>
            </a:r>
          </a:p>
          <a:p>
            <a:r>
              <a:rPr lang="en-US" sz="1400"/>
              <a:t>           3. Over $1500 -&gt; $1500</a:t>
            </a:r>
          </a:p>
        </p:txBody>
      </p:sp>
      <p:sp>
        <p:nvSpPr>
          <p:cNvPr id="4" name="TextBox 3">
            <a:extLst>
              <a:ext uri="{FF2B5EF4-FFF2-40B4-BE49-F238E27FC236}">
                <a16:creationId xmlns:a16="http://schemas.microsoft.com/office/drawing/2014/main" id="{DE1E61B8-452F-25B2-045C-0BB06276351A}"/>
              </a:ext>
            </a:extLst>
          </p:cNvPr>
          <p:cNvSpPr txBox="1"/>
          <p:nvPr/>
        </p:nvSpPr>
        <p:spPr>
          <a:xfrm>
            <a:off x="573850" y="3367852"/>
            <a:ext cx="2897481" cy="2462213"/>
          </a:xfrm>
          <a:prstGeom prst="rect">
            <a:avLst/>
          </a:prstGeom>
          <a:solidFill>
            <a:schemeClr val="bg1">
              <a:lumMod val="75000"/>
            </a:schemeClr>
          </a:solidFill>
          <a:ln>
            <a:solidFill>
              <a:schemeClr val="bg1">
                <a:lumMod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SELECT YEAR(date) as year,</a:t>
            </a:r>
            <a:endParaRPr lang="en-US" sz="1400"/>
          </a:p>
          <a:p>
            <a:r>
              <a:rPr lang="en-US" sz="1400">
                <a:ea typeface="+mn-lt"/>
                <a:cs typeface="+mn-lt"/>
              </a:rPr>
              <a:t>SUM(CASE</a:t>
            </a:r>
            <a:endParaRPr lang="en-US" sz="1400"/>
          </a:p>
          <a:p>
            <a:r>
              <a:rPr lang="en-US" sz="1400">
                <a:ea typeface="+mn-lt"/>
                <a:cs typeface="+mn-lt"/>
              </a:rPr>
              <a:t>    WHEN </a:t>
            </a:r>
            <a:r>
              <a:rPr lang="en-US" sz="1400" err="1">
                <a:ea typeface="+mn-lt"/>
                <a:cs typeface="+mn-lt"/>
              </a:rPr>
              <a:t>damage_cost</a:t>
            </a:r>
            <a:r>
              <a:rPr lang="en-US" sz="1400">
                <a:ea typeface="+mn-lt"/>
                <a:cs typeface="+mn-lt"/>
              </a:rPr>
              <a:t> = '$500 or less' THEN 0</a:t>
            </a:r>
            <a:endParaRPr lang="en-US" sz="1400"/>
          </a:p>
          <a:p>
            <a:r>
              <a:rPr lang="en-US" sz="1400">
                <a:ea typeface="+mn-lt"/>
                <a:cs typeface="+mn-lt"/>
              </a:rPr>
              <a:t>    WHEN </a:t>
            </a:r>
            <a:r>
              <a:rPr lang="en-US" sz="1400" err="1">
                <a:ea typeface="+mn-lt"/>
                <a:cs typeface="+mn-lt"/>
              </a:rPr>
              <a:t>damage_cost</a:t>
            </a:r>
            <a:r>
              <a:rPr lang="en-US" sz="1400">
                <a:ea typeface="+mn-lt"/>
                <a:cs typeface="+mn-lt"/>
              </a:rPr>
              <a:t> = '$501 - $1,500' THEN 501</a:t>
            </a:r>
            <a:endParaRPr lang="en-US" sz="1400"/>
          </a:p>
          <a:p>
            <a:r>
              <a:rPr lang="en-US" sz="1400">
                <a:ea typeface="+mn-lt"/>
                <a:cs typeface="+mn-lt"/>
              </a:rPr>
              <a:t>    WHEN </a:t>
            </a:r>
            <a:r>
              <a:rPr lang="en-US" sz="1400" err="1">
                <a:ea typeface="+mn-lt"/>
                <a:cs typeface="+mn-lt"/>
              </a:rPr>
              <a:t>damage_cost</a:t>
            </a:r>
            <a:r>
              <a:rPr lang="en-US" sz="1400">
                <a:ea typeface="+mn-lt"/>
                <a:cs typeface="+mn-lt"/>
              </a:rPr>
              <a:t> = 'over $1,500' THEN 1500</a:t>
            </a:r>
            <a:endParaRPr lang="en-US" sz="1400"/>
          </a:p>
          <a:p>
            <a:r>
              <a:rPr lang="en-US" sz="1400">
                <a:ea typeface="+mn-lt"/>
                <a:cs typeface="+mn-lt"/>
              </a:rPr>
              <a:t>END) AS </a:t>
            </a:r>
            <a:r>
              <a:rPr lang="en-US" sz="1400" err="1">
                <a:ea typeface="+mn-lt"/>
                <a:cs typeface="+mn-lt"/>
              </a:rPr>
              <a:t>damages_cost</a:t>
            </a:r>
            <a:endParaRPr lang="en-US" sz="1400"/>
          </a:p>
          <a:p>
            <a:r>
              <a:rPr lang="en-US" sz="1400">
                <a:ea typeface="+mn-lt"/>
                <a:cs typeface="+mn-lt"/>
              </a:rPr>
              <a:t>FROM </a:t>
            </a:r>
            <a:r>
              <a:rPr lang="en-US" sz="1400" err="1">
                <a:ea typeface="+mn-lt"/>
                <a:cs typeface="+mn-lt"/>
              </a:rPr>
              <a:t>crash_event</a:t>
            </a:r>
            <a:endParaRPr lang="en-US" sz="1400"/>
          </a:p>
          <a:p>
            <a:r>
              <a:rPr lang="en-US" sz="1400">
                <a:ea typeface="+mn-lt"/>
                <a:cs typeface="+mn-lt"/>
              </a:rPr>
              <a:t>GROUP BY YEAR(date);</a:t>
            </a:r>
            <a:endParaRPr lang="en-US" sz="1400"/>
          </a:p>
        </p:txBody>
      </p:sp>
      <p:cxnSp>
        <p:nvCxnSpPr>
          <p:cNvPr id="6" name="Straight Arrow Connector 5">
            <a:extLst>
              <a:ext uri="{FF2B5EF4-FFF2-40B4-BE49-F238E27FC236}">
                <a16:creationId xmlns:a16="http://schemas.microsoft.com/office/drawing/2014/main" id="{801AE664-A86A-101E-0748-18848DCFE151}"/>
              </a:ext>
            </a:extLst>
          </p:cNvPr>
          <p:cNvCxnSpPr>
            <a:cxnSpLocks/>
          </p:cNvCxnSpPr>
          <p:nvPr/>
        </p:nvCxnSpPr>
        <p:spPr>
          <a:xfrm>
            <a:off x="3598927" y="4592338"/>
            <a:ext cx="576295" cy="1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7" descr="Chart, bar chart&#10;&#10;Description automatically generated">
            <a:extLst>
              <a:ext uri="{FF2B5EF4-FFF2-40B4-BE49-F238E27FC236}">
                <a16:creationId xmlns:a16="http://schemas.microsoft.com/office/drawing/2014/main" id="{DDA0EF9E-9926-368C-E41D-A40D4701C7DE}"/>
              </a:ext>
            </a:extLst>
          </p:cNvPr>
          <p:cNvPicPr>
            <a:picLocks noChangeAspect="1"/>
          </p:cNvPicPr>
          <p:nvPr/>
        </p:nvPicPr>
        <p:blipFill>
          <a:blip r:embed="rId2"/>
          <a:stretch>
            <a:fillRect/>
          </a:stretch>
        </p:blipFill>
        <p:spPr>
          <a:xfrm>
            <a:off x="4301066" y="3145160"/>
            <a:ext cx="5640680" cy="3164125"/>
          </a:xfrm>
          <a:prstGeom prst="rect">
            <a:avLst/>
          </a:prstGeom>
        </p:spPr>
      </p:pic>
    </p:spTree>
    <p:extLst>
      <p:ext uri="{BB962C8B-B14F-4D97-AF65-F5344CB8AC3E}">
        <p14:creationId xmlns:p14="http://schemas.microsoft.com/office/powerpoint/2010/main" val="3657681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B97235-E7AA-1818-5311-0CF2D3F0840B}"/>
              </a:ext>
            </a:extLst>
          </p:cNvPr>
          <p:cNvSpPr txBox="1"/>
          <p:nvPr/>
        </p:nvSpPr>
        <p:spPr>
          <a:xfrm>
            <a:off x="760332" y="457199"/>
            <a:ext cx="8409427" cy="646331"/>
          </a:xfrm>
          <a:prstGeom prst="rect">
            <a:avLst/>
          </a:prstGeom>
          <a:noFill/>
        </p:spPr>
        <p:txBody>
          <a:bodyPr wrap="square" lIns="91440" tIns="45720" rIns="91440" bIns="45720" rtlCol="0" anchor="t">
            <a:spAutoFit/>
          </a:bodyPr>
          <a:lstStyle/>
          <a:p>
            <a:r>
              <a:rPr lang="en-US" sz="3600" dirty="0">
                <a:latin typeface="+mj-lt"/>
              </a:rPr>
              <a:t>Tableau dashboards</a:t>
            </a:r>
            <a:r>
              <a:rPr lang="en-US" sz="3600">
                <a:latin typeface="+mj-lt"/>
              </a:rPr>
              <a:t> </a:t>
            </a:r>
            <a:r>
              <a:rPr lang="en-US" sz="2000">
                <a:latin typeface="+mj-lt"/>
              </a:rPr>
              <a:t>(theme weather condition)</a:t>
            </a:r>
          </a:p>
        </p:txBody>
      </p:sp>
      <p:pic>
        <p:nvPicPr>
          <p:cNvPr id="2" name="Picture 2" descr="Chart, histogram&#10;&#10;Description automatically generated">
            <a:extLst>
              <a:ext uri="{FF2B5EF4-FFF2-40B4-BE49-F238E27FC236}">
                <a16:creationId xmlns:a16="http://schemas.microsoft.com/office/drawing/2014/main" id="{D7819306-A939-AED9-23F4-30E3B28CF542}"/>
              </a:ext>
            </a:extLst>
          </p:cNvPr>
          <p:cNvPicPr>
            <a:picLocks noChangeAspect="1"/>
          </p:cNvPicPr>
          <p:nvPr/>
        </p:nvPicPr>
        <p:blipFill>
          <a:blip r:embed="rId2"/>
          <a:stretch>
            <a:fillRect/>
          </a:stretch>
        </p:blipFill>
        <p:spPr>
          <a:xfrm>
            <a:off x="1036696" y="1168024"/>
            <a:ext cx="7880737" cy="5412658"/>
          </a:xfrm>
          <a:prstGeom prst="rect">
            <a:avLst/>
          </a:prstGeom>
        </p:spPr>
      </p:pic>
    </p:spTree>
    <p:extLst>
      <p:ext uri="{BB962C8B-B14F-4D97-AF65-F5344CB8AC3E}">
        <p14:creationId xmlns:p14="http://schemas.microsoft.com/office/powerpoint/2010/main" val="2727076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Box 2">
            <a:extLst>
              <a:ext uri="{FF2B5EF4-FFF2-40B4-BE49-F238E27FC236}">
                <a16:creationId xmlns:a16="http://schemas.microsoft.com/office/drawing/2014/main" id="{04733104-6614-5CA7-75E5-A2F356E983F1}"/>
              </a:ext>
            </a:extLst>
          </p:cNvPr>
          <p:cNvSpPr txBox="1"/>
          <p:nvPr/>
        </p:nvSpPr>
        <p:spPr>
          <a:xfrm>
            <a:off x="5541989" y="315310"/>
            <a:ext cx="3737268" cy="1320800"/>
          </a:xfrm>
          <a:prstGeom prst="rect">
            <a:avLst/>
          </a:prstGeom>
        </p:spPr>
        <p:txBody>
          <a:bodyPr vert="horz" lIns="91440" tIns="45720" rIns="91440" bIns="45720" rtlCol="0" anchor="t">
            <a:normAutofit/>
          </a:bodyPr>
          <a:lstStyle/>
          <a:p>
            <a:pPr>
              <a:spcBef>
                <a:spcPct val="0"/>
              </a:spcBef>
              <a:spcAft>
                <a:spcPts val="600"/>
              </a:spcAft>
            </a:pPr>
            <a:r>
              <a:rPr lang="en-US" sz="3600">
                <a:solidFill>
                  <a:schemeClr val="accent1"/>
                </a:solidFill>
                <a:latin typeface="+mj-lt"/>
                <a:ea typeface="+mj-ea"/>
                <a:cs typeface="+mj-cs"/>
              </a:rPr>
              <a:t>Conclusions</a:t>
            </a:r>
          </a:p>
        </p:txBody>
      </p:sp>
      <p:sp>
        <p:nvSpPr>
          <p:cNvPr id="6" name="TextBox 5">
            <a:extLst>
              <a:ext uri="{FF2B5EF4-FFF2-40B4-BE49-F238E27FC236}">
                <a16:creationId xmlns:a16="http://schemas.microsoft.com/office/drawing/2014/main" id="{7C9CA0CF-98C0-46D0-2F96-B77857871BC4}"/>
              </a:ext>
            </a:extLst>
          </p:cNvPr>
          <p:cNvSpPr txBox="1"/>
          <p:nvPr/>
        </p:nvSpPr>
        <p:spPr>
          <a:xfrm>
            <a:off x="5209563" y="2160589"/>
            <a:ext cx="4064439" cy="3880773"/>
          </a:xfrm>
          <a:prstGeom prst="rect">
            <a:avLst/>
          </a:prstGeom>
        </p:spPr>
        <p:txBody>
          <a:bodyPr vert="horz" lIns="91440" tIns="45720" rIns="91440" bIns="45720" rtlCol="0" anchor="t">
            <a:noAutofit/>
          </a:bodyPr>
          <a:lstStyle/>
          <a:p>
            <a:pPr>
              <a:lnSpc>
                <a:spcPct val="90000"/>
              </a:lnSpc>
              <a:spcBef>
                <a:spcPts val="1000"/>
              </a:spcBef>
              <a:buClr>
                <a:schemeClr val="accent1"/>
              </a:buClr>
              <a:buSzPct val="80000"/>
              <a:buFont typeface="Wingdings 3" charset="2"/>
              <a:buChar char=""/>
            </a:pPr>
            <a:endParaRPr lang="en-US" sz="1400" i="1">
              <a:solidFill>
                <a:schemeClr val="tx1">
                  <a:lumMod val="75000"/>
                  <a:lumOff val="25000"/>
                </a:schemeClr>
              </a:solidFill>
            </a:endParaRPr>
          </a:p>
        </p:txBody>
      </p:sp>
      <p:pic>
        <p:nvPicPr>
          <p:cNvPr id="7" name="Picture 7" descr="A picture containing road, building, outdoor, street&#10;&#10;Description automatically generated">
            <a:extLst>
              <a:ext uri="{FF2B5EF4-FFF2-40B4-BE49-F238E27FC236}">
                <a16:creationId xmlns:a16="http://schemas.microsoft.com/office/drawing/2014/main" id="{29CE681C-DB29-AE21-53E7-F4DCA1F7D57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0212" r="15144"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4" name="Isosceles Triangle 23">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E9CFADBB-D00E-ACB7-CF94-5A0E67962245}"/>
              </a:ext>
            </a:extLst>
          </p:cNvPr>
          <p:cNvSpPr txBox="1"/>
          <p:nvPr/>
        </p:nvSpPr>
        <p:spPr>
          <a:xfrm>
            <a:off x="940158" y="1761186"/>
            <a:ext cx="6284890" cy="276999"/>
          </a:xfrm>
          <a:prstGeom prst="rect">
            <a:avLst/>
          </a:prstGeom>
          <a:noFill/>
        </p:spPr>
        <p:txBody>
          <a:bodyPr wrap="square" rtlCol="0">
            <a:spAutoFit/>
          </a:bodyPr>
          <a:lstStyle/>
          <a:p>
            <a:pPr marL="285750" indent="-285750">
              <a:buFont typeface="Wingdings" panose="05000000000000000000" pitchFamily="2" charset="2"/>
              <a:buChar char="Ø"/>
            </a:pPr>
            <a:endParaRPr lang="en-US" baseline="30000"/>
          </a:p>
        </p:txBody>
      </p:sp>
      <p:sp>
        <p:nvSpPr>
          <p:cNvPr id="11" name="TextBox 10">
            <a:extLst>
              <a:ext uri="{FF2B5EF4-FFF2-40B4-BE49-F238E27FC236}">
                <a16:creationId xmlns:a16="http://schemas.microsoft.com/office/drawing/2014/main" id="{06F82CFE-44B7-B4DA-076C-B3D981A2E9AE}"/>
              </a:ext>
            </a:extLst>
          </p:cNvPr>
          <p:cNvSpPr txBox="1"/>
          <p:nvPr/>
        </p:nvSpPr>
        <p:spPr>
          <a:xfrm>
            <a:off x="5304093" y="1394231"/>
            <a:ext cx="4318743" cy="5293757"/>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US" sz="1500" dirty="0"/>
              <a:t>Since 2017 cost of crashes &gt; $571</a:t>
            </a:r>
            <a:r>
              <a:rPr lang="en-US" sz="1500" dirty="0">
                <a:latin typeface="Trebuchet MS"/>
              </a:rPr>
              <a:t> </a:t>
            </a:r>
            <a:r>
              <a:rPr lang="en-US" sz="1500" dirty="0"/>
              <a:t>million (lower bound estimate) </a:t>
            </a:r>
            <a:r>
              <a:rPr lang="en-US" sz="1500" baseline="30000" dirty="0"/>
              <a:t>	</a:t>
            </a:r>
          </a:p>
          <a:p>
            <a:pPr marL="285750" indent="-285750">
              <a:buFont typeface="Wingdings" panose="05000000000000000000" pitchFamily="2" charset="2"/>
              <a:buChar char="Ø"/>
            </a:pPr>
            <a:endParaRPr lang="en-US" sz="1500" baseline="30000"/>
          </a:p>
          <a:p>
            <a:pPr marL="285750" indent="-285750">
              <a:buFont typeface="Wingdings" panose="05000000000000000000" pitchFamily="2" charset="2"/>
              <a:buChar char="Ø"/>
            </a:pPr>
            <a:r>
              <a:rPr lang="en-US" sz="1500"/>
              <a:t>Outside of non-determined crash causes, the majority proportion are driver related and are unrelated to road conditions, state laws, </a:t>
            </a:r>
            <a:r>
              <a:rPr lang="en-US" sz="1500" err="1"/>
              <a:t>etc</a:t>
            </a:r>
            <a:endParaRPr lang="en-US" sz="1500"/>
          </a:p>
          <a:p>
            <a:pPr marL="285750" indent="-285750">
              <a:buFont typeface="Wingdings" panose="05000000000000000000" pitchFamily="2" charset="2"/>
              <a:buChar char="Ø"/>
            </a:pPr>
            <a:endParaRPr lang="en-US" sz="1500"/>
          </a:p>
          <a:p>
            <a:pPr marL="285750" indent="-285750">
              <a:buFont typeface="Wingdings" panose="05000000000000000000" pitchFamily="2" charset="2"/>
              <a:buChar char="Ø"/>
            </a:pPr>
            <a:r>
              <a:rPr lang="en-US" sz="1500"/>
              <a:t>Drivers between ~ 20-30 </a:t>
            </a:r>
            <a:r>
              <a:rPr lang="en-US" sz="1500" err="1"/>
              <a:t>yrs</a:t>
            </a:r>
            <a:r>
              <a:rPr lang="en-US" sz="1500"/>
              <a:t> old account for bulk of crashes</a:t>
            </a:r>
          </a:p>
          <a:p>
            <a:pPr marL="285750" indent="-285750">
              <a:buFont typeface="Wingdings" panose="05000000000000000000" pitchFamily="2" charset="2"/>
              <a:buChar char="Ø"/>
            </a:pPr>
            <a:endParaRPr lang="en-US" sz="1500"/>
          </a:p>
          <a:p>
            <a:pPr marL="285750" indent="-285750">
              <a:buFont typeface="Wingdings" panose="05000000000000000000" pitchFamily="2" charset="2"/>
              <a:buChar char="Ø"/>
            </a:pPr>
            <a:r>
              <a:rPr lang="en-US" sz="1500" dirty="0"/>
              <a:t>Vast majority of injuries aren't fatal. Account for &lt; 0.11% of total crashes.</a:t>
            </a:r>
            <a:endParaRPr lang="en-US" dirty="0"/>
          </a:p>
          <a:p>
            <a:endParaRPr lang="en-US" sz="1500"/>
          </a:p>
          <a:p>
            <a:pPr marL="285750" indent="-285750">
              <a:buFont typeface="Wingdings,Sans-Serif" panose="05000000000000000000" pitchFamily="2" charset="2"/>
              <a:buChar char="Ø"/>
            </a:pPr>
            <a:r>
              <a:rPr lang="en-US" sz="1500"/>
              <a:t>Our framework allows for quick access to visualizations of the dynamic crash data that </a:t>
            </a:r>
            <a:r>
              <a:rPr lang="en-US" sz="1500">
                <a:ea typeface="+mn-lt"/>
                <a:cs typeface="+mn-lt"/>
              </a:rPr>
              <a:t>can lend decision makers information to mitigate crashes or financial damages from crashes</a:t>
            </a:r>
          </a:p>
          <a:p>
            <a:pPr marL="285750" indent="-285750">
              <a:buFont typeface="Wingdings" panose="05000000000000000000" pitchFamily="2" charset="2"/>
              <a:buChar char="Ø"/>
            </a:pPr>
            <a:endParaRPr lang="en-US" sz="1500"/>
          </a:p>
          <a:p>
            <a:pPr marL="285750" indent="-285750">
              <a:buFont typeface="Wingdings" panose="05000000000000000000" pitchFamily="2" charset="2"/>
              <a:buChar char="Ø"/>
            </a:pPr>
            <a:endParaRPr lang="en-US" sz="1500"/>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endParaRPr lang="en-US" sz="1500" baseline="30000"/>
          </a:p>
        </p:txBody>
      </p:sp>
    </p:spTree>
    <p:extLst>
      <p:ext uri="{BB962C8B-B14F-4D97-AF65-F5344CB8AC3E}">
        <p14:creationId xmlns:p14="http://schemas.microsoft.com/office/powerpoint/2010/main" val="329839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7A8170-2967-C2C4-5E3D-FE5ACDE2E4F2}"/>
              </a:ext>
            </a:extLst>
          </p:cNvPr>
          <p:cNvSpPr txBox="1"/>
          <p:nvPr/>
        </p:nvSpPr>
        <p:spPr>
          <a:xfrm>
            <a:off x="1860998" y="457199"/>
            <a:ext cx="7308761" cy="646331"/>
          </a:xfrm>
          <a:prstGeom prst="rect">
            <a:avLst/>
          </a:prstGeom>
          <a:noFill/>
        </p:spPr>
        <p:txBody>
          <a:bodyPr wrap="square" rtlCol="0">
            <a:spAutoFit/>
          </a:bodyPr>
          <a:lstStyle/>
          <a:p>
            <a:r>
              <a:rPr lang="en-US" sz="3600">
                <a:latin typeface="+mj-lt"/>
              </a:rPr>
              <a:t>Executive Summary</a:t>
            </a:r>
          </a:p>
        </p:txBody>
      </p:sp>
      <p:sp>
        <p:nvSpPr>
          <p:cNvPr id="6" name="TextBox 5">
            <a:extLst>
              <a:ext uri="{FF2B5EF4-FFF2-40B4-BE49-F238E27FC236}">
                <a16:creationId xmlns:a16="http://schemas.microsoft.com/office/drawing/2014/main" id="{B740D4AF-BAE1-66D1-FB65-30586DFFD8FE}"/>
              </a:ext>
            </a:extLst>
          </p:cNvPr>
          <p:cNvSpPr txBox="1"/>
          <p:nvPr/>
        </p:nvSpPr>
        <p:spPr>
          <a:xfrm>
            <a:off x="940158" y="1761186"/>
            <a:ext cx="6284890" cy="1754326"/>
          </a:xfrm>
          <a:prstGeom prst="rect">
            <a:avLst/>
          </a:prstGeom>
          <a:noFill/>
        </p:spPr>
        <p:txBody>
          <a:bodyPr wrap="square" rtlCol="0">
            <a:spAutoFit/>
          </a:bodyPr>
          <a:lstStyle/>
          <a:p>
            <a:pPr marL="285750" indent="-285750">
              <a:buFont typeface="Wingdings" panose="05000000000000000000" pitchFamily="2" charset="2"/>
              <a:buChar char="Ø"/>
            </a:pPr>
            <a:r>
              <a:rPr lang="en-US"/>
              <a:t>Nearly 13 vehicle accidents occur each minute accruing &gt; $400 billion of economic damages and yielding over 40,000 deaths in 2021</a:t>
            </a:r>
            <a:r>
              <a:rPr lang="en-US" baseline="30000"/>
              <a:t>¹</a:t>
            </a:r>
            <a:r>
              <a:rPr lang="en-US"/>
              <a:t>. We aim to develop a framework for policy makers, consumers, and businesses to understand traffic crash trends in dense city environments. </a:t>
            </a:r>
            <a:r>
              <a:rPr lang="en-US" baseline="30000"/>
              <a:t>	</a:t>
            </a:r>
          </a:p>
        </p:txBody>
      </p:sp>
      <p:sp>
        <p:nvSpPr>
          <p:cNvPr id="8" name="Footer Placeholder 7">
            <a:extLst>
              <a:ext uri="{FF2B5EF4-FFF2-40B4-BE49-F238E27FC236}">
                <a16:creationId xmlns:a16="http://schemas.microsoft.com/office/drawing/2014/main" id="{5078A9C8-7FC6-6ED9-22F9-EF65C9ACDDED}"/>
              </a:ext>
            </a:extLst>
          </p:cNvPr>
          <p:cNvSpPr>
            <a:spLocks noGrp="1"/>
          </p:cNvSpPr>
          <p:nvPr>
            <p:ph type="ftr" sz="quarter" idx="11"/>
          </p:nvPr>
        </p:nvSpPr>
        <p:spPr/>
        <p:txBody>
          <a:bodyPr/>
          <a:lstStyle/>
          <a:p>
            <a:r>
              <a:rPr lang="en-US"/>
              <a:t>https://www.bankrate.com/insurance/car/car-crash-statistics/</a:t>
            </a:r>
          </a:p>
        </p:txBody>
      </p:sp>
      <p:sp>
        <p:nvSpPr>
          <p:cNvPr id="9" name="TextBox 8">
            <a:extLst>
              <a:ext uri="{FF2B5EF4-FFF2-40B4-BE49-F238E27FC236}">
                <a16:creationId xmlns:a16="http://schemas.microsoft.com/office/drawing/2014/main" id="{5A181D6C-D387-FD12-F44C-5593CE35A406}"/>
              </a:ext>
            </a:extLst>
          </p:cNvPr>
          <p:cNvSpPr txBox="1"/>
          <p:nvPr/>
        </p:nvSpPr>
        <p:spPr>
          <a:xfrm>
            <a:off x="940158" y="3723067"/>
            <a:ext cx="6284890" cy="2031325"/>
          </a:xfrm>
          <a:prstGeom prst="rect">
            <a:avLst/>
          </a:prstGeom>
          <a:noFill/>
        </p:spPr>
        <p:txBody>
          <a:bodyPr wrap="square" rtlCol="0">
            <a:spAutoFit/>
          </a:bodyPr>
          <a:lstStyle/>
          <a:p>
            <a:pPr marL="285750" indent="-285750">
              <a:buFont typeface="Wingdings" panose="05000000000000000000" pitchFamily="2" charset="2"/>
              <a:buChar char="Ø"/>
            </a:pPr>
            <a:r>
              <a:rPr lang="en-US"/>
              <a:t>Vehicle crash data is highly dynamic and economically informative to many industries. Our database concisely aggregates detailed information on the vehicles, people, and causes of the crashes. This framework is designed for the city of Chicago but can be extrapolated to other cities of the same type and can be informative not only economically but for public safety</a:t>
            </a:r>
            <a:endParaRPr lang="en-US" baseline="30000"/>
          </a:p>
        </p:txBody>
      </p:sp>
    </p:spTree>
    <p:extLst>
      <p:ext uri="{BB962C8B-B14F-4D97-AF65-F5344CB8AC3E}">
        <p14:creationId xmlns:p14="http://schemas.microsoft.com/office/powerpoint/2010/main" val="142714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33104-6614-5CA7-75E5-A2F356E983F1}"/>
              </a:ext>
            </a:extLst>
          </p:cNvPr>
          <p:cNvSpPr txBox="1"/>
          <p:nvPr/>
        </p:nvSpPr>
        <p:spPr>
          <a:xfrm>
            <a:off x="1860998" y="457199"/>
            <a:ext cx="7308761" cy="646331"/>
          </a:xfrm>
          <a:prstGeom prst="rect">
            <a:avLst/>
          </a:prstGeom>
          <a:noFill/>
        </p:spPr>
        <p:txBody>
          <a:bodyPr wrap="square" rtlCol="0">
            <a:spAutoFit/>
          </a:bodyPr>
          <a:lstStyle/>
          <a:p>
            <a:r>
              <a:rPr lang="en-US" sz="3600">
                <a:latin typeface="+mj-lt"/>
              </a:rPr>
              <a:t>Business Applications</a:t>
            </a:r>
          </a:p>
        </p:txBody>
      </p:sp>
      <p:sp>
        <p:nvSpPr>
          <p:cNvPr id="2" name="TextBox 1">
            <a:extLst>
              <a:ext uri="{FF2B5EF4-FFF2-40B4-BE49-F238E27FC236}">
                <a16:creationId xmlns:a16="http://schemas.microsoft.com/office/drawing/2014/main" id="{E9CFADBB-D00E-ACB7-CF94-5A0E67962245}"/>
              </a:ext>
            </a:extLst>
          </p:cNvPr>
          <p:cNvSpPr txBox="1"/>
          <p:nvPr/>
        </p:nvSpPr>
        <p:spPr>
          <a:xfrm>
            <a:off x="940158" y="1761186"/>
            <a:ext cx="6284890" cy="276999"/>
          </a:xfrm>
          <a:prstGeom prst="rect">
            <a:avLst/>
          </a:prstGeom>
          <a:noFill/>
        </p:spPr>
        <p:txBody>
          <a:bodyPr wrap="square" rtlCol="0">
            <a:spAutoFit/>
          </a:bodyPr>
          <a:lstStyle/>
          <a:p>
            <a:pPr marL="285750" indent="-285750">
              <a:buFont typeface="Wingdings" panose="05000000000000000000" pitchFamily="2" charset="2"/>
              <a:buChar char="Ø"/>
            </a:pPr>
            <a:endParaRPr lang="en-US" baseline="30000"/>
          </a:p>
        </p:txBody>
      </p:sp>
      <p:sp>
        <p:nvSpPr>
          <p:cNvPr id="4" name="TextBox 3">
            <a:extLst>
              <a:ext uri="{FF2B5EF4-FFF2-40B4-BE49-F238E27FC236}">
                <a16:creationId xmlns:a16="http://schemas.microsoft.com/office/drawing/2014/main" id="{1EE375B0-79F1-132E-4A8B-505C0A1E1075}"/>
              </a:ext>
            </a:extLst>
          </p:cNvPr>
          <p:cNvSpPr txBox="1"/>
          <p:nvPr/>
        </p:nvSpPr>
        <p:spPr>
          <a:xfrm>
            <a:off x="502277" y="1664595"/>
            <a:ext cx="8667482" cy="4739759"/>
          </a:xfrm>
          <a:prstGeom prst="rect">
            <a:avLst/>
          </a:prstGeom>
          <a:noFill/>
        </p:spPr>
        <p:txBody>
          <a:bodyPr wrap="square" lIns="91440" tIns="45720" rIns="91440" bIns="45720" rtlCol="0" anchor="t">
            <a:spAutoFit/>
          </a:bodyPr>
          <a:lstStyle/>
          <a:p>
            <a:r>
              <a:rPr lang="en-US" i="1"/>
              <a:t>Business examples</a:t>
            </a:r>
          </a:p>
          <a:p>
            <a:endParaRPr lang="en-US"/>
          </a:p>
          <a:p>
            <a:pPr marL="285750" indent="-285750">
              <a:buFont typeface="Wingdings" panose="05000000000000000000" pitchFamily="2" charset="2"/>
              <a:buChar char="Ø"/>
            </a:pPr>
            <a:r>
              <a:rPr lang="en-US" sz="1600" dirty="0"/>
              <a:t>Insurance companies interested in crash demographics and </a:t>
            </a:r>
            <a:r>
              <a:rPr lang="en-US" sz="1600">
                <a:solidFill>
                  <a:srgbClr val="1D1C1D"/>
                </a:solidFill>
              </a:rPr>
              <a:t>the kinds of vehicle more likely </a:t>
            </a:r>
            <a:r>
              <a:rPr lang="en-US" sz="1600" dirty="0">
                <a:solidFill>
                  <a:srgbClr val="1D1C1D"/>
                </a:solidFill>
              </a:rPr>
              <a:t>to crash </a:t>
            </a:r>
            <a:endParaRPr lang="en-US" sz="1600"/>
          </a:p>
          <a:p>
            <a:pPr marL="285750" indent="-285750">
              <a:buFont typeface="Wingdings" panose="05000000000000000000" pitchFamily="2" charset="2"/>
              <a:buChar char="Ø"/>
            </a:pPr>
            <a:r>
              <a:rPr lang="en-US" sz="1600"/>
              <a:t>Identify the safety of the respective cars and identify weak points in the data (</a:t>
            </a:r>
            <a:r>
              <a:rPr lang="en-US" sz="1600" err="1"/>
              <a:t>e.g</a:t>
            </a:r>
            <a:r>
              <a:rPr lang="en-US" sz="1600"/>
              <a:t> passenger seat riders seem to be more affected in the model noted)</a:t>
            </a:r>
          </a:p>
          <a:p>
            <a:pPr marL="285750" indent="-285750">
              <a:buFont typeface="Wingdings" panose="05000000000000000000" pitchFamily="2" charset="2"/>
              <a:buChar char="Ø"/>
            </a:pPr>
            <a:r>
              <a:rPr lang="en-US" sz="1600"/>
              <a:t>Identify which cars are likely to be towed and where cars are likely to crash</a:t>
            </a:r>
          </a:p>
          <a:p>
            <a:pPr marL="285750" indent="-285750">
              <a:buFont typeface="Wingdings" panose="05000000000000000000" pitchFamily="2" charset="2"/>
              <a:buChar char="Ø"/>
            </a:pPr>
            <a:endParaRPr lang="en-US" sz="1600"/>
          </a:p>
          <a:p>
            <a:pPr marL="285750" indent="-285750">
              <a:buFont typeface="Wingdings" panose="05000000000000000000" pitchFamily="2" charset="2"/>
              <a:buChar char="Ø"/>
            </a:pPr>
            <a:endParaRPr lang="en-US" sz="1600"/>
          </a:p>
          <a:p>
            <a:endParaRPr lang="en-US"/>
          </a:p>
          <a:p>
            <a:r>
              <a:rPr lang="en-US" i="1"/>
              <a:t>Public/Consumer examples</a:t>
            </a:r>
          </a:p>
          <a:p>
            <a:endParaRPr lang="en-US"/>
          </a:p>
          <a:p>
            <a:pPr marL="285750" indent="-285750">
              <a:buFont typeface="Wingdings" panose="05000000000000000000" pitchFamily="2" charset="2"/>
              <a:buChar char="Ø"/>
            </a:pPr>
            <a:r>
              <a:rPr lang="en-US" sz="1600"/>
              <a:t>Vehicle buyers looking for safe cars</a:t>
            </a:r>
          </a:p>
          <a:p>
            <a:pPr marL="285750" indent="-285750">
              <a:buFont typeface="Wingdings" panose="05000000000000000000" pitchFamily="2" charset="2"/>
              <a:buChar char="Ø"/>
            </a:pPr>
            <a:r>
              <a:rPr lang="en-US" sz="1600"/>
              <a:t>Implementing government infrastructure to reduce crashes (red light cameras, </a:t>
            </a:r>
            <a:r>
              <a:rPr lang="en-US" sz="1600" err="1"/>
              <a:t>etc</a:t>
            </a:r>
            <a:r>
              <a:rPr lang="en-US" sz="1600"/>
              <a:t>)</a:t>
            </a:r>
          </a:p>
          <a:p>
            <a:pPr marL="285750" indent="-285750">
              <a:buFont typeface="Wingdings" panose="05000000000000000000" pitchFamily="2" charset="2"/>
              <a:buChar char="Ø"/>
            </a:pPr>
            <a:r>
              <a:rPr lang="en-US" sz="1600" b="0" i="0">
                <a:solidFill>
                  <a:srgbClr val="1D1C1D"/>
                </a:solidFill>
                <a:effectLst/>
              </a:rPr>
              <a:t>Identify the number of hospitalizations and injuries due to traffic</a:t>
            </a:r>
          </a:p>
          <a:p>
            <a:pPr marL="285750" indent="-285750">
              <a:buFont typeface="Wingdings" panose="05000000000000000000" pitchFamily="2" charset="2"/>
              <a:buChar char="Ø"/>
            </a:pPr>
            <a:r>
              <a:rPr lang="en-US" sz="1600">
                <a:solidFill>
                  <a:srgbClr val="1D1C1D"/>
                </a:solidFill>
              </a:rPr>
              <a:t>Identify dangerous intersections for possible rerouting and reconstruction </a:t>
            </a:r>
          </a:p>
          <a:p>
            <a:endParaRPr lang="en-US"/>
          </a:p>
          <a:p>
            <a:endParaRPr lang="en-US"/>
          </a:p>
        </p:txBody>
      </p:sp>
    </p:spTree>
    <p:extLst>
      <p:ext uri="{BB962C8B-B14F-4D97-AF65-F5344CB8AC3E}">
        <p14:creationId xmlns:p14="http://schemas.microsoft.com/office/powerpoint/2010/main" val="335478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33104-6614-5CA7-75E5-A2F356E983F1}"/>
              </a:ext>
            </a:extLst>
          </p:cNvPr>
          <p:cNvSpPr txBox="1"/>
          <p:nvPr/>
        </p:nvSpPr>
        <p:spPr>
          <a:xfrm>
            <a:off x="1860998" y="457199"/>
            <a:ext cx="7308761" cy="646331"/>
          </a:xfrm>
          <a:prstGeom prst="rect">
            <a:avLst/>
          </a:prstGeom>
          <a:noFill/>
        </p:spPr>
        <p:txBody>
          <a:bodyPr wrap="square" rtlCol="0">
            <a:spAutoFit/>
          </a:bodyPr>
          <a:lstStyle/>
          <a:p>
            <a:r>
              <a:rPr lang="en-US" sz="3600">
                <a:latin typeface="+mj-lt"/>
              </a:rPr>
              <a:t>Chicago Data Sources</a:t>
            </a:r>
          </a:p>
        </p:txBody>
      </p:sp>
      <p:sp>
        <p:nvSpPr>
          <p:cNvPr id="6" name="TextBox 5">
            <a:extLst>
              <a:ext uri="{FF2B5EF4-FFF2-40B4-BE49-F238E27FC236}">
                <a16:creationId xmlns:a16="http://schemas.microsoft.com/office/drawing/2014/main" id="{BBD38F67-8F7A-B020-EDD9-3AA48E162C57}"/>
              </a:ext>
            </a:extLst>
          </p:cNvPr>
          <p:cNvSpPr txBox="1"/>
          <p:nvPr/>
        </p:nvSpPr>
        <p:spPr>
          <a:xfrm>
            <a:off x="917622" y="1867332"/>
            <a:ext cx="8390585" cy="2492990"/>
          </a:xfrm>
          <a:prstGeom prst="rect">
            <a:avLst/>
          </a:prstGeom>
          <a:noFill/>
        </p:spPr>
        <p:txBody>
          <a:bodyPr wrap="square" rtlCol="0">
            <a:spAutoFit/>
          </a:bodyPr>
          <a:lstStyle/>
          <a:p>
            <a:r>
              <a:rPr lang="en-US" sz="2000"/>
              <a:t>Data accrued from 2017 to present</a:t>
            </a:r>
          </a:p>
          <a:p>
            <a:endParaRPr lang="en-US" baseline="30000"/>
          </a:p>
          <a:p>
            <a:endParaRPr lang="en-US" baseline="30000"/>
          </a:p>
          <a:p>
            <a:pPr marL="285750" indent="-285750">
              <a:buFont typeface="Wingdings" panose="05000000000000000000" pitchFamily="2" charset="2"/>
              <a:buChar char="Ø"/>
            </a:pPr>
            <a:r>
              <a:rPr lang="en-US" sz="1600">
                <a:hlinkClick r:id="rId2"/>
              </a:rPr>
              <a:t>Traffic crashes from 2017 to present</a:t>
            </a:r>
            <a:endParaRPr lang="en-US" sz="1600"/>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r>
              <a:rPr lang="en-US" sz="1600">
                <a:hlinkClick r:id="rId3"/>
              </a:rPr>
              <a:t>People involved in traffic crashes</a:t>
            </a:r>
            <a:endParaRPr lang="en-US" sz="1600"/>
          </a:p>
          <a:p>
            <a:pPr marL="285750" indent="-285750">
              <a:buFont typeface="Wingdings" panose="05000000000000000000" pitchFamily="2" charset="2"/>
              <a:buChar char="Ø"/>
            </a:pPr>
            <a:endParaRPr lang="en-US" sz="1600"/>
          </a:p>
          <a:p>
            <a:pPr marL="285750" indent="-285750">
              <a:buFont typeface="Wingdings" panose="05000000000000000000" pitchFamily="2" charset="2"/>
              <a:buChar char="Ø"/>
            </a:pPr>
            <a:r>
              <a:rPr lang="en-US" sz="1600">
                <a:hlinkClick r:id="rId4"/>
              </a:rPr>
              <a:t>Vehicles involved in traffic crashes</a:t>
            </a:r>
            <a:endParaRPr lang="en-US" sz="1600"/>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endParaRPr lang="en-US" baseline="30000"/>
          </a:p>
        </p:txBody>
      </p:sp>
      <p:pic>
        <p:nvPicPr>
          <p:cNvPr id="11" name="Picture 10" descr="Shape&#10;&#10;Description automatically generated with low confidence">
            <a:extLst>
              <a:ext uri="{FF2B5EF4-FFF2-40B4-BE49-F238E27FC236}">
                <a16:creationId xmlns:a16="http://schemas.microsoft.com/office/drawing/2014/main" id="{EE3BAFA4-955D-F2D2-533D-A15DE065C4B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78274" y="2411845"/>
            <a:ext cx="323061" cy="1592786"/>
          </a:xfrm>
          <a:prstGeom prst="rect">
            <a:avLst/>
          </a:prstGeom>
        </p:spPr>
      </p:pic>
      <p:sp>
        <p:nvSpPr>
          <p:cNvPr id="13" name="TextBox 12">
            <a:extLst>
              <a:ext uri="{FF2B5EF4-FFF2-40B4-BE49-F238E27FC236}">
                <a16:creationId xmlns:a16="http://schemas.microsoft.com/office/drawing/2014/main" id="{480585D5-C070-9630-B4AE-0127BF79706E}"/>
              </a:ext>
            </a:extLst>
          </p:cNvPr>
          <p:cNvSpPr txBox="1"/>
          <p:nvPr/>
        </p:nvSpPr>
        <p:spPr>
          <a:xfrm>
            <a:off x="1001335" y="4267095"/>
            <a:ext cx="8390585" cy="2000548"/>
          </a:xfrm>
          <a:prstGeom prst="rect">
            <a:avLst/>
          </a:prstGeom>
          <a:noFill/>
        </p:spPr>
        <p:txBody>
          <a:bodyPr wrap="square" rtlCol="0">
            <a:spAutoFit/>
          </a:bodyPr>
          <a:lstStyle/>
          <a:p>
            <a:r>
              <a:rPr lang="en-US" sz="2000"/>
              <a:t>Additional data</a:t>
            </a:r>
          </a:p>
          <a:p>
            <a:endParaRPr lang="en-US" baseline="30000"/>
          </a:p>
          <a:p>
            <a:endParaRPr lang="en-US" baseline="30000"/>
          </a:p>
          <a:p>
            <a:pPr marL="285750" indent="-285750">
              <a:buFont typeface="Wingdings" panose="05000000000000000000" pitchFamily="2" charset="2"/>
              <a:buChar char="Ø"/>
            </a:pPr>
            <a:r>
              <a:rPr lang="en-US" sz="1600">
                <a:hlinkClick r:id="rId7"/>
              </a:rPr>
              <a:t>Speed camera violations from 2014 to present</a:t>
            </a:r>
            <a:endParaRPr lang="en-US" sz="1600"/>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r>
              <a:rPr lang="en-US" sz="1600">
                <a:hlinkClick r:id="rId8"/>
              </a:rPr>
              <a:t>Red light camera locations</a:t>
            </a:r>
            <a:endParaRPr lang="en-US" sz="1600"/>
          </a:p>
          <a:p>
            <a:endParaRPr lang="en-US"/>
          </a:p>
          <a:p>
            <a:pPr marL="285750" indent="-285750">
              <a:buFont typeface="Wingdings" panose="05000000000000000000" pitchFamily="2" charset="2"/>
              <a:buChar char="Ø"/>
            </a:pPr>
            <a:endParaRPr lang="en-US" baseline="30000"/>
          </a:p>
        </p:txBody>
      </p:sp>
      <p:pic>
        <p:nvPicPr>
          <p:cNvPr id="14" name="Picture 13" descr="Shape&#10;&#10;Description automatically generated with low confidence">
            <a:extLst>
              <a:ext uri="{FF2B5EF4-FFF2-40B4-BE49-F238E27FC236}">
                <a16:creationId xmlns:a16="http://schemas.microsoft.com/office/drawing/2014/main" id="{7B864696-AAAF-7B35-AB8A-70A2DCE14C8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36417" y="4971244"/>
            <a:ext cx="323061" cy="808524"/>
          </a:xfrm>
          <a:prstGeom prst="rect">
            <a:avLst/>
          </a:prstGeom>
        </p:spPr>
      </p:pic>
      <p:pic>
        <p:nvPicPr>
          <p:cNvPr id="7" name="Picture 6">
            <a:extLst>
              <a:ext uri="{FF2B5EF4-FFF2-40B4-BE49-F238E27FC236}">
                <a16:creationId xmlns:a16="http://schemas.microsoft.com/office/drawing/2014/main" id="{05B2049F-F73D-042A-2797-57B4F84CB645}"/>
              </a:ext>
            </a:extLst>
          </p:cNvPr>
          <p:cNvPicPr>
            <a:picLocks noChangeAspect="1"/>
          </p:cNvPicPr>
          <p:nvPr/>
        </p:nvPicPr>
        <p:blipFill>
          <a:blip r:embed="rId9"/>
          <a:stretch>
            <a:fillRect/>
          </a:stretch>
        </p:blipFill>
        <p:spPr>
          <a:xfrm>
            <a:off x="959478" y="1351789"/>
            <a:ext cx="2602862" cy="515543"/>
          </a:xfrm>
          <a:prstGeom prst="rect">
            <a:avLst/>
          </a:prstGeom>
        </p:spPr>
      </p:pic>
    </p:spTree>
    <p:extLst>
      <p:ext uri="{BB962C8B-B14F-4D97-AF65-F5344CB8AC3E}">
        <p14:creationId xmlns:p14="http://schemas.microsoft.com/office/powerpoint/2010/main" val="288993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33104-6614-5CA7-75E5-A2F356E983F1}"/>
              </a:ext>
            </a:extLst>
          </p:cNvPr>
          <p:cNvSpPr txBox="1"/>
          <p:nvPr/>
        </p:nvSpPr>
        <p:spPr>
          <a:xfrm>
            <a:off x="1860998" y="457199"/>
            <a:ext cx="7308761" cy="646331"/>
          </a:xfrm>
          <a:prstGeom prst="rect">
            <a:avLst/>
          </a:prstGeom>
          <a:noFill/>
        </p:spPr>
        <p:txBody>
          <a:bodyPr wrap="square" rtlCol="0">
            <a:spAutoFit/>
          </a:bodyPr>
          <a:lstStyle/>
          <a:p>
            <a:r>
              <a:rPr lang="en-US" sz="3600">
                <a:latin typeface="+mj-lt"/>
              </a:rPr>
              <a:t>Database Processing Scheme</a:t>
            </a:r>
          </a:p>
        </p:txBody>
      </p:sp>
      <p:sp>
        <p:nvSpPr>
          <p:cNvPr id="2" name="Rectangle 1">
            <a:extLst>
              <a:ext uri="{FF2B5EF4-FFF2-40B4-BE49-F238E27FC236}">
                <a16:creationId xmlns:a16="http://schemas.microsoft.com/office/drawing/2014/main" id="{4CE68750-68B5-0B8C-9EF1-3A4929C31CDA}"/>
              </a:ext>
            </a:extLst>
          </p:cNvPr>
          <p:cNvSpPr/>
          <p:nvPr/>
        </p:nvSpPr>
        <p:spPr>
          <a:xfrm>
            <a:off x="1765066" y="3072521"/>
            <a:ext cx="1151999" cy="59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Data Aggregation</a:t>
            </a:r>
          </a:p>
        </p:txBody>
      </p:sp>
      <p:sp>
        <p:nvSpPr>
          <p:cNvPr id="4" name="Arrow: Right 3">
            <a:extLst>
              <a:ext uri="{FF2B5EF4-FFF2-40B4-BE49-F238E27FC236}">
                <a16:creationId xmlns:a16="http://schemas.microsoft.com/office/drawing/2014/main" id="{1BA2CF61-FB2B-3005-2826-495BCDE1B6A6}"/>
              </a:ext>
            </a:extLst>
          </p:cNvPr>
          <p:cNvSpPr/>
          <p:nvPr/>
        </p:nvSpPr>
        <p:spPr>
          <a:xfrm>
            <a:off x="2917066" y="3214741"/>
            <a:ext cx="604646" cy="39126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up, indoor, tableware&#10;&#10;Description automatically generated">
            <a:extLst>
              <a:ext uri="{FF2B5EF4-FFF2-40B4-BE49-F238E27FC236}">
                <a16:creationId xmlns:a16="http://schemas.microsoft.com/office/drawing/2014/main" id="{0669E541-914F-DDF2-316A-E4EF4D2BC28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6329" y="2986902"/>
            <a:ext cx="675661" cy="500852"/>
          </a:xfrm>
          <a:prstGeom prst="rect">
            <a:avLst/>
          </a:prstGeom>
        </p:spPr>
      </p:pic>
      <p:pic>
        <p:nvPicPr>
          <p:cNvPr id="8" name="Picture 7" descr="A picture containing cup, indoor, tableware&#10;&#10;Description automatically generated">
            <a:extLst>
              <a:ext uri="{FF2B5EF4-FFF2-40B4-BE49-F238E27FC236}">
                <a16:creationId xmlns:a16="http://schemas.microsoft.com/office/drawing/2014/main" id="{46240348-C91A-1589-5D0B-F441F157BCF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6331" y="3606001"/>
            <a:ext cx="675661" cy="521210"/>
          </a:xfrm>
          <a:prstGeom prst="rect">
            <a:avLst/>
          </a:prstGeom>
        </p:spPr>
      </p:pic>
      <p:pic>
        <p:nvPicPr>
          <p:cNvPr id="9" name="Picture 8" descr="A picture containing cup, indoor, tableware&#10;&#10;Description automatically generated">
            <a:extLst>
              <a:ext uri="{FF2B5EF4-FFF2-40B4-BE49-F238E27FC236}">
                <a16:creationId xmlns:a16="http://schemas.microsoft.com/office/drawing/2014/main" id="{D8A9C1AF-0EBE-C324-897D-03C93DB6BDE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6331" y="4242186"/>
            <a:ext cx="675661" cy="521210"/>
          </a:xfrm>
          <a:prstGeom prst="rect">
            <a:avLst/>
          </a:prstGeom>
        </p:spPr>
      </p:pic>
      <p:pic>
        <p:nvPicPr>
          <p:cNvPr id="10" name="Picture 9" descr="A picture containing cup, indoor, tableware&#10;&#10;Description automatically generated">
            <a:extLst>
              <a:ext uri="{FF2B5EF4-FFF2-40B4-BE49-F238E27FC236}">
                <a16:creationId xmlns:a16="http://schemas.microsoft.com/office/drawing/2014/main" id="{99F98979-5B9F-8854-3C81-1CFEA7C1F04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6330" y="2384548"/>
            <a:ext cx="675661" cy="487379"/>
          </a:xfrm>
          <a:prstGeom prst="rect">
            <a:avLst/>
          </a:prstGeom>
        </p:spPr>
      </p:pic>
      <p:pic>
        <p:nvPicPr>
          <p:cNvPr id="12" name="Picture 11" descr="A picture containing cup, indoor, tableware&#10;&#10;Description automatically generated">
            <a:extLst>
              <a:ext uri="{FF2B5EF4-FFF2-40B4-BE49-F238E27FC236}">
                <a16:creationId xmlns:a16="http://schemas.microsoft.com/office/drawing/2014/main" id="{3596CBF4-5112-877B-0910-188558C1AE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6329" y="1819428"/>
            <a:ext cx="675661" cy="487379"/>
          </a:xfrm>
          <a:prstGeom prst="rect">
            <a:avLst/>
          </a:prstGeom>
        </p:spPr>
      </p:pic>
      <p:cxnSp>
        <p:nvCxnSpPr>
          <p:cNvPr id="16" name="Straight Arrow Connector 15">
            <a:extLst>
              <a:ext uri="{FF2B5EF4-FFF2-40B4-BE49-F238E27FC236}">
                <a16:creationId xmlns:a16="http://schemas.microsoft.com/office/drawing/2014/main" id="{3183B8A2-0A1B-236A-967B-40E23A072604}"/>
              </a:ext>
            </a:extLst>
          </p:cNvPr>
          <p:cNvCxnSpPr>
            <a:cxnSpLocks/>
          </p:cNvCxnSpPr>
          <p:nvPr/>
        </p:nvCxnSpPr>
        <p:spPr>
          <a:xfrm flipV="1">
            <a:off x="1067100" y="3979572"/>
            <a:ext cx="626472" cy="493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87F0E2A-5E3F-497C-7818-359AFAC549CC}"/>
              </a:ext>
            </a:extLst>
          </p:cNvPr>
          <p:cNvCxnSpPr>
            <a:cxnSpLocks/>
          </p:cNvCxnSpPr>
          <p:nvPr/>
        </p:nvCxnSpPr>
        <p:spPr>
          <a:xfrm flipV="1">
            <a:off x="997871" y="3671389"/>
            <a:ext cx="457442" cy="255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02099E-EB19-3EBD-426E-4747B305CB3E}"/>
              </a:ext>
            </a:extLst>
          </p:cNvPr>
          <p:cNvCxnSpPr>
            <a:cxnSpLocks/>
          </p:cNvCxnSpPr>
          <p:nvPr/>
        </p:nvCxnSpPr>
        <p:spPr>
          <a:xfrm>
            <a:off x="974608" y="3219022"/>
            <a:ext cx="532220" cy="18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CB993C9-5785-60F8-CE41-F3B414C210D0}"/>
              </a:ext>
            </a:extLst>
          </p:cNvPr>
          <p:cNvCxnSpPr>
            <a:cxnSpLocks/>
          </p:cNvCxnSpPr>
          <p:nvPr/>
        </p:nvCxnSpPr>
        <p:spPr>
          <a:xfrm>
            <a:off x="1036267" y="2695303"/>
            <a:ext cx="594234" cy="320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61B8286-D036-D6DA-E026-27F8CE795BE3}"/>
              </a:ext>
            </a:extLst>
          </p:cNvPr>
          <p:cNvCxnSpPr>
            <a:cxnSpLocks/>
          </p:cNvCxnSpPr>
          <p:nvPr/>
        </p:nvCxnSpPr>
        <p:spPr>
          <a:xfrm>
            <a:off x="1049519" y="2089968"/>
            <a:ext cx="811479" cy="69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3572719-E0BA-C6E1-99B8-AB3D44661EBE}"/>
              </a:ext>
            </a:extLst>
          </p:cNvPr>
          <p:cNvSpPr txBox="1"/>
          <p:nvPr/>
        </p:nvSpPr>
        <p:spPr>
          <a:xfrm>
            <a:off x="1765066" y="3748739"/>
            <a:ext cx="971695" cy="830997"/>
          </a:xfrm>
          <a:prstGeom prst="rect">
            <a:avLst/>
          </a:prstGeom>
          <a:noFill/>
        </p:spPr>
        <p:txBody>
          <a:bodyPr wrap="square" rtlCol="0">
            <a:spAutoFit/>
          </a:bodyPr>
          <a:lstStyle/>
          <a:p>
            <a:r>
              <a:rPr lang="en-US" sz="1200"/>
              <a:t>Data aggregated as separate CSV files</a:t>
            </a:r>
          </a:p>
        </p:txBody>
      </p:sp>
      <p:sp>
        <p:nvSpPr>
          <p:cNvPr id="33" name="Rectangle 32">
            <a:extLst>
              <a:ext uri="{FF2B5EF4-FFF2-40B4-BE49-F238E27FC236}">
                <a16:creationId xmlns:a16="http://schemas.microsoft.com/office/drawing/2014/main" id="{E9D19AE6-6AEB-D500-3E8B-4E7116222E75}"/>
              </a:ext>
            </a:extLst>
          </p:cNvPr>
          <p:cNvSpPr/>
          <p:nvPr/>
        </p:nvSpPr>
        <p:spPr>
          <a:xfrm>
            <a:off x="3538470" y="3072521"/>
            <a:ext cx="959476" cy="59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Data Cleaning</a:t>
            </a:r>
          </a:p>
        </p:txBody>
      </p:sp>
      <p:pic>
        <p:nvPicPr>
          <p:cNvPr id="35" name="Picture 34" descr="Icon&#10;&#10;Description automatically generated">
            <a:extLst>
              <a:ext uri="{FF2B5EF4-FFF2-40B4-BE49-F238E27FC236}">
                <a16:creationId xmlns:a16="http://schemas.microsoft.com/office/drawing/2014/main" id="{D2A320D8-D241-29A2-B990-498AE915748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278388" y="2194748"/>
            <a:ext cx="538228" cy="589808"/>
          </a:xfrm>
          <a:prstGeom prst="rect">
            <a:avLst/>
          </a:prstGeom>
        </p:spPr>
      </p:pic>
      <p:sp>
        <p:nvSpPr>
          <p:cNvPr id="37" name="TextBox 36">
            <a:extLst>
              <a:ext uri="{FF2B5EF4-FFF2-40B4-BE49-F238E27FC236}">
                <a16:creationId xmlns:a16="http://schemas.microsoft.com/office/drawing/2014/main" id="{D453D424-D9D1-F069-88F6-43E4725E870F}"/>
              </a:ext>
            </a:extLst>
          </p:cNvPr>
          <p:cNvSpPr txBox="1"/>
          <p:nvPr/>
        </p:nvSpPr>
        <p:spPr>
          <a:xfrm>
            <a:off x="3226300" y="2740164"/>
            <a:ext cx="669701" cy="276999"/>
          </a:xfrm>
          <a:prstGeom prst="rect">
            <a:avLst/>
          </a:prstGeom>
          <a:noFill/>
        </p:spPr>
        <p:txBody>
          <a:bodyPr wrap="square" rtlCol="0">
            <a:spAutoFit/>
          </a:bodyPr>
          <a:lstStyle/>
          <a:p>
            <a:r>
              <a:rPr lang="en-US" sz="1200"/>
              <a:t>Python</a:t>
            </a:r>
          </a:p>
        </p:txBody>
      </p:sp>
      <p:sp>
        <p:nvSpPr>
          <p:cNvPr id="38" name="TextBox 37">
            <a:extLst>
              <a:ext uri="{FF2B5EF4-FFF2-40B4-BE49-F238E27FC236}">
                <a16:creationId xmlns:a16="http://schemas.microsoft.com/office/drawing/2014/main" id="{C7A01A9A-1199-6636-71D7-51D44F85649F}"/>
              </a:ext>
            </a:extLst>
          </p:cNvPr>
          <p:cNvSpPr txBox="1"/>
          <p:nvPr/>
        </p:nvSpPr>
        <p:spPr>
          <a:xfrm>
            <a:off x="3914811" y="2698025"/>
            <a:ext cx="1007022" cy="276999"/>
          </a:xfrm>
          <a:prstGeom prst="rect">
            <a:avLst/>
          </a:prstGeom>
          <a:noFill/>
        </p:spPr>
        <p:txBody>
          <a:bodyPr wrap="square" rtlCol="0">
            <a:spAutoFit/>
          </a:bodyPr>
          <a:lstStyle/>
          <a:p>
            <a:r>
              <a:rPr lang="en-US" sz="1200" err="1"/>
              <a:t>OpenRefine</a:t>
            </a:r>
            <a:endParaRPr lang="en-US" sz="1200"/>
          </a:p>
        </p:txBody>
      </p:sp>
      <p:pic>
        <p:nvPicPr>
          <p:cNvPr id="40" name="Picture 39" descr="A picture containing text, sign, clipart&#10;&#10;Description automatically generated">
            <a:extLst>
              <a:ext uri="{FF2B5EF4-FFF2-40B4-BE49-F238E27FC236}">
                <a16:creationId xmlns:a16="http://schemas.microsoft.com/office/drawing/2014/main" id="{C342A838-3095-E66F-33AB-C9BE23D78CF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938583" y="2307593"/>
            <a:ext cx="959477" cy="304572"/>
          </a:xfrm>
          <a:prstGeom prst="rect">
            <a:avLst/>
          </a:prstGeom>
        </p:spPr>
      </p:pic>
      <p:sp>
        <p:nvSpPr>
          <p:cNvPr id="43" name="Arrow: Right 42">
            <a:extLst>
              <a:ext uri="{FF2B5EF4-FFF2-40B4-BE49-F238E27FC236}">
                <a16:creationId xmlns:a16="http://schemas.microsoft.com/office/drawing/2014/main" id="{66C30FDA-8F95-8511-A3CF-44B6CA40028F}"/>
              </a:ext>
            </a:extLst>
          </p:cNvPr>
          <p:cNvSpPr/>
          <p:nvPr/>
        </p:nvSpPr>
        <p:spPr>
          <a:xfrm>
            <a:off x="4497946" y="3194269"/>
            <a:ext cx="423887" cy="39126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A66D0F0-68D3-DC8D-D291-5AC347269990}"/>
              </a:ext>
            </a:extLst>
          </p:cNvPr>
          <p:cNvSpPr/>
          <p:nvPr/>
        </p:nvSpPr>
        <p:spPr>
          <a:xfrm>
            <a:off x="4938759" y="3110937"/>
            <a:ext cx="1362602" cy="59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Data Model/Storage</a:t>
            </a:r>
          </a:p>
        </p:txBody>
      </p:sp>
      <p:pic>
        <p:nvPicPr>
          <p:cNvPr id="46" name="Picture 45" descr="A picture containing text, clipart&#10;&#10;Description automatically generated">
            <a:extLst>
              <a:ext uri="{FF2B5EF4-FFF2-40B4-BE49-F238E27FC236}">
                <a16:creationId xmlns:a16="http://schemas.microsoft.com/office/drawing/2014/main" id="{5E607CA2-D8E4-0F0B-5246-CB945C8413B6}"/>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005994" y="3777304"/>
            <a:ext cx="1216152" cy="886968"/>
          </a:xfrm>
          <a:prstGeom prst="rect">
            <a:avLst/>
          </a:prstGeom>
        </p:spPr>
      </p:pic>
      <p:sp>
        <p:nvSpPr>
          <p:cNvPr id="51" name="Rectangle 50">
            <a:extLst>
              <a:ext uri="{FF2B5EF4-FFF2-40B4-BE49-F238E27FC236}">
                <a16:creationId xmlns:a16="http://schemas.microsoft.com/office/drawing/2014/main" id="{D14574FF-D6E4-8E9E-0FF7-D47BAC73E74A}"/>
              </a:ext>
            </a:extLst>
          </p:cNvPr>
          <p:cNvSpPr/>
          <p:nvPr/>
        </p:nvSpPr>
        <p:spPr>
          <a:xfrm>
            <a:off x="6828935" y="3129566"/>
            <a:ext cx="1080387" cy="59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Analysis</a:t>
            </a:r>
          </a:p>
        </p:txBody>
      </p:sp>
      <p:sp>
        <p:nvSpPr>
          <p:cNvPr id="52" name="Arrow: Right 51">
            <a:extLst>
              <a:ext uri="{FF2B5EF4-FFF2-40B4-BE49-F238E27FC236}">
                <a16:creationId xmlns:a16="http://schemas.microsoft.com/office/drawing/2014/main" id="{4661A97D-85A1-1406-9E0A-0A1F650BEC8E}"/>
              </a:ext>
            </a:extLst>
          </p:cNvPr>
          <p:cNvSpPr/>
          <p:nvPr/>
        </p:nvSpPr>
        <p:spPr>
          <a:xfrm>
            <a:off x="6334803" y="3233370"/>
            <a:ext cx="477169" cy="39126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89FA5CD-0765-F174-822B-433AD93BCCEB}"/>
              </a:ext>
            </a:extLst>
          </p:cNvPr>
          <p:cNvSpPr txBox="1"/>
          <p:nvPr/>
        </p:nvSpPr>
        <p:spPr>
          <a:xfrm>
            <a:off x="5327781" y="4685670"/>
            <a:ext cx="1007022" cy="276999"/>
          </a:xfrm>
          <a:prstGeom prst="rect">
            <a:avLst/>
          </a:prstGeom>
          <a:noFill/>
        </p:spPr>
        <p:txBody>
          <a:bodyPr wrap="square" rtlCol="0">
            <a:spAutoFit/>
          </a:bodyPr>
          <a:lstStyle/>
          <a:p>
            <a:r>
              <a:rPr lang="en-US" sz="1200"/>
              <a:t>MySQL</a:t>
            </a:r>
          </a:p>
        </p:txBody>
      </p:sp>
      <p:sp>
        <p:nvSpPr>
          <p:cNvPr id="57" name="Rectangle 56">
            <a:extLst>
              <a:ext uri="{FF2B5EF4-FFF2-40B4-BE49-F238E27FC236}">
                <a16:creationId xmlns:a16="http://schemas.microsoft.com/office/drawing/2014/main" id="{EB460F0C-939B-793C-9CDA-423EE99F35ED}"/>
              </a:ext>
            </a:extLst>
          </p:cNvPr>
          <p:cNvSpPr/>
          <p:nvPr/>
        </p:nvSpPr>
        <p:spPr>
          <a:xfrm>
            <a:off x="8491379" y="3149871"/>
            <a:ext cx="1287652" cy="59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Visualization/Report</a:t>
            </a:r>
          </a:p>
        </p:txBody>
      </p:sp>
      <p:sp>
        <p:nvSpPr>
          <p:cNvPr id="58" name="Arrow: Right 57">
            <a:extLst>
              <a:ext uri="{FF2B5EF4-FFF2-40B4-BE49-F238E27FC236}">
                <a16:creationId xmlns:a16="http://schemas.microsoft.com/office/drawing/2014/main" id="{B6FE0652-578E-EA6E-0909-22908A606757}"/>
              </a:ext>
            </a:extLst>
          </p:cNvPr>
          <p:cNvSpPr/>
          <p:nvPr/>
        </p:nvSpPr>
        <p:spPr>
          <a:xfrm>
            <a:off x="7926285" y="3233370"/>
            <a:ext cx="548131" cy="39126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descr="Chart&#10;&#10;Description automatically generated">
            <a:extLst>
              <a:ext uri="{FF2B5EF4-FFF2-40B4-BE49-F238E27FC236}">
                <a16:creationId xmlns:a16="http://schemas.microsoft.com/office/drawing/2014/main" id="{DD231BCD-4114-9B59-45ED-3ED17746C9C9}"/>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8454648" y="3955094"/>
            <a:ext cx="648330" cy="648330"/>
          </a:xfrm>
          <a:prstGeom prst="rect">
            <a:avLst/>
          </a:prstGeom>
        </p:spPr>
      </p:pic>
      <p:sp>
        <p:nvSpPr>
          <p:cNvPr id="62" name="TextBox 61">
            <a:extLst>
              <a:ext uri="{FF2B5EF4-FFF2-40B4-BE49-F238E27FC236}">
                <a16:creationId xmlns:a16="http://schemas.microsoft.com/office/drawing/2014/main" id="{45213ACD-B515-DC47-D2A1-699BBA6B6F1B}"/>
              </a:ext>
            </a:extLst>
          </p:cNvPr>
          <p:cNvSpPr txBox="1"/>
          <p:nvPr/>
        </p:nvSpPr>
        <p:spPr>
          <a:xfrm>
            <a:off x="8429340" y="4685670"/>
            <a:ext cx="1007022" cy="276999"/>
          </a:xfrm>
          <a:prstGeom prst="rect">
            <a:avLst/>
          </a:prstGeom>
          <a:noFill/>
        </p:spPr>
        <p:txBody>
          <a:bodyPr wrap="square" rtlCol="0">
            <a:spAutoFit/>
          </a:bodyPr>
          <a:lstStyle/>
          <a:p>
            <a:r>
              <a:rPr lang="en-US" sz="1200"/>
              <a:t>Tableau</a:t>
            </a:r>
          </a:p>
        </p:txBody>
      </p:sp>
      <p:pic>
        <p:nvPicPr>
          <p:cNvPr id="64" name="Picture 63" descr="Logo&#10;&#10;Description automatically generated">
            <a:extLst>
              <a:ext uri="{FF2B5EF4-FFF2-40B4-BE49-F238E27FC236}">
                <a16:creationId xmlns:a16="http://schemas.microsoft.com/office/drawing/2014/main" id="{017AF40E-B03F-B888-2554-DC4131D2A0F5}"/>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9169759" y="3918620"/>
            <a:ext cx="767050" cy="767050"/>
          </a:xfrm>
          <a:prstGeom prst="rect">
            <a:avLst/>
          </a:prstGeom>
        </p:spPr>
      </p:pic>
      <p:sp>
        <p:nvSpPr>
          <p:cNvPr id="66" name="TextBox 65">
            <a:extLst>
              <a:ext uri="{FF2B5EF4-FFF2-40B4-BE49-F238E27FC236}">
                <a16:creationId xmlns:a16="http://schemas.microsoft.com/office/drawing/2014/main" id="{2FCCF481-0B1B-72B1-B6D5-93223E3B8987}"/>
              </a:ext>
            </a:extLst>
          </p:cNvPr>
          <p:cNvSpPr txBox="1"/>
          <p:nvPr/>
        </p:nvSpPr>
        <p:spPr>
          <a:xfrm>
            <a:off x="9049773" y="4685669"/>
            <a:ext cx="1007022" cy="276999"/>
          </a:xfrm>
          <a:prstGeom prst="rect">
            <a:avLst/>
          </a:prstGeom>
          <a:noFill/>
        </p:spPr>
        <p:txBody>
          <a:bodyPr wrap="square" lIns="91440" tIns="45720" rIns="91440" bIns="45720" rtlCol="0" anchor="t">
            <a:spAutoFit/>
          </a:bodyPr>
          <a:lstStyle/>
          <a:p>
            <a:r>
              <a:rPr lang="en-US" sz="1200" dirty="0"/>
              <a:t>PowerPoint</a:t>
            </a:r>
          </a:p>
        </p:txBody>
      </p:sp>
      <p:pic>
        <p:nvPicPr>
          <p:cNvPr id="5" name="Picture 5" descr="Icon&#10;&#10;Description automatically generated">
            <a:extLst>
              <a:ext uri="{FF2B5EF4-FFF2-40B4-BE49-F238E27FC236}">
                <a16:creationId xmlns:a16="http://schemas.microsoft.com/office/drawing/2014/main" id="{D6007E1C-32C0-93BD-316C-F7D611B9FBF3}"/>
              </a:ext>
            </a:extLst>
          </p:cNvPr>
          <p:cNvPicPr>
            <a:picLocks noChangeAspect="1"/>
          </p:cNvPicPr>
          <p:nvPr/>
        </p:nvPicPr>
        <p:blipFill>
          <a:blip r:embed="rId14">
            <a:extLst>
              <a:ext uri="{837473B0-CC2E-450A-ABE3-18F120FF3D39}">
                <a1611:picAttrSrcUrl xmlns:a1611="http://schemas.microsoft.com/office/drawing/2016/11/main" r:id="rId15"/>
              </a:ext>
            </a:extLst>
          </a:blip>
          <a:stretch>
            <a:fillRect/>
          </a:stretch>
        </p:blipFill>
        <p:spPr>
          <a:xfrm>
            <a:off x="5091288" y="5008771"/>
            <a:ext cx="1209793" cy="838605"/>
          </a:xfrm>
          <a:prstGeom prst="rect">
            <a:avLst/>
          </a:prstGeom>
        </p:spPr>
      </p:pic>
      <p:pic>
        <p:nvPicPr>
          <p:cNvPr id="11" name="Picture 10" descr="Icon&#10;&#10;Description automatically generated">
            <a:extLst>
              <a:ext uri="{FF2B5EF4-FFF2-40B4-BE49-F238E27FC236}">
                <a16:creationId xmlns:a16="http://schemas.microsoft.com/office/drawing/2014/main" id="{F6C68156-66B6-ACBC-B1D7-203BF0D046C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041351" y="2204155"/>
            <a:ext cx="538228" cy="589808"/>
          </a:xfrm>
          <a:prstGeom prst="rect">
            <a:avLst/>
          </a:prstGeom>
        </p:spPr>
      </p:pic>
      <p:sp>
        <p:nvSpPr>
          <p:cNvPr id="13" name="TextBox 12">
            <a:extLst>
              <a:ext uri="{FF2B5EF4-FFF2-40B4-BE49-F238E27FC236}">
                <a16:creationId xmlns:a16="http://schemas.microsoft.com/office/drawing/2014/main" id="{85E6E122-8199-6683-C7D7-95EECBBFFEE9}"/>
              </a:ext>
            </a:extLst>
          </p:cNvPr>
          <p:cNvSpPr txBox="1"/>
          <p:nvPr/>
        </p:nvSpPr>
        <p:spPr>
          <a:xfrm>
            <a:off x="6989263" y="2749571"/>
            <a:ext cx="669701" cy="276999"/>
          </a:xfrm>
          <a:prstGeom prst="rect">
            <a:avLst/>
          </a:prstGeom>
          <a:noFill/>
        </p:spPr>
        <p:txBody>
          <a:bodyPr wrap="square" rtlCol="0">
            <a:spAutoFit/>
          </a:bodyPr>
          <a:lstStyle/>
          <a:p>
            <a:r>
              <a:rPr lang="en-US" sz="1200"/>
              <a:t>Python</a:t>
            </a:r>
          </a:p>
        </p:txBody>
      </p:sp>
    </p:spTree>
    <p:extLst>
      <p:ext uri="{BB962C8B-B14F-4D97-AF65-F5344CB8AC3E}">
        <p14:creationId xmlns:p14="http://schemas.microsoft.com/office/powerpoint/2010/main" val="3961223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33104-6614-5CA7-75E5-A2F356E983F1}"/>
              </a:ext>
            </a:extLst>
          </p:cNvPr>
          <p:cNvSpPr txBox="1"/>
          <p:nvPr/>
        </p:nvSpPr>
        <p:spPr>
          <a:xfrm>
            <a:off x="1860998" y="457199"/>
            <a:ext cx="7308761" cy="646331"/>
          </a:xfrm>
          <a:prstGeom prst="rect">
            <a:avLst/>
          </a:prstGeom>
          <a:noFill/>
        </p:spPr>
        <p:txBody>
          <a:bodyPr wrap="square" lIns="91440" tIns="45720" rIns="91440" bIns="45720" rtlCol="0" anchor="t">
            <a:spAutoFit/>
          </a:bodyPr>
          <a:lstStyle/>
          <a:p>
            <a:r>
              <a:rPr lang="en-US" sz="3600">
                <a:latin typeface="+mj-lt"/>
              </a:rPr>
              <a:t>Design Considerations</a:t>
            </a:r>
          </a:p>
        </p:txBody>
      </p:sp>
      <p:sp>
        <p:nvSpPr>
          <p:cNvPr id="2" name="TextBox 1">
            <a:extLst>
              <a:ext uri="{FF2B5EF4-FFF2-40B4-BE49-F238E27FC236}">
                <a16:creationId xmlns:a16="http://schemas.microsoft.com/office/drawing/2014/main" id="{E9CFADBB-D00E-ACB7-CF94-5A0E67962245}"/>
              </a:ext>
            </a:extLst>
          </p:cNvPr>
          <p:cNvSpPr txBox="1"/>
          <p:nvPr/>
        </p:nvSpPr>
        <p:spPr>
          <a:xfrm>
            <a:off x="940158" y="1761186"/>
            <a:ext cx="6284890" cy="276999"/>
          </a:xfrm>
          <a:prstGeom prst="rect">
            <a:avLst/>
          </a:prstGeom>
          <a:noFill/>
        </p:spPr>
        <p:txBody>
          <a:bodyPr wrap="square" rtlCol="0">
            <a:spAutoFit/>
          </a:bodyPr>
          <a:lstStyle/>
          <a:p>
            <a:pPr marL="285750" indent="-285750">
              <a:buFont typeface="Wingdings" panose="05000000000000000000" pitchFamily="2" charset="2"/>
              <a:buChar char="Ø"/>
            </a:pPr>
            <a:endParaRPr lang="en-US" baseline="30000"/>
          </a:p>
        </p:txBody>
      </p:sp>
      <p:sp>
        <p:nvSpPr>
          <p:cNvPr id="4" name="TextBox 3">
            <a:extLst>
              <a:ext uri="{FF2B5EF4-FFF2-40B4-BE49-F238E27FC236}">
                <a16:creationId xmlns:a16="http://schemas.microsoft.com/office/drawing/2014/main" id="{1EE375B0-79F1-132E-4A8B-505C0A1E1075}"/>
              </a:ext>
            </a:extLst>
          </p:cNvPr>
          <p:cNvSpPr txBox="1"/>
          <p:nvPr/>
        </p:nvSpPr>
        <p:spPr>
          <a:xfrm>
            <a:off x="630433" y="1148421"/>
            <a:ext cx="5641894" cy="5970865"/>
          </a:xfrm>
          <a:prstGeom prst="rect">
            <a:avLst/>
          </a:prstGeom>
          <a:noFill/>
        </p:spPr>
        <p:txBody>
          <a:bodyPr wrap="square" lIns="91440" tIns="45720" rIns="91440" bIns="45720" rtlCol="0" anchor="t">
            <a:spAutoFit/>
          </a:bodyPr>
          <a:lstStyle/>
          <a:p>
            <a:r>
              <a:rPr lang="en-US" i="1" dirty="0"/>
              <a:t>Platform</a:t>
            </a:r>
          </a:p>
          <a:p>
            <a:endParaRPr lang="en-US"/>
          </a:p>
          <a:p>
            <a:pPr marL="285750" indent="-285750">
              <a:buFont typeface="Wingdings" panose="05000000000000000000" pitchFamily="2" charset="2"/>
              <a:buChar char="Ø"/>
            </a:pPr>
            <a:r>
              <a:rPr lang="en-US" sz="1600" dirty="0">
                <a:solidFill>
                  <a:srgbClr val="1D1C1D"/>
                </a:solidFill>
              </a:rPr>
              <a:t>Data was in a CSV format; making a relational database to store our information the logical decision.</a:t>
            </a:r>
          </a:p>
          <a:p>
            <a:pPr marL="285750" indent="-285750">
              <a:buFont typeface="Wingdings" panose="05000000000000000000" pitchFamily="2" charset="2"/>
              <a:buChar char="Ø"/>
            </a:pPr>
            <a:endParaRPr lang="en-US" sz="1600">
              <a:solidFill>
                <a:srgbClr val="1D1C1D"/>
              </a:solidFill>
            </a:endParaRPr>
          </a:p>
          <a:p>
            <a:pPr marL="285750" indent="-285750">
              <a:buFont typeface="Wingdings" panose="05000000000000000000" pitchFamily="2" charset="2"/>
              <a:buChar char="Ø"/>
            </a:pPr>
            <a:r>
              <a:rPr lang="en-US" sz="1600" dirty="0">
                <a:solidFill>
                  <a:srgbClr val="1D1C1D"/>
                </a:solidFill>
              </a:rPr>
              <a:t>Crash data is updated daily; relational databases</a:t>
            </a:r>
            <a:r>
              <a:rPr lang="en-US" sz="1600" dirty="0">
                <a:solidFill>
                  <a:srgbClr val="1D1C1D"/>
                </a:solidFill>
                <a:ea typeface="+mn-lt"/>
                <a:cs typeface="+mn-lt"/>
              </a:rPr>
              <a:t> support </a:t>
            </a:r>
            <a:r>
              <a:rPr lang="en" sz="1600" dirty="0">
                <a:ea typeface="+mn-lt"/>
                <a:cs typeface="+mn-lt"/>
              </a:rPr>
              <a:t>frequent queries and updates</a:t>
            </a:r>
            <a:endParaRPr lang="en-US" sz="1600" dirty="0">
              <a:solidFill>
                <a:srgbClr val="1D1C1D"/>
              </a:solidFill>
            </a:endParaRPr>
          </a:p>
          <a:p>
            <a:pPr marL="285750" indent="-285750">
              <a:buFont typeface="Wingdings" panose="05000000000000000000" pitchFamily="2" charset="2"/>
              <a:buChar char="Ø"/>
            </a:pPr>
            <a:endParaRPr lang="en-US" sz="1600"/>
          </a:p>
          <a:p>
            <a:pPr marL="285750" indent="-285750">
              <a:buFont typeface="Wingdings" panose="05000000000000000000" pitchFamily="2" charset="2"/>
              <a:buChar char="Ø"/>
            </a:pPr>
            <a:r>
              <a:rPr lang="en-US" sz="1600" dirty="0"/>
              <a:t>We decided to use the popular relational database management application MYSQL, which we will host on google cloud to allow for simple collaboration</a:t>
            </a:r>
          </a:p>
          <a:p>
            <a:pPr marL="285750" indent="-285750">
              <a:buFont typeface="Wingdings" panose="05000000000000000000" pitchFamily="2" charset="2"/>
              <a:buChar char="Ø"/>
            </a:pPr>
            <a:endParaRPr lang="en-US" sz="1600"/>
          </a:p>
          <a:p>
            <a:endParaRPr lang="en-US" sz="1600"/>
          </a:p>
          <a:p>
            <a:r>
              <a:rPr lang="en-US" i="1" dirty="0">
                <a:ea typeface="+mn-lt"/>
                <a:cs typeface="+mn-lt"/>
              </a:rPr>
              <a:t>ER Model </a:t>
            </a:r>
          </a:p>
          <a:p>
            <a:endParaRPr lang="en-US">
              <a:ea typeface="+mn-lt"/>
              <a:cs typeface="+mn-lt"/>
            </a:endParaRPr>
          </a:p>
          <a:p>
            <a:pPr marL="285750" indent="-285750">
              <a:buFont typeface="Wingdings,Sans-Serif"/>
              <a:buChar char="Ø"/>
            </a:pPr>
            <a:r>
              <a:rPr lang="en-US" sz="1600" dirty="0">
                <a:solidFill>
                  <a:srgbClr val="1D1C1D"/>
                </a:solidFill>
                <a:ea typeface="+mn-lt"/>
                <a:cs typeface="+mn-lt"/>
              </a:rPr>
              <a:t>Data consists of 3 primary tables: Crashes, Vehicles, People with pre-established keys between the tables</a:t>
            </a:r>
          </a:p>
          <a:p>
            <a:pPr marL="285750" indent="-285750">
              <a:buFont typeface="Wingdings,Sans-Serif"/>
              <a:buChar char="Ø"/>
            </a:pPr>
            <a:endParaRPr lang="en-US" sz="1600">
              <a:solidFill>
                <a:srgbClr val="1D1C1D"/>
              </a:solidFill>
            </a:endParaRPr>
          </a:p>
          <a:p>
            <a:pPr marL="285750" indent="-285750">
              <a:buFont typeface="Wingdings,Sans-Serif"/>
              <a:buChar char="Ø"/>
            </a:pPr>
            <a:r>
              <a:rPr lang="en-US" sz="1600" dirty="0">
                <a:solidFill>
                  <a:srgbClr val="1D1C1D"/>
                </a:solidFill>
              </a:rPr>
              <a:t>Create look-up tables splitting tables and normalizing where necessary. </a:t>
            </a:r>
          </a:p>
          <a:p>
            <a:pPr marL="285750" indent="-285750">
              <a:buFont typeface="Wingdings,Sans-Serif"/>
              <a:buChar char="Ø"/>
            </a:pPr>
            <a:endParaRPr lang="en-US">
              <a:solidFill>
                <a:srgbClr val="000000"/>
              </a:solidFill>
              <a:ea typeface="+mn-lt"/>
              <a:cs typeface="+mn-lt"/>
            </a:endParaRPr>
          </a:p>
          <a:p>
            <a:pPr>
              <a:spcBef>
                <a:spcPct val="0"/>
              </a:spcBef>
            </a:pPr>
            <a:endParaRPr lang="en-US">
              <a:solidFill>
                <a:srgbClr val="000000"/>
              </a:solidFill>
              <a:ea typeface="+mn-lt"/>
              <a:cs typeface="+mn-lt"/>
            </a:endParaRPr>
          </a:p>
          <a:p>
            <a:endParaRPr lang="en-US">
              <a:solidFill>
                <a:srgbClr val="000000"/>
              </a:solidFill>
              <a:ea typeface="+mn-lt"/>
              <a:cs typeface="+mn-lt"/>
            </a:endParaRPr>
          </a:p>
        </p:txBody>
      </p:sp>
      <p:pic>
        <p:nvPicPr>
          <p:cNvPr id="5" name="Picture 5" descr="Table&#10;&#10;Description automatically generated">
            <a:extLst>
              <a:ext uri="{FF2B5EF4-FFF2-40B4-BE49-F238E27FC236}">
                <a16:creationId xmlns:a16="http://schemas.microsoft.com/office/drawing/2014/main" id="{41405E59-594C-FED0-7029-FB300ABF12EF}"/>
              </a:ext>
            </a:extLst>
          </p:cNvPr>
          <p:cNvPicPr>
            <a:picLocks noChangeAspect="1"/>
          </p:cNvPicPr>
          <p:nvPr/>
        </p:nvPicPr>
        <p:blipFill>
          <a:blip r:embed="rId2"/>
          <a:stretch>
            <a:fillRect/>
          </a:stretch>
        </p:blipFill>
        <p:spPr>
          <a:xfrm>
            <a:off x="6651811" y="1363678"/>
            <a:ext cx="2444376" cy="1672815"/>
          </a:xfrm>
          <a:prstGeom prst="rect">
            <a:avLst/>
          </a:prstGeom>
        </p:spPr>
      </p:pic>
      <p:pic>
        <p:nvPicPr>
          <p:cNvPr id="6" name="Picture 6">
            <a:extLst>
              <a:ext uri="{FF2B5EF4-FFF2-40B4-BE49-F238E27FC236}">
                <a16:creationId xmlns:a16="http://schemas.microsoft.com/office/drawing/2014/main" id="{47F726C0-69BC-E4ED-AFF0-B368892B3036}"/>
              </a:ext>
            </a:extLst>
          </p:cNvPr>
          <p:cNvPicPr>
            <a:picLocks noChangeAspect="1"/>
          </p:cNvPicPr>
          <p:nvPr/>
        </p:nvPicPr>
        <p:blipFill>
          <a:blip r:embed="rId3"/>
          <a:stretch>
            <a:fillRect/>
          </a:stretch>
        </p:blipFill>
        <p:spPr>
          <a:xfrm>
            <a:off x="6651813" y="3209181"/>
            <a:ext cx="2474260" cy="1672285"/>
          </a:xfrm>
          <a:prstGeom prst="rect">
            <a:avLst/>
          </a:prstGeom>
        </p:spPr>
      </p:pic>
      <p:pic>
        <p:nvPicPr>
          <p:cNvPr id="8" name="Picture 8">
            <a:extLst>
              <a:ext uri="{FF2B5EF4-FFF2-40B4-BE49-F238E27FC236}">
                <a16:creationId xmlns:a16="http://schemas.microsoft.com/office/drawing/2014/main" id="{5C9D0004-6597-7DD7-DE6F-D499EB3E3797}"/>
              </a:ext>
            </a:extLst>
          </p:cNvPr>
          <p:cNvPicPr>
            <a:picLocks noChangeAspect="1"/>
          </p:cNvPicPr>
          <p:nvPr/>
        </p:nvPicPr>
        <p:blipFill>
          <a:blip r:embed="rId4"/>
          <a:stretch>
            <a:fillRect/>
          </a:stretch>
        </p:blipFill>
        <p:spPr>
          <a:xfrm>
            <a:off x="6649995" y="5044541"/>
            <a:ext cx="2743200" cy="970216"/>
          </a:xfrm>
          <a:prstGeom prst="rect">
            <a:avLst/>
          </a:prstGeom>
        </p:spPr>
      </p:pic>
    </p:spTree>
    <p:extLst>
      <p:ext uri="{BB962C8B-B14F-4D97-AF65-F5344CB8AC3E}">
        <p14:creationId xmlns:p14="http://schemas.microsoft.com/office/powerpoint/2010/main" val="329482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33104-6614-5CA7-75E5-A2F356E983F1}"/>
              </a:ext>
            </a:extLst>
          </p:cNvPr>
          <p:cNvSpPr txBox="1"/>
          <p:nvPr/>
        </p:nvSpPr>
        <p:spPr>
          <a:xfrm>
            <a:off x="1860998" y="457199"/>
            <a:ext cx="7308761" cy="646331"/>
          </a:xfrm>
          <a:prstGeom prst="rect">
            <a:avLst/>
          </a:prstGeom>
          <a:noFill/>
        </p:spPr>
        <p:txBody>
          <a:bodyPr wrap="square" lIns="91440" tIns="45720" rIns="91440" bIns="45720" rtlCol="0" anchor="t">
            <a:spAutoFit/>
          </a:bodyPr>
          <a:lstStyle/>
          <a:p>
            <a:r>
              <a:rPr lang="en-US" sz="3600">
                <a:latin typeface="+mj-lt"/>
              </a:rPr>
              <a:t>EER Diagram</a:t>
            </a:r>
          </a:p>
        </p:txBody>
      </p:sp>
      <p:sp>
        <p:nvSpPr>
          <p:cNvPr id="2" name="TextBox 1">
            <a:extLst>
              <a:ext uri="{FF2B5EF4-FFF2-40B4-BE49-F238E27FC236}">
                <a16:creationId xmlns:a16="http://schemas.microsoft.com/office/drawing/2014/main" id="{E9CFADBB-D00E-ACB7-CF94-5A0E67962245}"/>
              </a:ext>
            </a:extLst>
          </p:cNvPr>
          <p:cNvSpPr txBox="1"/>
          <p:nvPr/>
        </p:nvSpPr>
        <p:spPr>
          <a:xfrm>
            <a:off x="940158" y="1761186"/>
            <a:ext cx="6284890" cy="276999"/>
          </a:xfrm>
          <a:prstGeom prst="rect">
            <a:avLst/>
          </a:prstGeom>
          <a:noFill/>
        </p:spPr>
        <p:txBody>
          <a:bodyPr wrap="square" rtlCol="0">
            <a:spAutoFit/>
          </a:bodyPr>
          <a:lstStyle/>
          <a:p>
            <a:pPr marL="285750" indent="-285750">
              <a:buFont typeface="Wingdings" panose="05000000000000000000" pitchFamily="2" charset="2"/>
              <a:buChar char="Ø"/>
            </a:pPr>
            <a:endParaRPr lang="en-US" baseline="30000"/>
          </a:p>
        </p:txBody>
      </p:sp>
      <p:pic>
        <p:nvPicPr>
          <p:cNvPr id="5" name="Picture 5" descr="Timeline&#10;&#10;Description automatically generated">
            <a:extLst>
              <a:ext uri="{FF2B5EF4-FFF2-40B4-BE49-F238E27FC236}">
                <a16:creationId xmlns:a16="http://schemas.microsoft.com/office/drawing/2014/main" id="{1A28640E-AFD7-2E41-0E54-C1C13EF11D7A}"/>
              </a:ext>
            </a:extLst>
          </p:cNvPr>
          <p:cNvPicPr>
            <a:picLocks noChangeAspect="1"/>
          </p:cNvPicPr>
          <p:nvPr/>
        </p:nvPicPr>
        <p:blipFill>
          <a:blip r:embed="rId2"/>
          <a:stretch>
            <a:fillRect/>
          </a:stretch>
        </p:blipFill>
        <p:spPr>
          <a:xfrm>
            <a:off x="641584" y="1167069"/>
            <a:ext cx="8707495" cy="5060085"/>
          </a:xfrm>
          <a:prstGeom prst="rect">
            <a:avLst/>
          </a:prstGeom>
        </p:spPr>
      </p:pic>
    </p:spTree>
    <p:extLst>
      <p:ext uri="{BB962C8B-B14F-4D97-AF65-F5344CB8AC3E}">
        <p14:creationId xmlns:p14="http://schemas.microsoft.com/office/powerpoint/2010/main" val="427899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33104-6614-5CA7-75E5-A2F356E983F1}"/>
              </a:ext>
            </a:extLst>
          </p:cNvPr>
          <p:cNvSpPr txBox="1"/>
          <p:nvPr/>
        </p:nvSpPr>
        <p:spPr>
          <a:xfrm>
            <a:off x="1860998" y="457199"/>
            <a:ext cx="7308761" cy="646331"/>
          </a:xfrm>
          <a:prstGeom prst="rect">
            <a:avLst/>
          </a:prstGeom>
          <a:noFill/>
        </p:spPr>
        <p:txBody>
          <a:bodyPr wrap="square" lIns="91440" tIns="45720" rIns="91440" bIns="45720" rtlCol="0" anchor="t">
            <a:spAutoFit/>
          </a:bodyPr>
          <a:lstStyle/>
          <a:p>
            <a:r>
              <a:rPr lang="en-US" sz="3600">
                <a:latin typeface="+mj-lt"/>
              </a:rPr>
              <a:t>Data Preparation</a:t>
            </a:r>
          </a:p>
        </p:txBody>
      </p:sp>
      <p:sp>
        <p:nvSpPr>
          <p:cNvPr id="2" name="TextBox 1">
            <a:extLst>
              <a:ext uri="{FF2B5EF4-FFF2-40B4-BE49-F238E27FC236}">
                <a16:creationId xmlns:a16="http://schemas.microsoft.com/office/drawing/2014/main" id="{E9CFADBB-D00E-ACB7-CF94-5A0E67962245}"/>
              </a:ext>
            </a:extLst>
          </p:cNvPr>
          <p:cNvSpPr txBox="1"/>
          <p:nvPr/>
        </p:nvSpPr>
        <p:spPr>
          <a:xfrm>
            <a:off x="940158" y="1761186"/>
            <a:ext cx="6284890" cy="276999"/>
          </a:xfrm>
          <a:prstGeom prst="rect">
            <a:avLst/>
          </a:prstGeom>
          <a:noFill/>
        </p:spPr>
        <p:txBody>
          <a:bodyPr wrap="square" rtlCol="0">
            <a:spAutoFit/>
          </a:bodyPr>
          <a:lstStyle/>
          <a:p>
            <a:pPr marL="285750" indent="-285750">
              <a:buFont typeface="Wingdings" panose="05000000000000000000" pitchFamily="2" charset="2"/>
              <a:buChar char="Ø"/>
            </a:pPr>
            <a:endParaRPr lang="en-US" baseline="30000"/>
          </a:p>
        </p:txBody>
      </p:sp>
      <p:sp>
        <p:nvSpPr>
          <p:cNvPr id="4" name="TextBox 3">
            <a:extLst>
              <a:ext uri="{FF2B5EF4-FFF2-40B4-BE49-F238E27FC236}">
                <a16:creationId xmlns:a16="http://schemas.microsoft.com/office/drawing/2014/main" id="{1EE375B0-79F1-132E-4A8B-505C0A1E1075}"/>
              </a:ext>
            </a:extLst>
          </p:cNvPr>
          <p:cNvSpPr txBox="1"/>
          <p:nvPr/>
        </p:nvSpPr>
        <p:spPr>
          <a:xfrm>
            <a:off x="502277" y="1164066"/>
            <a:ext cx="8667482" cy="3108543"/>
          </a:xfrm>
          <a:prstGeom prst="rect">
            <a:avLst/>
          </a:prstGeom>
          <a:noFill/>
        </p:spPr>
        <p:txBody>
          <a:bodyPr wrap="square" lIns="91440" tIns="45720" rIns="91440" bIns="45720" rtlCol="0" anchor="t">
            <a:spAutoFit/>
          </a:bodyPr>
          <a:lstStyle/>
          <a:p>
            <a:pPr marL="285750" indent="-285750">
              <a:buFont typeface="Wingdings,Sans-Serif" panose="05000000000000000000" pitchFamily="2" charset="2"/>
              <a:buChar char="Ø"/>
            </a:pPr>
            <a:r>
              <a:rPr lang="en-US" sz="1600">
                <a:solidFill>
                  <a:srgbClr val="1D1C1D"/>
                </a:solidFill>
                <a:ea typeface="+mn-lt"/>
                <a:cs typeface="+mn-lt"/>
              </a:rPr>
              <a:t>Removed all data after 6/30/22 (to create a constrained dataset as data is pulled daily)</a:t>
            </a:r>
            <a:endParaRPr lang="en-US" sz="1600">
              <a:ea typeface="+mn-lt"/>
              <a:cs typeface="+mn-lt"/>
            </a:endParaRPr>
          </a:p>
          <a:p>
            <a:pPr marL="285750" indent="-285750">
              <a:buFont typeface="Wingdings,Sans-Serif" panose="05000000000000000000" pitchFamily="2" charset="2"/>
              <a:buChar char="Ø"/>
            </a:pPr>
            <a:endParaRPr lang="en-US" sz="1600" dirty="0">
              <a:solidFill>
                <a:srgbClr val="1D1C1D"/>
              </a:solidFill>
              <a:ea typeface="+mn-lt"/>
              <a:cs typeface="+mn-lt"/>
            </a:endParaRPr>
          </a:p>
          <a:p>
            <a:pPr marL="285750" indent="-285750">
              <a:buFont typeface="Wingdings,Sans-Serif" panose="05000000000000000000" pitchFamily="2" charset="2"/>
              <a:buChar char="Ø"/>
            </a:pPr>
            <a:r>
              <a:rPr lang="en-US" sz="1600" dirty="0">
                <a:solidFill>
                  <a:srgbClr val="1D1C1D"/>
                </a:solidFill>
                <a:ea typeface="+mn-lt"/>
                <a:cs typeface="+mn-lt"/>
              </a:rPr>
              <a:t>Removed all data before 7/31/22 (to create a constrained dataset as data is pulled daily)</a:t>
            </a:r>
          </a:p>
          <a:p>
            <a:pPr marL="285750" indent="-285750">
              <a:buFont typeface="Wingdings,Sans-Serif" panose="05000000000000000000" pitchFamily="2" charset="2"/>
              <a:buChar char="Ø"/>
            </a:pPr>
            <a:endParaRPr lang="en-US" sz="1600">
              <a:solidFill>
                <a:srgbClr val="000000"/>
              </a:solidFill>
              <a:ea typeface="+mn-lt"/>
              <a:cs typeface="+mn-lt"/>
            </a:endParaRPr>
          </a:p>
          <a:p>
            <a:pPr marL="285750" indent="-285750">
              <a:buFont typeface="Wingdings,Sans-Serif" panose="05000000000000000000" pitchFamily="2" charset="2"/>
              <a:buChar char="Ø"/>
            </a:pPr>
            <a:r>
              <a:rPr lang="en-US" sz="1600" dirty="0">
                <a:solidFill>
                  <a:srgbClr val="1D1C1D"/>
                </a:solidFill>
                <a:ea typeface="+mn-lt"/>
                <a:cs typeface="+mn-lt"/>
              </a:rPr>
              <a:t>Removed unnecessary/redundant columns (</a:t>
            </a:r>
            <a:r>
              <a:rPr lang="en-US" sz="1600" dirty="0" err="1">
                <a:solidFill>
                  <a:srgbClr val="1D1C1D"/>
                </a:solidFill>
                <a:ea typeface="+mn-lt"/>
                <a:cs typeface="+mn-lt"/>
              </a:rPr>
              <a:t>I.e</a:t>
            </a:r>
            <a:r>
              <a:rPr lang="en-US" sz="1600" dirty="0">
                <a:solidFill>
                  <a:srgbClr val="1D1C1D"/>
                </a:solidFill>
                <a:ea typeface="+mn-lt"/>
                <a:cs typeface="+mn-lt"/>
              </a:rPr>
              <a:t> column related to hazmat information)</a:t>
            </a:r>
            <a:endParaRPr lang="en-US" dirty="0"/>
          </a:p>
          <a:p>
            <a:pPr marL="285750" indent="-285750">
              <a:buFont typeface="Wingdings,Sans-Serif" panose="05000000000000000000" pitchFamily="2" charset="2"/>
              <a:buChar char="Ø"/>
            </a:pPr>
            <a:endParaRPr lang="en-US" sz="1600">
              <a:solidFill>
                <a:srgbClr val="1D1C1D"/>
              </a:solidFill>
            </a:endParaRPr>
          </a:p>
          <a:p>
            <a:pPr marL="285750" indent="-285750">
              <a:buFont typeface="Wingdings,Sans-Serif" panose="05000000000000000000" pitchFamily="2" charset="2"/>
              <a:buChar char="Ø"/>
            </a:pPr>
            <a:r>
              <a:rPr lang="en-US" sz="1600" dirty="0">
                <a:solidFill>
                  <a:srgbClr val="1D1C1D"/>
                </a:solidFill>
              </a:rPr>
              <a:t>Cleaned the data through cluster/edits in </a:t>
            </a:r>
            <a:r>
              <a:rPr lang="en-US" sz="1600" dirty="0" err="1">
                <a:solidFill>
                  <a:srgbClr val="1D1C1D"/>
                </a:solidFill>
              </a:rPr>
              <a:t>OpenRefine</a:t>
            </a:r>
            <a:r>
              <a:rPr lang="en-US" sz="1600" dirty="0">
                <a:solidFill>
                  <a:srgbClr val="1D1C1D"/>
                </a:solidFill>
              </a:rPr>
              <a:t> to remove typos and standardize rows</a:t>
            </a:r>
          </a:p>
          <a:p>
            <a:pPr marL="285750" indent="-285750">
              <a:buFont typeface="Wingdings,Sans-Serif" panose="05000000000000000000" pitchFamily="2" charset="2"/>
              <a:buChar char="Ø"/>
            </a:pPr>
            <a:endParaRPr lang="en-US" sz="1600" dirty="0">
              <a:solidFill>
                <a:srgbClr val="1D1C1D"/>
              </a:solidFill>
              <a:ea typeface="+mn-lt"/>
              <a:cs typeface="+mn-lt"/>
            </a:endParaRPr>
          </a:p>
          <a:p>
            <a:pPr marL="285750" indent="-285750">
              <a:buFont typeface="Wingdings,Sans-Serif" panose="05000000000000000000" pitchFamily="2" charset="2"/>
              <a:buChar char="Ø"/>
            </a:pPr>
            <a:r>
              <a:rPr lang="en-US" sz="1600">
                <a:solidFill>
                  <a:srgbClr val="1D1C1D"/>
                </a:solidFill>
                <a:ea typeface="+mn-lt"/>
                <a:cs typeface="+mn-lt"/>
              </a:rPr>
              <a:t>Standardized columns to lower case and removed white spaces using Python </a:t>
            </a:r>
            <a:endParaRPr lang="en-US" sz="1600">
              <a:solidFill>
                <a:srgbClr val="1D1C1D"/>
              </a:solidFill>
            </a:endParaRPr>
          </a:p>
          <a:p>
            <a:endParaRPr lang="en-US" dirty="0"/>
          </a:p>
          <a:p>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B7BC128A-2A5F-89CB-274F-5ED822D00278}"/>
              </a:ext>
            </a:extLst>
          </p:cNvPr>
          <p:cNvPicPr>
            <a:picLocks noChangeAspect="1"/>
          </p:cNvPicPr>
          <p:nvPr/>
        </p:nvPicPr>
        <p:blipFill>
          <a:blip r:embed="rId2"/>
          <a:stretch>
            <a:fillRect/>
          </a:stretch>
        </p:blipFill>
        <p:spPr>
          <a:xfrm>
            <a:off x="1131854" y="4012664"/>
            <a:ext cx="4088309" cy="2568774"/>
          </a:xfrm>
          <a:prstGeom prst="rect">
            <a:avLst/>
          </a:prstGeom>
        </p:spPr>
      </p:pic>
      <p:pic>
        <p:nvPicPr>
          <p:cNvPr id="6" name="Picture 6">
            <a:extLst>
              <a:ext uri="{FF2B5EF4-FFF2-40B4-BE49-F238E27FC236}">
                <a16:creationId xmlns:a16="http://schemas.microsoft.com/office/drawing/2014/main" id="{1519DC0C-A287-A5B3-8111-9EB51D5C8BF0}"/>
              </a:ext>
            </a:extLst>
          </p:cNvPr>
          <p:cNvPicPr>
            <a:picLocks noChangeAspect="1"/>
          </p:cNvPicPr>
          <p:nvPr/>
        </p:nvPicPr>
        <p:blipFill>
          <a:blip r:embed="rId3"/>
          <a:stretch>
            <a:fillRect/>
          </a:stretch>
        </p:blipFill>
        <p:spPr>
          <a:xfrm>
            <a:off x="5429955" y="3864762"/>
            <a:ext cx="3740385" cy="2722105"/>
          </a:xfrm>
          <a:prstGeom prst="rect">
            <a:avLst/>
          </a:prstGeom>
        </p:spPr>
      </p:pic>
    </p:spTree>
    <p:extLst>
      <p:ext uri="{BB962C8B-B14F-4D97-AF65-F5344CB8AC3E}">
        <p14:creationId xmlns:p14="http://schemas.microsoft.com/office/powerpoint/2010/main" val="126725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343C1-9263-C8CD-E6F2-D819ECA3114A}"/>
              </a:ext>
            </a:extLst>
          </p:cNvPr>
          <p:cNvSpPr txBox="1"/>
          <p:nvPr/>
        </p:nvSpPr>
        <p:spPr>
          <a:xfrm>
            <a:off x="1860998" y="457199"/>
            <a:ext cx="7308761" cy="646331"/>
          </a:xfrm>
          <a:prstGeom prst="rect">
            <a:avLst/>
          </a:prstGeom>
          <a:noFill/>
        </p:spPr>
        <p:txBody>
          <a:bodyPr wrap="square" lIns="91440" tIns="45720" rIns="91440" bIns="45720" rtlCol="0" anchor="t">
            <a:spAutoFit/>
          </a:bodyPr>
          <a:lstStyle/>
          <a:p>
            <a:r>
              <a:rPr lang="en-US" sz="3600">
                <a:latin typeface="+mj-lt"/>
              </a:rPr>
              <a:t>Data Loading</a:t>
            </a:r>
          </a:p>
        </p:txBody>
      </p:sp>
      <p:pic>
        <p:nvPicPr>
          <p:cNvPr id="4" name="Picture 5" descr="Icon&#10;&#10;Description automatically generated">
            <a:extLst>
              <a:ext uri="{FF2B5EF4-FFF2-40B4-BE49-F238E27FC236}">
                <a16:creationId xmlns:a16="http://schemas.microsoft.com/office/drawing/2014/main" id="{8CA40872-6F70-E0C1-FFEC-1C82C2659D3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68992" y="2703957"/>
            <a:ext cx="4812830" cy="3350382"/>
          </a:xfrm>
          <a:prstGeom prst="rect">
            <a:avLst/>
          </a:prstGeom>
        </p:spPr>
      </p:pic>
      <p:sp>
        <p:nvSpPr>
          <p:cNvPr id="7" name="TextBox 6">
            <a:extLst>
              <a:ext uri="{FF2B5EF4-FFF2-40B4-BE49-F238E27FC236}">
                <a16:creationId xmlns:a16="http://schemas.microsoft.com/office/drawing/2014/main" id="{706ED49F-C053-A41A-3AB3-F53C9A7334E8}"/>
              </a:ext>
            </a:extLst>
          </p:cNvPr>
          <p:cNvSpPr txBox="1"/>
          <p:nvPr/>
        </p:nvSpPr>
        <p:spPr>
          <a:xfrm>
            <a:off x="451692" y="1731680"/>
            <a:ext cx="5641894" cy="3631763"/>
          </a:xfrm>
          <a:prstGeom prst="rect">
            <a:avLst/>
          </a:prstGeom>
          <a:noFill/>
        </p:spPr>
        <p:txBody>
          <a:bodyPr wrap="square" lIns="91440" tIns="45720" rIns="91440" bIns="45720" rtlCol="0" anchor="t">
            <a:spAutoFit/>
          </a:bodyPr>
          <a:lstStyle/>
          <a:p>
            <a:endParaRPr lang="en-US" i="1"/>
          </a:p>
          <a:p>
            <a:pPr marL="285750" indent="-285750">
              <a:buFont typeface="Wingdings" panose="05000000000000000000" pitchFamily="2" charset="2"/>
              <a:buChar char="Ø"/>
            </a:pPr>
            <a:r>
              <a:rPr lang="en-US" sz="1600">
                <a:solidFill>
                  <a:srgbClr val="1D1C1D"/>
                </a:solidFill>
              </a:rPr>
              <a:t>5 CSV's uploaded to Google Cloud Platform buckets. </a:t>
            </a:r>
          </a:p>
          <a:p>
            <a:pPr marL="285750" indent="-285750">
              <a:buFont typeface="Wingdings" panose="05000000000000000000" pitchFamily="2" charset="2"/>
              <a:buChar char="Ø"/>
            </a:pPr>
            <a:endParaRPr lang="en-US" sz="1600">
              <a:solidFill>
                <a:srgbClr val="1D1C1D"/>
              </a:solidFill>
            </a:endParaRPr>
          </a:p>
          <a:p>
            <a:pPr marL="285750" indent="-285750">
              <a:buFont typeface="Wingdings" panose="05000000000000000000" pitchFamily="2" charset="2"/>
              <a:buChar char="Ø"/>
            </a:pPr>
            <a:r>
              <a:rPr lang="en-US" sz="1600">
                <a:solidFill>
                  <a:srgbClr val="1D1C1D"/>
                </a:solidFill>
              </a:rPr>
              <a:t>Connected MySQL Workbench to Google Cloud Platform and granted team members access</a:t>
            </a:r>
          </a:p>
          <a:p>
            <a:pPr marL="285750" indent="-285750">
              <a:buFont typeface="Wingdings" panose="05000000000000000000" pitchFamily="2" charset="2"/>
              <a:buChar char="Ø"/>
            </a:pPr>
            <a:endParaRPr lang="en-US" sz="1600">
              <a:solidFill>
                <a:srgbClr val="1D1C1D"/>
              </a:solidFill>
            </a:endParaRPr>
          </a:p>
          <a:p>
            <a:pPr marL="285750" indent="-285750">
              <a:buFont typeface="Wingdings" panose="05000000000000000000" pitchFamily="2" charset="2"/>
              <a:buChar char="Ø"/>
            </a:pPr>
            <a:r>
              <a:rPr lang="en-US" sz="1600">
                <a:solidFill>
                  <a:srgbClr val="1D1C1D"/>
                </a:solidFill>
              </a:rPr>
              <a:t>Forward engineered previous EER diagram and wrote DML script to load data</a:t>
            </a:r>
          </a:p>
          <a:p>
            <a:pPr marL="285750" indent="-285750">
              <a:buFont typeface="Wingdings" panose="05000000000000000000" pitchFamily="2" charset="2"/>
              <a:buChar char="Ø"/>
            </a:pPr>
            <a:endParaRPr lang="en-US" sz="1600"/>
          </a:p>
          <a:p>
            <a:pPr marL="285750" indent="-285750">
              <a:buFont typeface="Wingdings" panose="05000000000000000000" pitchFamily="2" charset="2"/>
              <a:buChar char="Ø"/>
            </a:pPr>
            <a:r>
              <a:rPr lang="en-US" sz="1600"/>
              <a:t>Later connected Tableau to MySQL Workbench</a:t>
            </a:r>
          </a:p>
          <a:p>
            <a:pPr marL="285750" indent="-285750">
              <a:buFont typeface="Wingdings" panose="05000000000000000000" pitchFamily="2" charset="2"/>
              <a:buChar char="Ø"/>
            </a:pPr>
            <a:endParaRPr lang="en-US" sz="1600">
              <a:solidFill>
                <a:srgbClr val="000000"/>
              </a:solidFill>
              <a:ea typeface="+mn-lt"/>
              <a:cs typeface="+mn-lt"/>
            </a:endParaRPr>
          </a:p>
          <a:p>
            <a:endParaRPr lang="en-US" sz="1600">
              <a:solidFill>
                <a:srgbClr val="000000"/>
              </a:solidFill>
              <a:ea typeface="+mn-lt"/>
              <a:cs typeface="+mn-lt"/>
            </a:endParaRPr>
          </a:p>
          <a:p>
            <a:pPr>
              <a:spcBef>
                <a:spcPct val="0"/>
              </a:spcBef>
            </a:pPr>
            <a:endParaRPr lang="en-US">
              <a:solidFill>
                <a:srgbClr val="000000"/>
              </a:solidFill>
              <a:ea typeface="+mn-lt"/>
              <a:cs typeface="+mn-lt"/>
            </a:endParaRPr>
          </a:p>
          <a:p>
            <a:endParaRPr lang="en-US">
              <a:solidFill>
                <a:srgbClr val="000000"/>
              </a:solidFill>
              <a:ea typeface="+mn-lt"/>
              <a:cs typeface="+mn-lt"/>
            </a:endParaRPr>
          </a:p>
        </p:txBody>
      </p:sp>
    </p:spTree>
    <p:extLst>
      <p:ext uri="{BB962C8B-B14F-4D97-AF65-F5344CB8AC3E}">
        <p14:creationId xmlns:p14="http://schemas.microsoft.com/office/powerpoint/2010/main" val="2127638819"/>
      </p:ext>
    </p:extLst>
  </p:cSld>
  <p:clrMapOvr>
    <a:masterClrMapping/>
  </p:clrMapOvr>
</p:sld>
</file>

<file path=ppt/theme/theme1.xml><?xml version="1.0" encoding="utf-8"?>
<a:theme xmlns:a="http://schemas.openxmlformats.org/drawingml/2006/main" name="Facet">
  <a:themeElements>
    <a:clrScheme name="Custom 3">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A5300F"/>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Vehicle Safety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Roth, Tyler J</dc:creator>
  <cp:revision>258</cp:revision>
  <dcterms:created xsi:type="dcterms:W3CDTF">2022-10-25T19:51:25Z</dcterms:created>
  <dcterms:modified xsi:type="dcterms:W3CDTF">2022-12-04T23:15:49Z</dcterms:modified>
</cp:coreProperties>
</file>