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F86D620-3C1B-464C-BDA6-D711F40D2E6A}" type="datetimeFigureOut">
              <a:rPr lang="en-CA" smtClean="0"/>
              <a:t>2021-07-11</a:t>
            </a:fld>
            <a:endParaRPr lang="en-C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1E611D3-6941-4FE7-BE55-05E3E0A7E051}" type="slidenum">
              <a:rPr lang="en-CA" smtClean="0"/>
              <a:t>‹#›</a:t>
            </a:fld>
            <a:endParaRPr lang="en-CA"/>
          </a:p>
        </p:txBody>
      </p:sp>
    </p:spTree>
    <p:extLst>
      <p:ext uri="{BB962C8B-B14F-4D97-AF65-F5344CB8AC3E}">
        <p14:creationId xmlns:p14="http://schemas.microsoft.com/office/powerpoint/2010/main" val="299098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D620-3C1B-464C-BDA6-D711F40D2E6A}"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207605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D620-3C1B-464C-BDA6-D711F40D2E6A}"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46872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6D620-3C1B-464C-BDA6-D711F40D2E6A}"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369379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6D620-3C1B-464C-BDA6-D711F40D2E6A}" type="datetimeFigureOut">
              <a:rPr lang="en-CA" smtClean="0"/>
              <a:t>2021-07-11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155727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6D620-3C1B-464C-BDA6-D711F40D2E6A}" type="datetimeFigureOut">
              <a:rPr lang="en-CA" smtClean="0"/>
              <a:t>2021-07-11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366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6D620-3C1B-464C-BDA6-D711F40D2E6A}" type="datetimeFigureOut">
              <a:rPr lang="en-CA" smtClean="0"/>
              <a:t>2021-07-11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11474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6D620-3C1B-464C-BDA6-D711F40D2E6A}" type="datetimeFigureOut">
              <a:rPr lang="en-CA" smtClean="0"/>
              <a:t>2021-07-11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356516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6D620-3C1B-464C-BDA6-D711F40D2E6A}" type="datetimeFigureOut">
              <a:rPr lang="en-CA" smtClean="0"/>
              <a:t>2021-07-11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1E611D3-6941-4FE7-BE55-05E3E0A7E051}" type="slidenum">
              <a:rPr lang="en-CA" smtClean="0"/>
              <a:t>‹#›</a:t>
            </a:fld>
            <a:endParaRPr lang="en-CA"/>
          </a:p>
        </p:txBody>
      </p:sp>
    </p:spTree>
    <p:extLst>
      <p:ext uri="{BB962C8B-B14F-4D97-AF65-F5344CB8AC3E}">
        <p14:creationId xmlns:p14="http://schemas.microsoft.com/office/powerpoint/2010/main" val="409473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F86D620-3C1B-464C-BDA6-D711F40D2E6A}" type="datetimeFigureOut">
              <a:rPr lang="en-CA" smtClean="0"/>
              <a:t>2021-07-11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1E611D3-6941-4FE7-BE55-05E3E0A7E051}" type="slidenum">
              <a:rPr lang="en-CA" smtClean="0"/>
              <a:t>‹#›</a:t>
            </a:fld>
            <a:endParaRPr lang="en-CA"/>
          </a:p>
        </p:txBody>
      </p:sp>
    </p:spTree>
    <p:extLst>
      <p:ext uri="{BB962C8B-B14F-4D97-AF65-F5344CB8AC3E}">
        <p14:creationId xmlns:p14="http://schemas.microsoft.com/office/powerpoint/2010/main" val="372448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F86D620-3C1B-464C-BDA6-D711F40D2E6A}" type="datetimeFigureOut">
              <a:rPr lang="en-CA" smtClean="0"/>
              <a:t>2021-07-11</a:t>
            </a:fld>
            <a:endParaRPr lang="en-C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CA"/>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1E611D3-6941-4FE7-BE55-05E3E0A7E051}" type="slidenum">
              <a:rPr lang="en-CA" smtClean="0"/>
              <a:t>‹#›</a:t>
            </a:fld>
            <a:endParaRPr lang="en-CA"/>
          </a:p>
        </p:txBody>
      </p:sp>
    </p:spTree>
    <p:extLst>
      <p:ext uri="{BB962C8B-B14F-4D97-AF65-F5344CB8AC3E}">
        <p14:creationId xmlns:p14="http://schemas.microsoft.com/office/powerpoint/2010/main" val="1576151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F86D620-3C1B-464C-BDA6-D711F40D2E6A}" type="datetimeFigureOut">
              <a:rPr lang="en-CA" smtClean="0"/>
              <a:t>2021-07-11</a:t>
            </a:fld>
            <a:endParaRPr lang="en-C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C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1E611D3-6941-4FE7-BE55-05E3E0A7E051}" type="slidenum">
              <a:rPr lang="en-CA" smtClean="0"/>
              <a:t>‹#›</a:t>
            </a:fld>
            <a:endParaRPr lang="en-CA"/>
          </a:p>
        </p:txBody>
      </p:sp>
    </p:spTree>
    <p:extLst>
      <p:ext uri="{BB962C8B-B14F-4D97-AF65-F5344CB8AC3E}">
        <p14:creationId xmlns:p14="http://schemas.microsoft.com/office/powerpoint/2010/main" val="2390966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F613-15C0-4793-BC22-F2BF5D5678E4}"/>
              </a:ext>
            </a:extLst>
          </p:cNvPr>
          <p:cNvSpPr>
            <a:spLocks noGrp="1"/>
          </p:cNvSpPr>
          <p:nvPr>
            <p:ph type="ctrTitle"/>
          </p:nvPr>
        </p:nvSpPr>
        <p:spPr/>
        <p:txBody>
          <a:bodyPr/>
          <a:lstStyle/>
          <a:p>
            <a:r>
              <a:rPr lang="en-CA"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Identifying where we should open a high-end fitness centre in Toronto</a:t>
            </a:r>
            <a:endParaRPr lang="en-CA" dirty="0"/>
          </a:p>
        </p:txBody>
      </p:sp>
      <p:sp>
        <p:nvSpPr>
          <p:cNvPr id="3" name="Subtitle 2">
            <a:extLst>
              <a:ext uri="{FF2B5EF4-FFF2-40B4-BE49-F238E27FC236}">
                <a16:creationId xmlns:a16="http://schemas.microsoft.com/office/drawing/2014/main" id="{7A63BD73-6609-41B0-8721-50EC2FD9B116}"/>
              </a:ext>
            </a:extLst>
          </p:cNvPr>
          <p:cNvSpPr>
            <a:spLocks noGrp="1"/>
          </p:cNvSpPr>
          <p:nvPr>
            <p:ph type="subTitle" idx="1"/>
          </p:nvPr>
        </p:nvSpPr>
        <p:spPr/>
        <p:txBody>
          <a:bodyPr/>
          <a:lstStyle/>
          <a:p>
            <a:r>
              <a:rPr lang="en-CA" dirty="0"/>
              <a:t>July 2021</a:t>
            </a:r>
          </a:p>
          <a:p>
            <a:r>
              <a:rPr lang="en-CA" dirty="0"/>
              <a:t>Mike Mehta</a:t>
            </a:r>
          </a:p>
        </p:txBody>
      </p:sp>
    </p:spTree>
    <p:extLst>
      <p:ext uri="{BB962C8B-B14F-4D97-AF65-F5344CB8AC3E}">
        <p14:creationId xmlns:p14="http://schemas.microsoft.com/office/powerpoint/2010/main" val="279979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0417-D43F-4256-A166-55C88F19879B}"/>
              </a:ext>
            </a:extLst>
          </p:cNvPr>
          <p:cNvSpPr>
            <a:spLocks noGrp="1"/>
          </p:cNvSpPr>
          <p:nvPr>
            <p:ph type="title"/>
          </p:nvPr>
        </p:nvSpPr>
        <p:spPr/>
        <p:txBody>
          <a:bodyPr/>
          <a:lstStyle/>
          <a:p>
            <a:r>
              <a:rPr lang="en-CA" dirty="0"/>
              <a:t>Problem definition</a:t>
            </a:r>
          </a:p>
        </p:txBody>
      </p:sp>
      <p:sp>
        <p:nvSpPr>
          <p:cNvPr id="3" name="Content Placeholder 2">
            <a:extLst>
              <a:ext uri="{FF2B5EF4-FFF2-40B4-BE49-F238E27FC236}">
                <a16:creationId xmlns:a16="http://schemas.microsoft.com/office/drawing/2014/main" id="{65A36309-3456-435F-9EFE-343406FD9AAC}"/>
              </a:ext>
            </a:extLst>
          </p:cNvPr>
          <p:cNvSpPr>
            <a:spLocks noGrp="1"/>
          </p:cNvSpPr>
          <p:nvPr>
            <p:ph idx="1"/>
          </p:nvPr>
        </p:nvSpPr>
        <p:spPr/>
        <p:txBody>
          <a:bodyPr/>
          <a:lstStyle/>
          <a:p>
            <a:r>
              <a:rPr lang="en-CA" b="1" dirty="0"/>
              <a:t>Primary objective</a:t>
            </a:r>
            <a:r>
              <a:rPr lang="en-CA" dirty="0"/>
              <a:t>: Identify where our client should develop a new high-end fitness facility that has minimal competition and has favourable surrounding neighbourhood traits to support a </a:t>
            </a:r>
          </a:p>
          <a:p>
            <a:r>
              <a:rPr lang="en-CA" b="1" dirty="0"/>
              <a:t>Secondary objectives</a:t>
            </a:r>
            <a:r>
              <a:rPr lang="en-CA" dirty="0"/>
              <a:t>:</a:t>
            </a:r>
          </a:p>
          <a:p>
            <a:r>
              <a:rPr lang="en-CA" dirty="0"/>
              <a:t>1.  Understand the current competitive market</a:t>
            </a:r>
          </a:p>
          <a:p>
            <a:r>
              <a:rPr lang="en-CA" dirty="0"/>
              <a:t>2.  Advise a business plan given other current </a:t>
            </a:r>
            <a:r>
              <a:rPr lang="en-CA" dirty="0" err="1"/>
              <a:t>succesful</a:t>
            </a:r>
            <a:r>
              <a:rPr lang="en-CA" dirty="0"/>
              <a:t> facilities</a:t>
            </a:r>
          </a:p>
        </p:txBody>
      </p:sp>
    </p:spTree>
    <p:extLst>
      <p:ext uri="{BB962C8B-B14F-4D97-AF65-F5344CB8AC3E}">
        <p14:creationId xmlns:p14="http://schemas.microsoft.com/office/powerpoint/2010/main" val="69279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44D4-6616-4B90-BDCA-72082BE2C4E3}"/>
              </a:ext>
            </a:extLst>
          </p:cNvPr>
          <p:cNvSpPr>
            <a:spLocks noGrp="1"/>
          </p:cNvSpPr>
          <p:nvPr>
            <p:ph type="title"/>
          </p:nvPr>
        </p:nvSpPr>
        <p:spPr/>
        <p:txBody>
          <a:bodyPr>
            <a:normAutofit fontScale="90000"/>
          </a:bodyPr>
          <a:lstStyle/>
          <a:p>
            <a:r>
              <a:rPr lang="en-CA" dirty="0"/>
              <a:t>Areas near existing clubs are substantially more expensive than areas away from clubs</a:t>
            </a:r>
          </a:p>
        </p:txBody>
      </p:sp>
      <p:sp>
        <p:nvSpPr>
          <p:cNvPr id="3" name="Content Placeholder 2">
            <a:extLst>
              <a:ext uri="{FF2B5EF4-FFF2-40B4-BE49-F238E27FC236}">
                <a16:creationId xmlns:a16="http://schemas.microsoft.com/office/drawing/2014/main" id="{840BD31B-273A-45A3-AC07-EFE4053024FC}"/>
              </a:ext>
            </a:extLst>
          </p:cNvPr>
          <p:cNvSpPr>
            <a:spLocks noGrp="1"/>
          </p:cNvSpPr>
          <p:nvPr>
            <p:ph idx="1"/>
          </p:nvPr>
        </p:nvSpPr>
        <p:spPr>
          <a:xfrm>
            <a:off x="6018179" y="2516221"/>
            <a:ext cx="5412202" cy="3261644"/>
          </a:xfrm>
        </p:spPr>
        <p:txBody>
          <a:bodyPr>
            <a:normAutofit fontScale="92500" lnSpcReduction="10000"/>
          </a:bodyPr>
          <a:lstStyle/>
          <a:p>
            <a:r>
              <a:rPr lang="en-CA" dirty="0"/>
              <a:t>Existing clubs exist in neighborhoods that are much more expensive than neighbourhoods that do not have a club. </a:t>
            </a:r>
          </a:p>
          <a:p>
            <a:r>
              <a:rPr lang="en-CA" dirty="0"/>
              <a:t>The average house in Toronto is about $2M. The average price within 5km of an existing club is $2.9M, and outside a 5km radius is $1.5M.</a:t>
            </a:r>
          </a:p>
          <a:p>
            <a:r>
              <a:rPr lang="en-CA" dirty="0"/>
              <a:t>The reason for this is likely desired client base of these clubs and the fees that they charge. Indicating this fitness club will also likely need to be in an area that is similarly wealthy </a:t>
            </a:r>
          </a:p>
        </p:txBody>
      </p:sp>
      <p:pic>
        <p:nvPicPr>
          <p:cNvPr id="5" name="Picture 4">
            <a:extLst>
              <a:ext uri="{FF2B5EF4-FFF2-40B4-BE49-F238E27FC236}">
                <a16:creationId xmlns:a16="http://schemas.microsoft.com/office/drawing/2014/main" id="{DFC20FCC-F317-4188-AF4A-1469B2683A75}"/>
              </a:ext>
            </a:extLst>
          </p:cNvPr>
          <p:cNvPicPr/>
          <p:nvPr/>
        </p:nvPicPr>
        <p:blipFill>
          <a:blip r:embed="rId2">
            <a:extLst>
              <a:ext uri="{28A0092B-C50C-407E-A947-70E740481C1C}">
                <a14:useLocalDpi xmlns:a14="http://schemas.microsoft.com/office/drawing/2010/main" val="0"/>
              </a:ext>
            </a:extLst>
          </a:blip>
          <a:stretch>
            <a:fillRect/>
          </a:stretch>
        </p:blipFill>
        <p:spPr>
          <a:xfrm>
            <a:off x="1071258" y="3031375"/>
            <a:ext cx="3771900" cy="2660650"/>
          </a:xfrm>
          <a:prstGeom prst="rect">
            <a:avLst/>
          </a:prstGeom>
        </p:spPr>
      </p:pic>
      <p:sp>
        <p:nvSpPr>
          <p:cNvPr id="6" name="Content Placeholder 2">
            <a:extLst>
              <a:ext uri="{FF2B5EF4-FFF2-40B4-BE49-F238E27FC236}">
                <a16:creationId xmlns:a16="http://schemas.microsoft.com/office/drawing/2014/main" id="{F1169EC5-939A-47C0-A4E7-0873C144F090}"/>
              </a:ext>
            </a:extLst>
          </p:cNvPr>
          <p:cNvSpPr txBox="1">
            <a:spLocks/>
          </p:cNvSpPr>
          <p:nvPr/>
        </p:nvSpPr>
        <p:spPr>
          <a:xfrm>
            <a:off x="1071258" y="2430381"/>
            <a:ext cx="4227074" cy="326164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CA" dirty="0"/>
              <a:t>Average House Price Near and Away From Existing Clubs</a:t>
            </a:r>
          </a:p>
        </p:txBody>
      </p:sp>
    </p:spTree>
    <p:extLst>
      <p:ext uri="{BB962C8B-B14F-4D97-AF65-F5344CB8AC3E}">
        <p14:creationId xmlns:p14="http://schemas.microsoft.com/office/powerpoint/2010/main" val="294168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628C-EDB4-4A04-956A-45FFE639DB11}"/>
              </a:ext>
            </a:extLst>
          </p:cNvPr>
          <p:cNvSpPr>
            <a:spLocks noGrp="1"/>
          </p:cNvSpPr>
          <p:nvPr>
            <p:ph type="title"/>
          </p:nvPr>
        </p:nvSpPr>
        <p:spPr/>
        <p:txBody>
          <a:bodyPr/>
          <a:lstStyle/>
          <a:p>
            <a:r>
              <a:rPr lang="en-CA" dirty="0"/>
              <a:t>Population density of existing clubs falls into 3 distinct buckets</a:t>
            </a:r>
          </a:p>
        </p:txBody>
      </p:sp>
      <p:pic>
        <p:nvPicPr>
          <p:cNvPr id="4" name="Picture 3">
            <a:extLst>
              <a:ext uri="{FF2B5EF4-FFF2-40B4-BE49-F238E27FC236}">
                <a16:creationId xmlns:a16="http://schemas.microsoft.com/office/drawing/2014/main" id="{2EF7B6EB-83A0-41FF-B18D-C270608268AD}"/>
              </a:ext>
            </a:extLst>
          </p:cNvPr>
          <p:cNvPicPr/>
          <p:nvPr/>
        </p:nvPicPr>
        <p:blipFill>
          <a:blip r:embed="rId2"/>
          <a:stretch>
            <a:fillRect/>
          </a:stretch>
        </p:blipFill>
        <p:spPr>
          <a:xfrm>
            <a:off x="676656" y="2157731"/>
            <a:ext cx="3402476" cy="2128924"/>
          </a:xfrm>
          <a:prstGeom prst="rect">
            <a:avLst/>
          </a:prstGeom>
        </p:spPr>
      </p:pic>
      <p:pic>
        <p:nvPicPr>
          <p:cNvPr id="5" name="Content Placeholder 4">
            <a:extLst>
              <a:ext uri="{FF2B5EF4-FFF2-40B4-BE49-F238E27FC236}">
                <a16:creationId xmlns:a16="http://schemas.microsoft.com/office/drawing/2014/main" id="{643B411C-D1BD-4BEA-8B0E-5203D1EDAC1A}"/>
              </a:ext>
            </a:extLst>
          </p:cNvPr>
          <p:cNvPicPr>
            <a:picLocks noGrp="1"/>
          </p:cNvPicPr>
          <p:nvPr>
            <p:ph idx="1"/>
          </p:nvPr>
        </p:nvPicPr>
        <p:blipFill>
          <a:blip r:embed="rId3"/>
          <a:stretch>
            <a:fillRect/>
          </a:stretch>
        </p:blipFill>
        <p:spPr>
          <a:xfrm>
            <a:off x="676656" y="4286655"/>
            <a:ext cx="3333818" cy="1977958"/>
          </a:xfrm>
          <a:prstGeom prst="rect">
            <a:avLst/>
          </a:prstGeom>
        </p:spPr>
      </p:pic>
      <p:sp>
        <p:nvSpPr>
          <p:cNvPr id="6" name="Content Placeholder 2">
            <a:extLst>
              <a:ext uri="{FF2B5EF4-FFF2-40B4-BE49-F238E27FC236}">
                <a16:creationId xmlns:a16="http://schemas.microsoft.com/office/drawing/2014/main" id="{30E9FCDD-F17A-47E6-B40C-296E3E5D76D3}"/>
              </a:ext>
            </a:extLst>
          </p:cNvPr>
          <p:cNvSpPr txBox="1">
            <a:spLocks/>
          </p:cNvSpPr>
          <p:nvPr/>
        </p:nvSpPr>
        <p:spPr>
          <a:xfrm>
            <a:off x="4786009" y="2157731"/>
            <a:ext cx="6663422" cy="4016090"/>
          </a:xfrm>
          <a:prstGeom prst="rect">
            <a:avLst/>
          </a:prstGeom>
        </p:spPr>
        <p:txBody>
          <a:bodyPr vert="horz" lIns="91440" tIns="45720" rIns="91440" bIns="45720" rtlCol="0">
            <a:normAutofit fontScale="85000"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Looking at population surrounding the clubs, we can see that the fitness clubs fall into one of a few categories. </a:t>
            </a:r>
          </a:p>
          <a:p>
            <a:pPr marL="342900" lvl="0" indent="-342900">
              <a:lnSpc>
                <a:spcPct val="107000"/>
              </a:lnSpc>
              <a:buFont typeface="+mj-lt"/>
              <a:buAutoNum type="arabicPeriod"/>
            </a:pPr>
            <a:r>
              <a:rPr lang="en-CA" sz="1800" b="1" dirty="0">
                <a:effectLst/>
                <a:latin typeface="Calibri" panose="020F0502020204030204" pitchFamily="34" charset="0"/>
                <a:ea typeface="Calibri" panose="020F0502020204030204" pitchFamily="34" charset="0"/>
                <a:cs typeface="Times New Roman" panose="02020603050405020304" pitchFamily="18" charset="0"/>
              </a:rPr>
              <a:t>Commercial</a:t>
            </a:r>
            <a:r>
              <a:rPr lang="en-CA" sz="1800" dirty="0">
                <a:effectLst/>
                <a:latin typeface="Calibri" panose="020F0502020204030204" pitchFamily="34" charset="0"/>
                <a:ea typeface="Calibri" panose="020F0502020204030204" pitchFamily="34" charset="0"/>
                <a:cs typeface="Times New Roman" panose="02020603050405020304" pitchFamily="18" charset="0"/>
              </a:rPr>
              <a:t>: Downtown in a very commercial area such as </a:t>
            </a:r>
            <a:r>
              <a:rPr lang="en-CA" sz="1800" i="1" dirty="0">
                <a:effectLst/>
                <a:latin typeface="Calibri" panose="020F0502020204030204" pitchFamily="34" charset="0"/>
                <a:ea typeface="Calibri" panose="020F0502020204030204" pitchFamily="34" charset="0"/>
                <a:cs typeface="Times New Roman" panose="02020603050405020304" pitchFamily="18" charset="0"/>
              </a:rPr>
              <a:t>Toronto Athletic Club, Equinox Club or Adelaide Club</a:t>
            </a:r>
            <a:r>
              <a:rPr lang="en-CA" sz="1800" dirty="0">
                <a:effectLst/>
                <a:latin typeface="Calibri" panose="020F0502020204030204" pitchFamily="34" charset="0"/>
                <a:ea typeface="Calibri" panose="020F0502020204030204" pitchFamily="34" charset="0"/>
                <a:cs typeface="Times New Roman" panose="02020603050405020304" pitchFamily="18" charset="0"/>
              </a:rPr>
              <a:t>. Where there are few residences, but a lot of business and daily foot traffic. These have low populations in the surrounding neighborhood. </a:t>
            </a:r>
          </a:p>
          <a:p>
            <a:pPr marL="342900" lvl="0" indent="-342900">
              <a:lnSpc>
                <a:spcPct val="107000"/>
              </a:lnSpc>
              <a:buFont typeface="+mj-lt"/>
              <a:buAutoNum type="arabicPeriod"/>
            </a:pPr>
            <a:r>
              <a:rPr lang="en-CA" sz="1800" b="1" dirty="0">
                <a:effectLst/>
                <a:latin typeface="Calibri" panose="020F0502020204030204" pitchFamily="34" charset="0"/>
                <a:ea typeface="Calibri" panose="020F0502020204030204" pitchFamily="34" charset="0"/>
                <a:cs typeface="Times New Roman" panose="02020603050405020304" pitchFamily="18" charset="0"/>
              </a:rPr>
              <a:t>Residential</a:t>
            </a:r>
            <a:r>
              <a:rPr lang="en-CA" sz="1800" dirty="0">
                <a:effectLst/>
                <a:latin typeface="Calibri" panose="020F0502020204030204" pitchFamily="34" charset="0"/>
                <a:ea typeface="Calibri" panose="020F0502020204030204" pitchFamily="34" charset="0"/>
                <a:cs typeface="Times New Roman" panose="02020603050405020304" pitchFamily="18" charset="0"/>
              </a:rPr>
              <a:t>: In strictly residential areas amongst primarily detached homes, reducing population density, such as </a:t>
            </a:r>
            <a:r>
              <a:rPr lang="en-CA" sz="1800" i="1" dirty="0">
                <a:effectLst/>
                <a:latin typeface="Calibri" panose="020F0502020204030204" pitchFamily="34" charset="0"/>
                <a:ea typeface="Calibri" panose="020F0502020204030204" pitchFamily="34" charset="0"/>
                <a:cs typeface="Times New Roman" panose="02020603050405020304" pitchFamily="18" charset="0"/>
              </a:rPr>
              <a:t>The Granite Club and Rosedale Club</a:t>
            </a:r>
            <a:r>
              <a:rPr lang="en-CA" sz="1800" dirty="0">
                <a:effectLst/>
                <a:latin typeface="Calibri" panose="020F0502020204030204" pitchFamily="34" charset="0"/>
                <a:ea typeface="Calibri" panose="020F0502020204030204" pitchFamily="34" charset="0"/>
                <a:cs typeface="Times New Roman" panose="02020603050405020304" pitchFamily="18" charset="0"/>
              </a:rPr>
              <a:t>. These have mid-level populations but are extremely affluent. </a:t>
            </a:r>
          </a:p>
          <a:p>
            <a:pPr marL="342900" lvl="0" indent="-342900">
              <a:lnSpc>
                <a:spcPct val="107000"/>
              </a:lnSpc>
              <a:spcAft>
                <a:spcPts val="800"/>
              </a:spcAft>
              <a:buFont typeface="+mj-lt"/>
              <a:buAutoNum type="arabicPeriod"/>
            </a:pPr>
            <a:r>
              <a:rPr lang="en-CA" sz="1800" b="1" dirty="0">
                <a:effectLst/>
                <a:latin typeface="Calibri" panose="020F0502020204030204" pitchFamily="34" charset="0"/>
                <a:ea typeface="Calibri" panose="020F0502020204030204" pitchFamily="34" charset="0"/>
                <a:cs typeface="Times New Roman" panose="02020603050405020304" pitchFamily="18" charset="0"/>
              </a:rPr>
              <a:t>Hybrid</a:t>
            </a:r>
            <a:r>
              <a:rPr lang="en-CA" sz="1800" dirty="0">
                <a:effectLst/>
                <a:latin typeface="Calibri" panose="020F0502020204030204" pitchFamily="34" charset="0"/>
                <a:ea typeface="Calibri" panose="020F0502020204030204" pitchFamily="34" charset="0"/>
                <a:cs typeface="Times New Roman" panose="02020603050405020304" pitchFamily="18" charset="0"/>
              </a:rPr>
              <a:t>: In a downtown residence area that include multi-unit homes such as condos. These are a both close to expensive homes (Yorkville is an expensive neighborhood) and also pretty close to the financial sector similar to group 1. They likely cater to both the white-collar financial district workers coming to and from work as well as the people who live in the surrounding areas.</a:t>
            </a:r>
          </a:p>
        </p:txBody>
      </p:sp>
    </p:spTree>
    <p:extLst>
      <p:ext uri="{BB962C8B-B14F-4D97-AF65-F5344CB8AC3E}">
        <p14:creationId xmlns:p14="http://schemas.microsoft.com/office/powerpoint/2010/main" val="34129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8071-E78D-4148-8FC1-E13393645AE2}"/>
              </a:ext>
            </a:extLst>
          </p:cNvPr>
          <p:cNvSpPr>
            <a:spLocks noGrp="1"/>
          </p:cNvSpPr>
          <p:nvPr>
            <p:ph type="title"/>
          </p:nvPr>
        </p:nvSpPr>
        <p:spPr/>
        <p:txBody>
          <a:bodyPr/>
          <a:lstStyle/>
          <a:p>
            <a:r>
              <a:rPr lang="en-CA" dirty="0"/>
              <a:t>Clustering these neighbourhoods</a:t>
            </a:r>
          </a:p>
        </p:txBody>
      </p:sp>
      <p:sp>
        <p:nvSpPr>
          <p:cNvPr id="3" name="Content Placeholder 2">
            <a:extLst>
              <a:ext uri="{FF2B5EF4-FFF2-40B4-BE49-F238E27FC236}">
                <a16:creationId xmlns:a16="http://schemas.microsoft.com/office/drawing/2014/main" id="{FAC46B28-8D89-49C9-97B4-DA6773BA9EDA}"/>
              </a:ext>
            </a:extLst>
          </p:cNvPr>
          <p:cNvSpPr>
            <a:spLocks noGrp="1"/>
          </p:cNvSpPr>
          <p:nvPr>
            <p:ph idx="1"/>
          </p:nvPr>
        </p:nvSpPr>
        <p:spPr>
          <a:xfrm>
            <a:off x="676656" y="2157731"/>
            <a:ext cx="10753725" cy="3620134"/>
          </a:xfrm>
        </p:spPr>
        <p:txBody>
          <a:bodyPr/>
          <a:lstStyle/>
          <a:p>
            <a:r>
              <a:rPr lang="en-CA" dirty="0"/>
              <a:t>A few notes: </a:t>
            </a:r>
          </a:p>
          <a:p>
            <a:r>
              <a:rPr lang="en-CA" dirty="0"/>
              <a:t>- We ran a k-means cluster with various k to determine where the optimal neighborhood would be. We want to look for stable groupings. Ultimately, we used k 2-6.</a:t>
            </a:r>
          </a:p>
          <a:p>
            <a:r>
              <a:rPr lang="en-CA" dirty="0"/>
              <a:t>- We treated established luxury Toronto fitness clubs as our ‘success’ to help guide the model</a:t>
            </a:r>
          </a:p>
          <a:p>
            <a:r>
              <a:rPr lang="en-CA" dirty="0"/>
              <a:t>- Variables included in the clustering were local house prices (as a proxy to affluence), local population, and foursquare neighbourhood amenities (like parks and cafes) </a:t>
            </a:r>
          </a:p>
        </p:txBody>
      </p:sp>
    </p:spTree>
    <p:extLst>
      <p:ext uri="{BB962C8B-B14F-4D97-AF65-F5344CB8AC3E}">
        <p14:creationId xmlns:p14="http://schemas.microsoft.com/office/powerpoint/2010/main" val="421270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BF27-E215-41F6-9CF6-AC586F89798D}"/>
              </a:ext>
            </a:extLst>
          </p:cNvPr>
          <p:cNvSpPr>
            <a:spLocks noGrp="1"/>
          </p:cNvSpPr>
          <p:nvPr>
            <p:ph type="title"/>
          </p:nvPr>
        </p:nvSpPr>
        <p:spPr/>
        <p:txBody>
          <a:bodyPr/>
          <a:lstStyle/>
          <a:p>
            <a:r>
              <a:rPr lang="en-CA" dirty="0"/>
              <a:t>Clustering results -- Residential</a:t>
            </a:r>
          </a:p>
        </p:txBody>
      </p:sp>
      <p:sp>
        <p:nvSpPr>
          <p:cNvPr id="5" name="Content Placeholder 2">
            <a:extLst>
              <a:ext uri="{FF2B5EF4-FFF2-40B4-BE49-F238E27FC236}">
                <a16:creationId xmlns:a16="http://schemas.microsoft.com/office/drawing/2014/main" id="{50BCA845-F302-4F50-814F-77BA1D9965F5}"/>
              </a:ext>
            </a:extLst>
          </p:cNvPr>
          <p:cNvSpPr txBox="1">
            <a:spLocks/>
          </p:cNvSpPr>
          <p:nvPr/>
        </p:nvSpPr>
        <p:spPr>
          <a:xfrm>
            <a:off x="7240248" y="2094023"/>
            <a:ext cx="4209183" cy="4079798"/>
          </a:xfrm>
          <a:prstGeom prst="rect">
            <a:avLst/>
          </a:prstGeom>
        </p:spPr>
        <p:txBody>
          <a:bodyPr vert="horz" lIns="91440" tIns="45720" rIns="91440" bIns="45720" rtlCol="0">
            <a:normAutofit fontScale="92500" lnSpcReduction="2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Increasing the clustering up to 6, we see a familiar trend breakout where ther</a:t>
            </a:r>
            <a:r>
              <a:rPr lang="en-CA" sz="1800" dirty="0">
                <a:latin typeface="Calibri" panose="020F0502020204030204" pitchFamily="34" charset="0"/>
                <a:ea typeface="Calibri" panose="020F0502020204030204" pitchFamily="34" charset="0"/>
                <a:cs typeface="Times New Roman" panose="02020603050405020304" pitchFamily="18" charset="0"/>
              </a:rPr>
              <a:t>e are 3 clusters with clubs. These clubs are aligned with the population density mentioned above. </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Firstly, to the left, we have the residential focused cluster. These neighbourhoods are some of the most expensive in Toronto, with relatively small populations as they are almost all single family homes on larger lots. Unfortunately, all these neighbourhoods are within a short distance to existing clubs, making expansion here less feasible as clients would need to be taken from established facilities</a:t>
            </a:r>
          </a:p>
        </p:txBody>
      </p:sp>
      <p:pic>
        <p:nvPicPr>
          <p:cNvPr id="10" name="Picture 9">
            <a:extLst>
              <a:ext uri="{FF2B5EF4-FFF2-40B4-BE49-F238E27FC236}">
                <a16:creationId xmlns:a16="http://schemas.microsoft.com/office/drawing/2014/main" id="{3E1CDC68-EABE-4F5A-91C2-68FDF0FFCD59}"/>
              </a:ext>
            </a:extLst>
          </p:cNvPr>
          <p:cNvPicPr/>
          <p:nvPr/>
        </p:nvPicPr>
        <p:blipFill>
          <a:blip r:embed="rId2"/>
          <a:stretch>
            <a:fillRect/>
          </a:stretch>
        </p:blipFill>
        <p:spPr>
          <a:xfrm>
            <a:off x="657224" y="3069779"/>
            <a:ext cx="5943600" cy="1833880"/>
          </a:xfrm>
          <a:prstGeom prst="rect">
            <a:avLst/>
          </a:prstGeom>
          <a:ln>
            <a:solidFill>
              <a:schemeClr val="tx1"/>
            </a:solidFill>
          </a:ln>
        </p:spPr>
      </p:pic>
      <p:sp>
        <p:nvSpPr>
          <p:cNvPr id="11" name="Content Placeholder 2">
            <a:extLst>
              <a:ext uri="{FF2B5EF4-FFF2-40B4-BE49-F238E27FC236}">
                <a16:creationId xmlns:a16="http://schemas.microsoft.com/office/drawing/2014/main" id="{B4BBFBEB-B94D-4F4D-B6EB-5FB7B771DB56}"/>
              </a:ext>
            </a:extLst>
          </p:cNvPr>
          <p:cNvSpPr txBox="1">
            <a:spLocks/>
          </p:cNvSpPr>
          <p:nvPr/>
        </p:nvSpPr>
        <p:spPr>
          <a:xfrm>
            <a:off x="513538" y="2355897"/>
            <a:ext cx="6087285" cy="326164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CA" dirty="0"/>
              <a:t>Cluster with existing residential-focused clubs</a:t>
            </a:r>
          </a:p>
        </p:txBody>
      </p:sp>
    </p:spTree>
    <p:extLst>
      <p:ext uri="{BB962C8B-B14F-4D97-AF65-F5344CB8AC3E}">
        <p14:creationId xmlns:p14="http://schemas.microsoft.com/office/powerpoint/2010/main" val="62625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BF27-E215-41F6-9CF6-AC586F89798D}"/>
              </a:ext>
            </a:extLst>
          </p:cNvPr>
          <p:cNvSpPr>
            <a:spLocks noGrp="1"/>
          </p:cNvSpPr>
          <p:nvPr>
            <p:ph type="title"/>
          </p:nvPr>
        </p:nvSpPr>
        <p:spPr/>
        <p:txBody>
          <a:bodyPr/>
          <a:lstStyle/>
          <a:p>
            <a:r>
              <a:rPr lang="en-CA" dirty="0"/>
              <a:t>Clustering results -- Commercial</a:t>
            </a:r>
          </a:p>
        </p:txBody>
      </p:sp>
      <p:sp>
        <p:nvSpPr>
          <p:cNvPr id="5" name="Content Placeholder 2">
            <a:extLst>
              <a:ext uri="{FF2B5EF4-FFF2-40B4-BE49-F238E27FC236}">
                <a16:creationId xmlns:a16="http://schemas.microsoft.com/office/drawing/2014/main" id="{50BCA845-F302-4F50-814F-77BA1D9965F5}"/>
              </a:ext>
            </a:extLst>
          </p:cNvPr>
          <p:cNvSpPr txBox="1">
            <a:spLocks/>
          </p:cNvSpPr>
          <p:nvPr/>
        </p:nvSpPr>
        <p:spPr>
          <a:xfrm>
            <a:off x="7240248" y="2094023"/>
            <a:ext cx="4209183" cy="4079798"/>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Next we have the commercial clubs. These are in the downtown core, with fewer people living directly in the neighbourhood. Instead they achieve success by focusing on white-collar workers who have nearby employment</a:t>
            </a:r>
          </a:p>
          <a:p>
            <a:pPr>
              <a:lnSpc>
                <a:spcPct val="107000"/>
              </a:lnSpc>
              <a:spcAft>
                <a:spcPts val="800"/>
              </a:spcAft>
            </a:pPr>
            <a:r>
              <a:rPr lang="en-CA" sz="1800" dirty="0">
                <a:latin typeface="Calibri" panose="020F0502020204030204" pitchFamily="34" charset="0"/>
                <a:ea typeface="Calibri" panose="020F0502020204030204" pitchFamily="34" charset="0"/>
                <a:cs typeface="Times New Roman" panose="02020603050405020304" pitchFamily="18" charset="0"/>
              </a:rPr>
              <a:t>Similar to before, these neighbourhoods represent a small geographic area that is already covered by existing clubs, making the competitive intensity high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B4BBFBEB-B94D-4F4D-B6EB-5FB7B771DB56}"/>
              </a:ext>
            </a:extLst>
          </p:cNvPr>
          <p:cNvSpPr txBox="1">
            <a:spLocks/>
          </p:cNvSpPr>
          <p:nvPr/>
        </p:nvSpPr>
        <p:spPr>
          <a:xfrm>
            <a:off x="513538" y="2355897"/>
            <a:ext cx="6087285" cy="326164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CA" dirty="0"/>
              <a:t>Cluster with existing commercial-focused clubs</a:t>
            </a:r>
          </a:p>
        </p:txBody>
      </p:sp>
      <p:pic>
        <p:nvPicPr>
          <p:cNvPr id="6" name="Picture 5">
            <a:extLst>
              <a:ext uri="{FF2B5EF4-FFF2-40B4-BE49-F238E27FC236}">
                <a16:creationId xmlns:a16="http://schemas.microsoft.com/office/drawing/2014/main" id="{8F158F7F-099C-413B-BFE1-44F7E2A625F6}"/>
              </a:ext>
            </a:extLst>
          </p:cNvPr>
          <p:cNvPicPr/>
          <p:nvPr/>
        </p:nvPicPr>
        <p:blipFill>
          <a:blip r:embed="rId2"/>
          <a:stretch>
            <a:fillRect/>
          </a:stretch>
        </p:blipFill>
        <p:spPr>
          <a:xfrm>
            <a:off x="657224" y="2841367"/>
            <a:ext cx="5943600" cy="2974340"/>
          </a:xfrm>
          <a:prstGeom prst="rect">
            <a:avLst/>
          </a:prstGeom>
          <a:ln>
            <a:solidFill>
              <a:schemeClr val="tx1"/>
            </a:solidFill>
          </a:ln>
        </p:spPr>
      </p:pic>
    </p:spTree>
    <p:extLst>
      <p:ext uri="{BB962C8B-B14F-4D97-AF65-F5344CB8AC3E}">
        <p14:creationId xmlns:p14="http://schemas.microsoft.com/office/powerpoint/2010/main" val="82384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BF27-E215-41F6-9CF6-AC586F89798D}"/>
              </a:ext>
            </a:extLst>
          </p:cNvPr>
          <p:cNvSpPr>
            <a:spLocks noGrp="1"/>
          </p:cNvSpPr>
          <p:nvPr>
            <p:ph type="title"/>
          </p:nvPr>
        </p:nvSpPr>
        <p:spPr/>
        <p:txBody>
          <a:bodyPr/>
          <a:lstStyle/>
          <a:p>
            <a:r>
              <a:rPr lang="en-CA" dirty="0"/>
              <a:t>Clustering results -- Hybrid</a:t>
            </a:r>
          </a:p>
        </p:txBody>
      </p:sp>
      <p:sp>
        <p:nvSpPr>
          <p:cNvPr id="5" name="Content Placeholder 2">
            <a:extLst>
              <a:ext uri="{FF2B5EF4-FFF2-40B4-BE49-F238E27FC236}">
                <a16:creationId xmlns:a16="http://schemas.microsoft.com/office/drawing/2014/main" id="{50BCA845-F302-4F50-814F-77BA1D9965F5}"/>
              </a:ext>
            </a:extLst>
          </p:cNvPr>
          <p:cNvSpPr txBox="1">
            <a:spLocks/>
          </p:cNvSpPr>
          <p:nvPr/>
        </p:nvSpPr>
        <p:spPr>
          <a:xfrm>
            <a:off x="7240248" y="2094023"/>
            <a:ext cx="4209183" cy="4079798"/>
          </a:xfrm>
          <a:prstGeom prst="rect">
            <a:avLst/>
          </a:prstGeom>
        </p:spPr>
        <p:txBody>
          <a:bodyPr vert="horz" lIns="91440" tIns="45720" rIns="91440" bIns="45720" rtlCol="0">
            <a:normAutofit fontScale="92500"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last of the existing club clusters is the Hybrid. These are in areas with both a decent local population and a fair bit of white collar commercial activity. </a:t>
            </a:r>
          </a:p>
          <a:p>
            <a:pPr>
              <a:lnSpc>
                <a:spcPct val="107000"/>
              </a:lnSpc>
              <a:spcAft>
                <a:spcPts val="800"/>
              </a:spcAft>
            </a:pPr>
            <a:r>
              <a:rPr lang="en-CA" sz="1800" dirty="0">
                <a:latin typeface="Calibri" panose="020F0502020204030204" pitchFamily="34" charset="0"/>
                <a:ea typeface="Calibri" panose="020F0502020204030204" pitchFamily="34" charset="0"/>
                <a:cs typeface="Times New Roman" panose="02020603050405020304" pitchFamily="18" charset="0"/>
              </a:rPr>
              <a:t>While many of these are downtown and central Toronto, we see postal codes M8X and M9A that are 8-10km west of the down town core in Etobicoke.</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These benefit from wealthy locals, local commercial buildings as well as being </a:t>
            </a:r>
            <a:r>
              <a:rPr lang="en-CA" sz="1800" dirty="0">
                <a:latin typeface="Calibri" panose="020F0502020204030204" pitchFamily="34" charset="0"/>
                <a:ea typeface="Calibri" panose="020F0502020204030204" pitchFamily="34" charset="0"/>
                <a:cs typeface="Times New Roman" panose="02020603050405020304" pitchFamily="18" charset="0"/>
              </a:rPr>
              <a:t>on a transit hub being right on Bloor, making it easy to stop at on potential customers commute.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B4BBFBEB-B94D-4F4D-B6EB-5FB7B771DB56}"/>
              </a:ext>
            </a:extLst>
          </p:cNvPr>
          <p:cNvSpPr txBox="1">
            <a:spLocks/>
          </p:cNvSpPr>
          <p:nvPr/>
        </p:nvSpPr>
        <p:spPr>
          <a:xfrm>
            <a:off x="513538" y="2355897"/>
            <a:ext cx="6087285" cy="326164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CA" dirty="0"/>
              <a:t>Cluster with existing hybrid-focused clubs</a:t>
            </a:r>
          </a:p>
        </p:txBody>
      </p:sp>
      <p:pic>
        <p:nvPicPr>
          <p:cNvPr id="7" name="Picture 6">
            <a:extLst>
              <a:ext uri="{FF2B5EF4-FFF2-40B4-BE49-F238E27FC236}">
                <a16:creationId xmlns:a16="http://schemas.microsoft.com/office/drawing/2014/main" id="{9DA0D6F5-7EFA-43BC-84E2-2D75E5945755}"/>
              </a:ext>
            </a:extLst>
          </p:cNvPr>
          <p:cNvPicPr/>
          <p:nvPr/>
        </p:nvPicPr>
        <p:blipFill>
          <a:blip r:embed="rId2"/>
          <a:stretch>
            <a:fillRect/>
          </a:stretch>
        </p:blipFill>
        <p:spPr>
          <a:xfrm>
            <a:off x="657224" y="3039691"/>
            <a:ext cx="5943600" cy="1504950"/>
          </a:xfrm>
          <a:prstGeom prst="rect">
            <a:avLst/>
          </a:prstGeom>
          <a:ln>
            <a:solidFill>
              <a:schemeClr val="tx1"/>
            </a:solidFill>
          </a:ln>
        </p:spPr>
      </p:pic>
    </p:spTree>
    <p:extLst>
      <p:ext uri="{BB962C8B-B14F-4D97-AF65-F5344CB8AC3E}">
        <p14:creationId xmlns:p14="http://schemas.microsoft.com/office/powerpoint/2010/main" val="318006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8D58-FA57-4DE6-9D10-14E5CE12D1CB}"/>
              </a:ext>
            </a:extLst>
          </p:cNvPr>
          <p:cNvSpPr>
            <a:spLocks noGrp="1"/>
          </p:cNvSpPr>
          <p:nvPr>
            <p:ph type="title"/>
          </p:nvPr>
        </p:nvSpPr>
        <p:spPr/>
        <p:txBody>
          <a:bodyPr/>
          <a:lstStyle/>
          <a:p>
            <a:r>
              <a:rPr lang="en-CA" dirty="0"/>
              <a:t>Conclusion </a:t>
            </a:r>
          </a:p>
        </p:txBody>
      </p:sp>
      <p:sp>
        <p:nvSpPr>
          <p:cNvPr id="3" name="Content Placeholder 2">
            <a:extLst>
              <a:ext uri="{FF2B5EF4-FFF2-40B4-BE49-F238E27FC236}">
                <a16:creationId xmlns:a16="http://schemas.microsoft.com/office/drawing/2014/main" id="{4FA406BA-82A7-47FD-A57F-9EA9B2DA2DF7}"/>
              </a:ext>
            </a:extLst>
          </p:cNvPr>
          <p:cNvSpPr>
            <a:spLocks noGrp="1"/>
          </p:cNvSpPr>
          <p:nvPr>
            <p:ph idx="1"/>
          </p:nvPr>
        </p:nvSpPr>
        <p:spPr/>
        <p:txBody>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We analyzed every FSA in Toronto and came to the conclusion that we will advise our client that postal codes </a:t>
            </a:r>
            <a:r>
              <a:rPr lang="en-CA" sz="1800" i="1" dirty="0">
                <a:effectLst/>
                <a:latin typeface="Calibri" panose="020F0502020204030204" pitchFamily="34" charset="0"/>
                <a:ea typeface="Calibri" panose="020F0502020204030204" pitchFamily="34" charset="0"/>
                <a:cs typeface="Times New Roman" panose="02020603050405020304" pitchFamily="18" charset="0"/>
              </a:rPr>
              <a:t>M8X</a:t>
            </a:r>
            <a:r>
              <a:rPr lang="en-CA" sz="1800" dirty="0">
                <a:effectLst/>
                <a:latin typeface="Calibri" panose="020F0502020204030204" pitchFamily="34" charset="0"/>
                <a:ea typeface="Calibri" panose="020F0502020204030204" pitchFamily="34" charset="0"/>
                <a:cs typeface="Times New Roman" panose="02020603050405020304" pitchFamily="18" charset="0"/>
              </a:rPr>
              <a:t> and </a:t>
            </a:r>
            <a:r>
              <a:rPr lang="en-CA" sz="1800" i="1" dirty="0">
                <a:effectLst/>
                <a:latin typeface="Calibri" panose="020F0502020204030204" pitchFamily="34" charset="0"/>
                <a:ea typeface="Calibri" panose="020F0502020204030204" pitchFamily="34" charset="0"/>
                <a:cs typeface="Times New Roman" panose="02020603050405020304" pitchFamily="18" charset="0"/>
              </a:rPr>
              <a:t>M9A</a:t>
            </a:r>
            <a:r>
              <a:rPr lang="en-CA" sz="1800" dirty="0">
                <a:effectLst/>
                <a:latin typeface="Calibri" panose="020F0502020204030204" pitchFamily="34" charset="0"/>
                <a:ea typeface="Calibri" panose="020F0502020204030204" pitchFamily="34" charset="0"/>
                <a:cs typeface="Times New Roman" panose="02020603050405020304" pitchFamily="18" charset="0"/>
              </a:rPr>
              <a:t> are the most promising to open a new high-end fitness facility. These areas have a large affluent local base, but are still near commercial activity and are easily accessible being on the subway line. Furthermore, based on the clubs in the same cluster as these postal codes, the successful niche would be one of a hybrid model that tries to do work for both families as well as white-collar professionals on their way to or from work. </a:t>
            </a:r>
          </a:p>
          <a:p>
            <a:endParaRPr lang="en-CA" dirty="0"/>
          </a:p>
        </p:txBody>
      </p:sp>
      <p:pic>
        <p:nvPicPr>
          <p:cNvPr id="5" name="Picture 4">
            <a:extLst>
              <a:ext uri="{FF2B5EF4-FFF2-40B4-BE49-F238E27FC236}">
                <a16:creationId xmlns:a16="http://schemas.microsoft.com/office/drawing/2014/main" id="{607A6007-6EA3-4236-B438-E9CAD756715E}"/>
              </a:ext>
            </a:extLst>
          </p:cNvPr>
          <p:cNvPicPr>
            <a:picLocks noChangeAspect="1"/>
          </p:cNvPicPr>
          <p:nvPr/>
        </p:nvPicPr>
        <p:blipFill>
          <a:blip r:embed="rId2"/>
          <a:stretch>
            <a:fillRect/>
          </a:stretch>
        </p:blipFill>
        <p:spPr>
          <a:xfrm>
            <a:off x="1962149" y="3287949"/>
            <a:ext cx="7655264" cy="3379348"/>
          </a:xfrm>
          <a:prstGeom prst="rect">
            <a:avLst/>
          </a:prstGeom>
        </p:spPr>
      </p:pic>
    </p:spTree>
    <p:extLst>
      <p:ext uri="{BB962C8B-B14F-4D97-AF65-F5344CB8AC3E}">
        <p14:creationId xmlns:p14="http://schemas.microsoft.com/office/powerpoint/2010/main" val="119579692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49</TotalTime>
  <Words>830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Metropolitan</vt:lpstr>
      <vt:lpstr>Identifying where we should open a high-end fitness centre in Toronto</vt:lpstr>
      <vt:lpstr>Problem definition</vt:lpstr>
      <vt:lpstr>Areas near existing clubs are substantially more expensive than areas away from clubs</vt:lpstr>
      <vt:lpstr>Population density of existing clubs falls into 3 distinct buckets</vt:lpstr>
      <vt:lpstr>Clustering these neighbourhoods</vt:lpstr>
      <vt:lpstr>Clustering results -- Residential</vt:lpstr>
      <vt:lpstr>Clustering results -- Commercial</vt:lpstr>
      <vt:lpstr>Clustering results -- Hybrid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where we should open a high-end fitness centre in Toronto</dc:title>
  <dc:creator>Michael Mehta</dc:creator>
  <cp:lastModifiedBy>Michael Mehta</cp:lastModifiedBy>
  <cp:revision>11</cp:revision>
  <dcterms:created xsi:type="dcterms:W3CDTF">2021-07-12T03:12:57Z</dcterms:created>
  <dcterms:modified xsi:type="dcterms:W3CDTF">2021-07-12T04:02:07Z</dcterms:modified>
</cp:coreProperties>
</file>