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ontserrat-regular.fntdata"/><Relationship Id="rId21" Type="http://schemas.openxmlformats.org/officeDocument/2006/relationships/font" Target="fonts/Roboto-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4f86f5b9d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4f86f5b9d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4f86f5b9d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4f86f5b9d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4f86f5b9d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4f86f5b9d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4f86f5b9d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4f86f5b9d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4f86f5b9d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4f86f5b9d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4f86f5b9d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4f86f5b9d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chemeClr val="lt1"/>
                </a:highlight>
                <a:latin typeface="Roboto"/>
                <a:ea typeface="Roboto"/>
                <a:cs typeface="Roboto"/>
                <a:sym typeface="Roboto"/>
              </a:rPr>
              <a:t>The National Oceanic and Atmospheric Administration</a:t>
            </a:r>
            <a:endParaRPr>
              <a:solidFill>
                <a:schemeClr val="dk1"/>
              </a:solidFill>
              <a:highlight>
                <a:schemeClr val="lt1"/>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4f86f5b9d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4f86f5b9d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4f86f5b9d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4f86f5b9d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4f86f5b9d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4f86f5b9d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4f86f5b9d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04f86f5b9d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4f86f5b9d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4f86f5b9d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veloffs@g.cofc.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947150" y="1562500"/>
            <a:ext cx="59841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SmartdoorAdventures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0"/>
              </a:spcAft>
              <a:buSzPts val="1018"/>
              <a:buNone/>
            </a:pPr>
            <a:r>
              <a:rPr lang="en" sz="1410">
                <a:latin typeface="Times New Roman"/>
                <a:ea typeface="Times New Roman"/>
                <a:cs typeface="Times New Roman"/>
                <a:sym typeface="Times New Roman"/>
              </a:rPr>
              <a:t> </a:t>
            </a:r>
            <a:r>
              <a:rPr lang="en" sz="1317">
                <a:uFill>
                  <a:noFill/>
                </a:uFill>
                <a:latin typeface="Arial"/>
                <a:ea typeface="Arial"/>
                <a:cs typeface="Arial"/>
                <a:sym typeface="Arial"/>
                <a:hlinkClick r:id="rId3"/>
              </a:rPr>
              <a:t>Stefan Veloff</a:t>
            </a:r>
            <a:r>
              <a:rPr lang="en" sz="1410">
                <a:latin typeface="Times New Roman"/>
                <a:ea typeface="Times New Roman"/>
                <a:cs typeface="Times New Roman"/>
                <a:sym typeface="Times New Roman"/>
              </a:rPr>
              <a:t>, Alexander Dewitt, Patrick Grimes, Hunter Monaghen</a:t>
            </a:r>
            <a:endParaRPr sz="1502"/>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we didn’t do so well on:</a:t>
            </a:r>
            <a:endParaRPr/>
          </a:p>
        </p:txBody>
      </p:sp>
      <p:sp>
        <p:nvSpPr>
          <p:cNvPr id="194" name="Google Shape;194;p22"/>
          <p:cNvSpPr txBox="1"/>
          <p:nvPr>
            <p:ph idx="1" type="body"/>
          </p:nvPr>
        </p:nvSpPr>
        <p:spPr>
          <a:xfrm>
            <a:off x="1297500" y="1567550"/>
            <a:ext cx="7038900" cy="3443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Spacing:</a:t>
            </a:r>
            <a:endParaRPr/>
          </a:p>
          <a:p>
            <a:pPr indent="-298450" lvl="1" marL="914400" rtl="0" algn="l">
              <a:spcBef>
                <a:spcPts val="0"/>
              </a:spcBef>
              <a:spcAft>
                <a:spcPts val="0"/>
              </a:spcAft>
              <a:buSzPts val="1100"/>
              <a:buChar char="○"/>
            </a:pPr>
            <a:r>
              <a:rPr lang="en"/>
              <a:t>We didn’t realize how much empty whitespace there was when creating our prototype (mainly in our Map Editor page). </a:t>
            </a:r>
            <a:endParaRPr/>
          </a:p>
          <a:p>
            <a:pPr indent="-298450" lvl="1" marL="914400" rtl="0" algn="l">
              <a:spcBef>
                <a:spcPts val="0"/>
              </a:spcBef>
              <a:spcAft>
                <a:spcPts val="0"/>
              </a:spcAft>
              <a:buSzPts val="1100"/>
              <a:buChar char="○"/>
            </a:pPr>
            <a:r>
              <a:rPr lang="en"/>
              <a:t>Remembering 60 characters per line!</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Sizing of buttons / font:</a:t>
            </a:r>
            <a:endParaRPr/>
          </a:p>
          <a:p>
            <a:pPr indent="-298450" lvl="1" marL="914400" rtl="0" algn="l">
              <a:spcBef>
                <a:spcPts val="0"/>
              </a:spcBef>
              <a:spcAft>
                <a:spcPts val="0"/>
              </a:spcAft>
              <a:buSzPts val="1100"/>
              <a:buChar char="○"/>
            </a:pPr>
            <a:r>
              <a:rPr lang="en"/>
              <a:t>Our buttons and font were small when we first presented our prototype.</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Test for inclusiveness:</a:t>
            </a:r>
            <a:endParaRPr/>
          </a:p>
          <a:p>
            <a:pPr indent="-298450" lvl="1" marL="914400" rtl="0" algn="l">
              <a:spcBef>
                <a:spcPts val="0"/>
              </a:spcBef>
              <a:spcAft>
                <a:spcPts val="0"/>
              </a:spcAft>
              <a:buSzPts val="1100"/>
              <a:buChar char="○"/>
            </a:pPr>
            <a:r>
              <a:rPr lang="en"/>
              <a:t>We need to spend more time on seeing how other people would function / view our application with certain dis / abilities.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Best part of working on our application:</a:t>
            </a:r>
            <a:endParaRPr/>
          </a:p>
        </p:txBody>
      </p:sp>
      <p:sp>
        <p:nvSpPr>
          <p:cNvPr id="200" name="Google Shape;200;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Seeing how much we have done this semester!</a:t>
            </a:r>
            <a:endParaRPr/>
          </a:p>
          <a:p>
            <a:pPr indent="-298450" lvl="1" marL="914400" rtl="0" algn="l">
              <a:spcBef>
                <a:spcPts val="0"/>
              </a:spcBef>
              <a:spcAft>
                <a:spcPts val="0"/>
              </a:spcAft>
              <a:buSzPts val="1100"/>
              <a:buChar char="○"/>
            </a:pPr>
            <a:r>
              <a:rPr lang="en"/>
              <a:t>This was an extensive project that took time to create.</a:t>
            </a:r>
            <a:endParaRPr/>
          </a:p>
          <a:p>
            <a:pPr indent="-298450" lvl="1" marL="914400" rtl="0" algn="l">
              <a:spcBef>
                <a:spcPts val="0"/>
              </a:spcBef>
              <a:spcAft>
                <a:spcPts val="0"/>
              </a:spcAft>
              <a:buSzPts val="1100"/>
              <a:buChar char="○"/>
            </a:pPr>
            <a:r>
              <a:rPr lang="en"/>
              <a:t>Seeing our final prototype on our machines, and presenting our work to the class.</a:t>
            </a:r>
            <a:endParaRPr/>
          </a:p>
          <a:p>
            <a:pPr indent="0" lvl="0" marL="914400" rtl="0" algn="l">
              <a:spcBef>
                <a:spcPts val="1200"/>
              </a:spcBef>
              <a:spcAft>
                <a:spcPts val="0"/>
              </a:spcAft>
              <a:buNone/>
            </a:pPr>
            <a:r>
              <a:t/>
            </a:r>
            <a:endParaRPr/>
          </a:p>
          <a:p>
            <a:pPr indent="-311150" lvl="0" marL="457200" rtl="0" algn="l">
              <a:spcBef>
                <a:spcPts val="1200"/>
              </a:spcBef>
              <a:spcAft>
                <a:spcPts val="0"/>
              </a:spcAft>
              <a:buSzPts val="1300"/>
              <a:buChar char="●"/>
            </a:pPr>
            <a:r>
              <a:rPr lang="en"/>
              <a:t>Working with Justinmind!</a:t>
            </a:r>
            <a:endParaRPr/>
          </a:p>
          <a:p>
            <a:pPr indent="-298450" lvl="1" marL="914400" rtl="0" algn="l">
              <a:spcBef>
                <a:spcPts val="0"/>
              </a:spcBef>
              <a:spcAft>
                <a:spcPts val="0"/>
              </a:spcAft>
              <a:buSzPts val="1100"/>
              <a:buChar char="○"/>
            </a:pPr>
            <a:r>
              <a:rPr lang="en"/>
              <a:t>Very cool software, that has many features free to the user (can upgrade for even more)!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Thank you!</a:t>
            </a:r>
            <a:endParaRPr/>
          </a:p>
        </p:txBody>
      </p:sp>
      <p:pic>
        <p:nvPicPr>
          <p:cNvPr id="206" name="Google Shape;206;p24"/>
          <p:cNvPicPr preferRelativeResize="0"/>
          <p:nvPr/>
        </p:nvPicPr>
        <p:blipFill>
          <a:blip r:embed="rId3">
            <a:alphaModFix/>
          </a:blip>
          <a:stretch>
            <a:fillRect/>
          </a:stretch>
        </p:blipFill>
        <p:spPr>
          <a:xfrm>
            <a:off x="2298341" y="1445100"/>
            <a:ext cx="4547324" cy="3698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 what exactly is SmartdoorAdventures?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A web based mobile application,  that has been developed with the adventurist in mind.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What sets this application apart from GoogleMaps is that we will offer current, up to date maps with layerings to view other geographic features of the land, or property you are on.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An application that will provide valuable information to which the user will record, and track various features to pattern different game.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An application with a sense of security for those who may be in distress while exploring!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Would SmartdoorAdventures be successful? </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Yes! While there are other mobile based navigation applications such as GoogleMaps, or OnX,we believe that SmartdoorAdventures is one step ahead, because our main goal when designing this application is the user’s safety.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Many of the outdoor applications that are similar to SmartdoorAdventures require user payment if any of their features want to be used.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Also, many of these applications are inaccurate, and have no safety features that we provide.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Existing Competition: </a:t>
            </a:r>
            <a:endParaRPr/>
          </a:p>
        </p:txBody>
      </p:sp>
      <p:sp>
        <p:nvSpPr>
          <p:cNvPr id="153" name="Google Shape;153;p16"/>
          <p:cNvSpPr txBox="1"/>
          <p:nvPr>
            <p:ph idx="1" type="body"/>
          </p:nvPr>
        </p:nvSpPr>
        <p:spPr>
          <a:xfrm>
            <a:off x="1297500" y="975700"/>
            <a:ext cx="7483800" cy="3503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GoogleMaps / Google Earth (somewhat accurate,  map changes are very delayed)</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Huntstand (inaccurate, numerous advertisements, have to pay for boundary properties)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OnX (inaccurate, have to pay for features such as viewing property </a:t>
            </a:r>
            <a:r>
              <a:rPr lang="en"/>
              <a:t>boundaries</a:t>
            </a:r>
            <a:r>
              <a:rPr lang="en"/>
              <a:t>)</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Tides (good for general tides, better check the N.O.A.A for better readings)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FishingandHunting (good for general tides, tends to be off some days when </a:t>
            </a:r>
            <a:r>
              <a:rPr lang="en"/>
              <a:t>forecast</a:t>
            </a:r>
            <a:r>
              <a:rPr lang="en"/>
              <a:t> changes).</a:t>
            </a:r>
            <a:endParaRPr/>
          </a:p>
        </p:txBody>
      </p:sp>
      <p:pic>
        <p:nvPicPr>
          <p:cNvPr id="154" name="Google Shape;154;p16"/>
          <p:cNvPicPr preferRelativeResize="0"/>
          <p:nvPr/>
        </p:nvPicPr>
        <p:blipFill>
          <a:blip r:embed="rId3">
            <a:alphaModFix/>
          </a:blip>
          <a:stretch>
            <a:fillRect/>
          </a:stretch>
        </p:blipFill>
        <p:spPr>
          <a:xfrm>
            <a:off x="8178495" y="1520225"/>
            <a:ext cx="703231" cy="703250"/>
          </a:xfrm>
          <a:prstGeom prst="rect">
            <a:avLst/>
          </a:prstGeom>
          <a:noFill/>
          <a:ln>
            <a:noFill/>
          </a:ln>
        </p:spPr>
      </p:pic>
      <p:pic>
        <p:nvPicPr>
          <p:cNvPr id="155" name="Google Shape;155;p16"/>
          <p:cNvPicPr preferRelativeResize="0"/>
          <p:nvPr/>
        </p:nvPicPr>
        <p:blipFill>
          <a:blip r:embed="rId4">
            <a:alphaModFix/>
          </a:blip>
          <a:stretch>
            <a:fillRect/>
          </a:stretch>
        </p:blipFill>
        <p:spPr>
          <a:xfrm>
            <a:off x="8050624" y="807050"/>
            <a:ext cx="958976" cy="561025"/>
          </a:xfrm>
          <a:prstGeom prst="rect">
            <a:avLst/>
          </a:prstGeom>
          <a:noFill/>
          <a:ln>
            <a:noFill/>
          </a:ln>
        </p:spPr>
      </p:pic>
      <p:pic>
        <p:nvPicPr>
          <p:cNvPr id="156" name="Google Shape;156;p16"/>
          <p:cNvPicPr preferRelativeResize="0"/>
          <p:nvPr/>
        </p:nvPicPr>
        <p:blipFill>
          <a:blip r:embed="rId5">
            <a:alphaModFix/>
          </a:blip>
          <a:stretch>
            <a:fillRect/>
          </a:stretch>
        </p:blipFill>
        <p:spPr>
          <a:xfrm>
            <a:off x="7611925" y="2375620"/>
            <a:ext cx="1397675" cy="703261"/>
          </a:xfrm>
          <a:prstGeom prst="rect">
            <a:avLst/>
          </a:prstGeom>
          <a:noFill/>
          <a:ln>
            <a:noFill/>
          </a:ln>
        </p:spPr>
      </p:pic>
      <p:pic>
        <p:nvPicPr>
          <p:cNvPr id="157" name="Google Shape;157;p16"/>
          <p:cNvPicPr preferRelativeResize="0"/>
          <p:nvPr/>
        </p:nvPicPr>
        <p:blipFill>
          <a:blip r:embed="rId6">
            <a:alphaModFix/>
          </a:blip>
          <a:stretch>
            <a:fillRect/>
          </a:stretch>
        </p:blipFill>
        <p:spPr>
          <a:xfrm>
            <a:off x="8050616" y="3231016"/>
            <a:ext cx="703225" cy="703225"/>
          </a:xfrm>
          <a:prstGeom prst="rect">
            <a:avLst/>
          </a:prstGeom>
          <a:noFill/>
          <a:ln>
            <a:noFill/>
          </a:ln>
        </p:spPr>
      </p:pic>
      <p:pic>
        <p:nvPicPr>
          <p:cNvPr id="158" name="Google Shape;158;p16"/>
          <p:cNvPicPr preferRelativeResize="0"/>
          <p:nvPr/>
        </p:nvPicPr>
        <p:blipFill>
          <a:blip r:embed="rId7">
            <a:alphaModFix/>
          </a:blip>
          <a:stretch>
            <a:fillRect/>
          </a:stretch>
        </p:blipFill>
        <p:spPr>
          <a:xfrm>
            <a:off x="8582966" y="3934241"/>
            <a:ext cx="561025" cy="561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we learned from this project:</a:t>
            </a:r>
            <a:endParaRPr/>
          </a:p>
        </p:txBody>
      </p:sp>
      <p:sp>
        <p:nvSpPr>
          <p:cNvPr id="164" name="Google Shape;164;p17"/>
          <p:cNvSpPr txBox="1"/>
          <p:nvPr>
            <p:ph idx="1" type="body"/>
          </p:nvPr>
        </p:nvSpPr>
        <p:spPr>
          <a:xfrm>
            <a:off x="1084100" y="1409350"/>
            <a:ext cx="7252200" cy="30693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There are many factors that go in when creating an application. There is more to just a good looking application. **Think about our 10 usability heuristics**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Designing an application  is </a:t>
            </a:r>
            <a:r>
              <a:rPr lang="en"/>
              <a:t>intensive</a:t>
            </a:r>
            <a:r>
              <a:rPr lang="en"/>
              <a:t>, and requires feedback from every stage of development.</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User testing, and feedback is critical!</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When designing an application, developers, and designers need to be inclusive for all dis/ abilities.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 faced: </a:t>
            </a:r>
            <a:endParaRPr/>
          </a:p>
        </p:txBody>
      </p:sp>
      <p:sp>
        <p:nvSpPr>
          <p:cNvPr id="170" name="Google Shape;170;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all have different school / work schedules.</a:t>
            </a:r>
            <a:endParaRPr/>
          </a:p>
          <a:p>
            <a:pPr indent="-298450" lvl="1" marL="914400" rtl="0" algn="l">
              <a:spcBef>
                <a:spcPts val="0"/>
              </a:spcBef>
              <a:spcAft>
                <a:spcPts val="0"/>
              </a:spcAft>
              <a:buSzPts val="1100"/>
              <a:buChar char="○"/>
            </a:pPr>
            <a:r>
              <a:rPr lang="en"/>
              <a:t>We overcame this through Discord, and group chats. </a:t>
            </a:r>
            <a:endParaRPr/>
          </a:p>
          <a:p>
            <a:pPr indent="0" lvl="0" marL="914400" rtl="0" algn="l">
              <a:spcBef>
                <a:spcPts val="1200"/>
              </a:spcBef>
              <a:spcAft>
                <a:spcPts val="0"/>
              </a:spcAft>
              <a:buNone/>
            </a:pPr>
            <a:r>
              <a:t/>
            </a:r>
            <a:endParaRPr/>
          </a:p>
          <a:p>
            <a:pPr indent="-311150" lvl="0" marL="457200" rtl="0" algn="l">
              <a:spcBef>
                <a:spcPts val="1200"/>
              </a:spcBef>
              <a:spcAft>
                <a:spcPts val="0"/>
              </a:spcAft>
              <a:buSzPts val="1300"/>
              <a:buChar char="●"/>
            </a:pPr>
            <a:r>
              <a:rPr lang="en"/>
              <a:t>Determining the flow of our application.</a:t>
            </a:r>
            <a:endParaRPr/>
          </a:p>
          <a:p>
            <a:pPr indent="-298450" lvl="1" marL="914400" rtl="0" algn="l">
              <a:spcBef>
                <a:spcPts val="0"/>
              </a:spcBef>
              <a:spcAft>
                <a:spcPts val="0"/>
              </a:spcAft>
              <a:buSzPts val="1100"/>
              <a:buChar char="○"/>
            </a:pPr>
            <a:r>
              <a:rPr lang="en"/>
              <a:t>By completing each phase throughout the semester, and creating low-fidelity (paper) prototypes, our minds, and ideas came together to a common agreement on how we expected our application to look, and function.</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Learning how to use Justinmind.</a:t>
            </a:r>
            <a:endParaRPr/>
          </a:p>
          <a:p>
            <a:pPr indent="-298450" lvl="1" marL="914400" rtl="0" algn="l">
              <a:spcBef>
                <a:spcPts val="0"/>
              </a:spcBef>
              <a:spcAft>
                <a:spcPts val="0"/>
              </a:spcAft>
              <a:buSzPts val="1100"/>
              <a:buChar char="○"/>
            </a:pPr>
            <a:r>
              <a:rPr lang="en"/>
              <a:t>We overcame this by watching numerous videos on Youtube / reading through their FAQ and API.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we wish we would’ve done: </a:t>
            </a:r>
            <a:endParaRPr/>
          </a:p>
        </p:txBody>
      </p:sp>
      <p:sp>
        <p:nvSpPr>
          <p:cNvPr id="176" name="Google Shape;176;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Spent more time on the low / medium fidelity stages.</a:t>
            </a:r>
            <a:endParaRPr/>
          </a:p>
          <a:p>
            <a:pPr indent="-298450" lvl="1" marL="914400" rtl="0" algn="l">
              <a:spcBef>
                <a:spcPts val="0"/>
              </a:spcBef>
              <a:spcAft>
                <a:spcPts val="0"/>
              </a:spcAft>
              <a:buSzPts val="1100"/>
              <a:buChar char="○"/>
            </a:pPr>
            <a:r>
              <a:rPr lang="en"/>
              <a:t>Looking back, I now realize how important the different stages of development are.</a:t>
            </a:r>
            <a:endParaRPr/>
          </a:p>
          <a:p>
            <a:pPr indent="-298450" lvl="1" marL="914400" rtl="0" algn="l">
              <a:spcBef>
                <a:spcPts val="0"/>
              </a:spcBef>
              <a:spcAft>
                <a:spcPts val="0"/>
              </a:spcAft>
              <a:buSzPts val="1100"/>
              <a:buChar char="○"/>
            </a:pPr>
            <a:r>
              <a:rPr lang="en"/>
              <a:t>Having a strong low-fidelity prototype, and understanding of how you want your application to flow is extremely helpful.</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Spent more time in the high-fidelity stage. </a:t>
            </a:r>
            <a:endParaRPr/>
          </a:p>
          <a:p>
            <a:pPr indent="-298450" lvl="1" marL="914400" rtl="0" algn="l">
              <a:spcBef>
                <a:spcPts val="0"/>
              </a:spcBef>
              <a:spcAft>
                <a:spcPts val="0"/>
              </a:spcAft>
              <a:buSzPts val="1100"/>
              <a:buChar char="○"/>
            </a:pPr>
            <a:r>
              <a:rPr lang="en"/>
              <a:t>Personally, I enjoyed learning Justinmind.</a:t>
            </a:r>
            <a:endParaRPr/>
          </a:p>
          <a:p>
            <a:pPr indent="0" lvl="0" marL="914400" rtl="0" algn="l">
              <a:spcBef>
                <a:spcPts val="1200"/>
              </a:spcBef>
              <a:spcAft>
                <a:spcPts val="0"/>
              </a:spcAft>
              <a:buNone/>
            </a:pPr>
            <a:r>
              <a:t/>
            </a:r>
            <a:endParaRPr/>
          </a:p>
          <a:p>
            <a:pPr indent="-311150" lvl="0" marL="457200" rtl="0" algn="l">
              <a:spcBef>
                <a:spcPts val="1200"/>
              </a:spcBef>
              <a:spcAft>
                <a:spcPts val="0"/>
              </a:spcAft>
              <a:buSzPts val="1300"/>
              <a:buChar char="●"/>
            </a:pPr>
            <a:r>
              <a:rPr lang="en"/>
              <a:t>Developed our web based version of our application.</a:t>
            </a:r>
            <a:endParaRPr/>
          </a:p>
          <a:p>
            <a:pPr indent="-298450" lvl="1" marL="914400" rtl="0" algn="l">
              <a:spcBef>
                <a:spcPts val="0"/>
              </a:spcBef>
              <a:spcAft>
                <a:spcPts val="0"/>
              </a:spcAft>
              <a:buSzPts val="1100"/>
              <a:buChar char="○"/>
            </a:pPr>
            <a:r>
              <a:rPr lang="en"/>
              <a:t>While our application is most likely to be used on a smartphone, designing our web based version of our application would have been fun / interesting.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we wished we wouldn’t have done:  </a:t>
            </a:r>
            <a:endParaRPr/>
          </a:p>
        </p:txBody>
      </p:sp>
      <p:sp>
        <p:nvSpPr>
          <p:cNvPr id="182" name="Google Shape;182;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Focused on the final / full prototype:</a:t>
            </a:r>
            <a:endParaRPr/>
          </a:p>
          <a:p>
            <a:pPr indent="-298450" lvl="1" marL="914400" rtl="0" algn="l">
              <a:spcBef>
                <a:spcPts val="0"/>
              </a:spcBef>
              <a:spcAft>
                <a:spcPts val="0"/>
              </a:spcAft>
              <a:buSzPts val="1100"/>
              <a:buChar char="○"/>
            </a:pPr>
            <a:r>
              <a:rPr lang="en"/>
              <a:t>There are stages in the development / design process that are important, and fundamental. </a:t>
            </a:r>
            <a:endParaRPr/>
          </a:p>
          <a:p>
            <a:pPr indent="-298450" lvl="1" marL="914400" rtl="0" algn="l">
              <a:spcBef>
                <a:spcPts val="0"/>
              </a:spcBef>
              <a:spcAft>
                <a:spcPts val="0"/>
              </a:spcAft>
              <a:buSzPts val="1100"/>
              <a:buChar char="○"/>
            </a:pPr>
            <a:r>
              <a:rPr lang="en"/>
              <a:t>This led to inconsistencies with the flow / design of our application.</a:t>
            </a:r>
            <a:endParaRPr/>
          </a:p>
          <a:p>
            <a:pPr indent="-298450" lvl="2" marL="1371600" rtl="0" algn="l">
              <a:spcBef>
                <a:spcPts val="0"/>
              </a:spcBef>
              <a:spcAft>
                <a:spcPts val="0"/>
              </a:spcAft>
              <a:buSzPts val="1100"/>
              <a:buChar char="■"/>
            </a:pPr>
            <a:r>
              <a:rPr lang="en"/>
              <a:t>We overcame this by referring to our first paper prototype.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Diving headfirst with Justinmind:</a:t>
            </a:r>
            <a:endParaRPr/>
          </a:p>
          <a:p>
            <a:pPr indent="-298450" lvl="1" marL="914400" rtl="0" algn="l">
              <a:spcBef>
                <a:spcPts val="0"/>
              </a:spcBef>
              <a:spcAft>
                <a:spcPts val="0"/>
              </a:spcAft>
              <a:buSzPts val="1100"/>
              <a:buChar char="○"/>
            </a:pPr>
            <a:r>
              <a:rPr lang="en"/>
              <a:t>This was frustrating because we were so eager to start.</a:t>
            </a:r>
            <a:endParaRPr/>
          </a:p>
          <a:p>
            <a:pPr indent="-298450" lvl="1" marL="914400" rtl="0" algn="l">
              <a:spcBef>
                <a:spcPts val="0"/>
              </a:spcBef>
              <a:spcAft>
                <a:spcPts val="0"/>
              </a:spcAft>
              <a:buSzPts val="1100"/>
              <a:buChar char="○"/>
            </a:pPr>
            <a:r>
              <a:rPr lang="en"/>
              <a:t>We overcame this by reading through their API, FAQ, and watching YouTube tutorials.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we did well on: </a:t>
            </a:r>
            <a:endParaRPr/>
          </a:p>
        </p:txBody>
      </p:sp>
      <p:sp>
        <p:nvSpPr>
          <p:cNvPr id="188" name="Google Shape;188;p21"/>
          <p:cNvSpPr txBox="1"/>
          <p:nvPr>
            <p:ph idx="1" type="body"/>
          </p:nvPr>
        </p:nvSpPr>
        <p:spPr>
          <a:xfrm>
            <a:off x="1297500" y="843200"/>
            <a:ext cx="7327200" cy="36354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Coming to an agreement with how SmartdoorAdventure works:</a:t>
            </a:r>
            <a:endParaRPr/>
          </a:p>
          <a:p>
            <a:pPr indent="-298450" lvl="1" marL="914400" rtl="0" algn="l">
              <a:spcBef>
                <a:spcPts val="0"/>
              </a:spcBef>
              <a:spcAft>
                <a:spcPts val="0"/>
              </a:spcAft>
              <a:buSzPts val="1100"/>
              <a:buChar char="○"/>
            </a:pPr>
            <a:r>
              <a:rPr lang="en"/>
              <a:t>At first, in our paper prototype, we were focusing on the whole application. By breaking down the prototype by each page, we easily overcame this.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Simplicity:</a:t>
            </a:r>
            <a:endParaRPr/>
          </a:p>
          <a:p>
            <a:pPr indent="-298450" lvl="1" marL="914400" rtl="0" algn="l">
              <a:spcBef>
                <a:spcPts val="0"/>
              </a:spcBef>
              <a:spcAft>
                <a:spcPts val="0"/>
              </a:spcAft>
              <a:buSzPts val="1100"/>
              <a:buChar char="○"/>
            </a:pPr>
            <a:r>
              <a:rPr lang="en"/>
              <a:t>Our application was designed with two things in mind, simplicity and safety.</a:t>
            </a:r>
            <a:endParaRPr/>
          </a:p>
          <a:p>
            <a:pPr indent="0" lvl="0" marL="914400" rtl="0" algn="l">
              <a:spcBef>
                <a:spcPts val="1200"/>
              </a:spcBef>
              <a:spcAft>
                <a:spcPts val="0"/>
              </a:spcAft>
              <a:buNone/>
            </a:pPr>
            <a:r>
              <a:t/>
            </a:r>
            <a:endParaRPr/>
          </a:p>
          <a:p>
            <a:pPr indent="-311150" lvl="0" marL="457200" rtl="0" algn="l">
              <a:spcBef>
                <a:spcPts val="1200"/>
              </a:spcBef>
              <a:spcAft>
                <a:spcPts val="0"/>
              </a:spcAft>
              <a:buSzPts val="1300"/>
              <a:buChar char="●"/>
            </a:pPr>
            <a:r>
              <a:rPr lang="en"/>
              <a:t>Consistency and standards:</a:t>
            </a:r>
            <a:endParaRPr/>
          </a:p>
          <a:p>
            <a:pPr indent="-298450" lvl="1" marL="914400" rtl="0" algn="l">
              <a:spcBef>
                <a:spcPts val="0"/>
              </a:spcBef>
              <a:spcAft>
                <a:spcPts val="0"/>
              </a:spcAft>
              <a:buSzPts val="1100"/>
              <a:buChar char="○"/>
            </a:pPr>
            <a:r>
              <a:rPr lang="en"/>
              <a:t>Using industry consistency and standards such as placement of our back / home buttons.</a:t>
            </a:r>
            <a:endParaRPr/>
          </a:p>
          <a:p>
            <a:pPr indent="-298450" lvl="1" marL="914400" rtl="0" algn="l">
              <a:spcBef>
                <a:spcPts val="0"/>
              </a:spcBef>
              <a:spcAft>
                <a:spcPts val="0"/>
              </a:spcAft>
              <a:buSzPts val="1100"/>
              <a:buChar char="○"/>
            </a:pPr>
            <a:r>
              <a:rPr lang="en"/>
              <a:t>Having each page / header consistent throughout our application.</a:t>
            </a:r>
            <a:endParaRPr/>
          </a:p>
          <a:p>
            <a:pPr indent="0" lvl="0" marL="914400" rtl="0" algn="l">
              <a:spcBef>
                <a:spcPts val="1200"/>
              </a:spcBef>
              <a:spcAft>
                <a:spcPts val="0"/>
              </a:spcAft>
              <a:buNone/>
            </a:pPr>
            <a:r>
              <a:t/>
            </a:r>
            <a:endParaRPr/>
          </a:p>
          <a:p>
            <a:pPr indent="-311150" lvl="0" marL="457200" rtl="0" algn="l">
              <a:spcBef>
                <a:spcPts val="1200"/>
              </a:spcBef>
              <a:spcAft>
                <a:spcPts val="0"/>
              </a:spcAft>
              <a:buSzPts val="1300"/>
              <a:buChar char="●"/>
            </a:pPr>
            <a:r>
              <a:rPr lang="en"/>
              <a:t>User control and freedom:</a:t>
            </a:r>
            <a:endParaRPr/>
          </a:p>
          <a:p>
            <a:pPr indent="-298450" lvl="1" marL="914400" rtl="0" algn="l">
              <a:spcBef>
                <a:spcPts val="0"/>
              </a:spcBef>
              <a:spcAft>
                <a:spcPts val="0"/>
              </a:spcAft>
              <a:buSzPts val="1100"/>
              <a:buChar char="○"/>
            </a:pPr>
            <a:r>
              <a:rPr lang="en"/>
              <a:t>Having either a back / home button on every screen.</a:t>
            </a:r>
            <a:endParaRPr/>
          </a:p>
          <a:p>
            <a:pPr indent="-298450" lvl="1" marL="914400" rtl="0" algn="l">
              <a:spcBef>
                <a:spcPts val="0"/>
              </a:spcBef>
              <a:spcAft>
                <a:spcPts val="0"/>
              </a:spcAft>
              <a:buSzPts val="1100"/>
              <a:buChar char="○"/>
            </a:pPr>
            <a:r>
              <a:rPr lang="en"/>
              <a:t>Confirmation on our S.O.S feature.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