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6" r:id="rId1"/>
    <p:sldMasterId id="2147484539" r:id="rId2"/>
  </p:sldMasterIdLst>
  <p:notesMasterIdLst>
    <p:notesMasterId r:id="rId21"/>
  </p:notesMasterIdLst>
  <p:handoutMasterIdLst>
    <p:handoutMasterId r:id="rId22"/>
  </p:handoutMasterIdLst>
  <p:sldIdLst>
    <p:sldId id="256" r:id="rId3"/>
    <p:sldId id="285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7" r:id="rId15"/>
    <p:sldId id="314" r:id="rId16"/>
    <p:sldId id="316" r:id="rId17"/>
    <p:sldId id="287" r:id="rId18"/>
    <p:sldId id="301" r:id="rId19"/>
    <p:sldId id="303" r:id="rId20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69928" autoAdjust="0"/>
  </p:normalViewPr>
  <p:slideViewPr>
    <p:cSldViewPr>
      <p:cViewPr>
        <p:scale>
          <a:sx n="125" d="100"/>
          <a:sy n="125" d="100"/>
        </p:scale>
        <p:origin x="715" y="11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4B1CE6A-57EE-41F1-A805-B3A3719C31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13D3270-EBD4-4D40-A9B8-A71EE10520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7F544E3-6653-47EE-8074-F24C2E318A3B}" type="datetimeFigureOut">
              <a:rPr lang="ru-RU"/>
              <a:pPr>
                <a:defRPr/>
              </a:pPr>
              <a:t>14.12.2017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BCE64D-8CB7-4172-8A4E-ECE87B8CFF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5DE602A-A474-41C3-BE44-C2B5054826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AEF0B15-2312-437F-90B1-4B65CC3A197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4F1CA3D1-ADBB-4B08-B3B1-9DC766734C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26FC45B-FD7B-4499-A7FC-EFC809D152D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2CAB1B8-0DD2-47C7-8D6E-B0D08BEFAC75}" type="datetimeFigureOut">
              <a:rPr lang="ru-RU"/>
              <a:pPr>
                <a:defRPr/>
              </a:pPr>
              <a:t>14.12.2017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E8F60C3D-0D8E-4A0F-B72E-9CA23CF83F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25812ADC-705F-477D-9FCE-27243619B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2D10C8-BA90-4A8B-9419-9CC6B45B1F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DB4617-1267-428C-B2CC-876116C006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83521B2-46F7-4717-B60C-F02BE52C82C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>
            <a:extLst>
              <a:ext uri="{FF2B5EF4-FFF2-40B4-BE49-F238E27FC236}">
                <a16:creationId xmlns:a16="http://schemas.microsoft.com/office/drawing/2014/main" id="{02E3D000-E629-4B2B-AE77-9479EDE7A1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Заметки 2">
            <a:extLst>
              <a:ext uri="{FF2B5EF4-FFF2-40B4-BE49-F238E27FC236}">
                <a16:creationId xmlns:a16="http://schemas.microsoft.com/office/drawing/2014/main" id="{0B1D7603-FF10-4860-8294-97B2811FAEF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altLang="ru-RU"/>
              <a:t>Контроль обучения на сегодняшний день относится к одной из самых актуальных проблем в сфере образования. </a:t>
            </a:r>
          </a:p>
          <a:p>
            <a:r>
              <a:rPr lang="ru-RU" altLang="ru-RU"/>
              <a:t>Выполнение домашних заданий — это больше процесс обучения, чем контроля. Тем не менее, современные информационные технологии позволяют кардинально изменить процесс выдачи, сдачи и проверки домашних заданий.</a:t>
            </a:r>
          </a:p>
          <a:p>
            <a:endParaRPr lang="ru-RU" altLang="ru-RU"/>
          </a:p>
        </p:txBody>
      </p:sp>
      <p:sp>
        <p:nvSpPr>
          <p:cNvPr id="20484" name="Номер слайда 3">
            <a:extLst>
              <a:ext uri="{FF2B5EF4-FFF2-40B4-BE49-F238E27FC236}">
                <a16:creationId xmlns:a16="http://schemas.microsoft.com/office/drawing/2014/main" id="{A0A1C49A-2F56-4947-9F3F-B85F739E18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B65CE8-D2B0-4280-B1DA-DAF87FC217B7}" type="slidenum">
              <a:rPr lang="ru-RU" altLang="ru-RU" smtClean="0"/>
              <a:pPr>
                <a:spcBef>
                  <a:spcPct val="0"/>
                </a:spcBef>
              </a:pPr>
              <a:t>1</a:t>
            </a:fld>
            <a:endParaRPr lang="ru-RU" altLang="ru-RU"/>
          </a:p>
        </p:txBody>
      </p:sp>
      <p:sp>
        <p:nvSpPr>
          <p:cNvPr id="5" name="Верхний колонтитул 4">
            <a:extLst>
              <a:ext uri="{FF2B5EF4-FFF2-40B4-BE49-F238E27FC236}">
                <a16:creationId xmlns:a16="http://schemas.microsoft.com/office/drawing/2014/main" id="{04EBAA4F-49A2-4AB4-B605-7467E1C3438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Образ слайда 1">
            <a:extLst>
              <a:ext uri="{FF2B5EF4-FFF2-40B4-BE49-F238E27FC236}">
                <a16:creationId xmlns:a16="http://schemas.microsoft.com/office/drawing/2014/main" id="{719F558F-E7B9-4CA6-A77A-FDE4BB749DB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Заметки 2">
            <a:extLst>
              <a:ext uri="{FF2B5EF4-FFF2-40B4-BE49-F238E27FC236}">
                <a16:creationId xmlns:a16="http://schemas.microsoft.com/office/drawing/2014/main" id="{52ACB3E4-8150-43E8-B3C9-70CB497977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altLang="ru-RU"/>
              <a:t>Целью данного проекта является исследование автоматизации одного из видов учебной деятельности, а именно сдача и выдача домашних заданий. А также необходимых технологий для реализации данного процесса.</a:t>
            </a:r>
          </a:p>
          <a:p>
            <a:endParaRPr lang="ru-RU" altLang="ru-RU"/>
          </a:p>
        </p:txBody>
      </p:sp>
      <p:sp>
        <p:nvSpPr>
          <p:cNvPr id="4" name="Верхний колонтитул 3">
            <a:extLst>
              <a:ext uri="{FF2B5EF4-FFF2-40B4-BE49-F238E27FC236}">
                <a16:creationId xmlns:a16="http://schemas.microsoft.com/office/drawing/2014/main" id="{7625E61C-F7D8-42C0-B276-54CF94FE5EB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22533" name="Номер слайда 4">
            <a:extLst>
              <a:ext uri="{FF2B5EF4-FFF2-40B4-BE49-F238E27FC236}">
                <a16:creationId xmlns:a16="http://schemas.microsoft.com/office/drawing/2014/main" id="{725DBCA3-F448-4C49-823D-C6707AE35F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659C6F-7A00-4608-84C1-44D5B17B99F2}" type="slidenum">
              <a:rPr lang="ru-RU" altLang="ru-RU" smtClean="0">
                <a:latin typeface="Calibri" panose="020F0502020204030204" pitchFamily="34" charset="0"/>
              </a:rPr>
              <a:pPr/>
              <a:t>2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Образ слайда 1">
            <a:extLst>
              <a:ext uri="{FF2B5EF4-FFF2-40B4-BE49-F238E27FC236}">
                <a16:creationId xmlns:a16="http://schemas.microsoft.com/office/drawing/2014/main" id="{B973DC6F-37B6-49D8-ACC9-7DAE5F1814C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Заметки 2">
            <a:extLst>
              <a:ext uri="{FF2B5EF4-FFF2-40B4-BE49-F238E27FC236}">
                <a16:creationId xmlns:a16="http://schemas.microsoft.com/office/drawing/2014/main" id="{DA33F8BB-8EED-4987-BDE8-BACA559836E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altLang="ru-RU"/>
              <a:t>Глобальность вопроса </a:t>
            </a:r>
          </a:p>
        </p:txBody>
      </p:sp>
      <p:sp>
        <p:nvSpPr>
          <p:cNvPr id="4" name="Верхний колонтитул 3">
            <a:extLst>
              <a:ext uri="{FF2B5EF4-FFF2-40B4-BE49-F238E27FC236}">
                <a16:creationId xmlns:a16="http://schemas.microsoft.com/office/drawing/2014/main" id="{24E19213-E681-4713-9354-7E78EB0FFD7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24581" name="Номер слайда 4">
            <a:extLst>
              <a:ext uri="{FF2B5EF4-FFF2-40B4-BE49-F238E27FC236}">
                <a16:creationId xmlns:a16="http://schemas.microsoft.com/office/drawing/2014/main" id="{8390F869-17BE-40B9-8313-0DC2AF41F5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B95568-E130-4AC4-B4E8-A7CDD96EE470}" type="slidenum">
              <a:rPr lang="ru-RU" altLang="ru-RU" smtClean="0">
                <a:latin typeface="Calibri" panose="020F0502020204030204" pitchFamily="34" charset="0"/>
              </a:rPr>
              <a:pPr/>
              <a:t>16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авнобедренный треугольник 2">
            <a:extLst>
              <a:ext uri="{FF2B5EF4-FFF2-40B4-BE49-F238E27FC236}">
                <a16:creationId xmlns:a16="http://schemas.microsoft.com/office/drawing/2014/main" id="{09887B2F-F0DD-44F6-A3E3-48AD789CB79B}"/>
              </a:ext>
            </a:extLst>
          </p:cNvPr>
          <p:cNvSpPr/>
          <p:nvPr/>
        </p:nvSpPr>
        <p:spPr>
          <a:xfrm rot="16200000">
            <a:off x="7553325" y="5254626"/>
            <a:ext cx="1893887" cy="1293812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4" name="Picture 5" descr="BSU full2">
            <a:extLst>
              <a:ext uri="{FF2B5EF4-FFF2-40B4-BE49-F238E27FC236}">
                <a16:creationId xmlns:a16="http://schemas.microsoft.com/office/drawing/2014/main" id="{848E1B28-E9ED-4825-B606-55D621395F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8" y="-22194"/>
            <a:ext cx="1282700" cy="174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Заголовок 15"/>
          <p:cNvSpPr>
            <a:spLocks noGrp="1"/>
          </p:cNvSpPr>
          <p:nvPr>
            <p:ph type="title"/>
          </p:nvPr>
        </p:nvSpPr>
        <p:spPr>
          <a:xfrm>
            <a:off x="500034" y="2643182"/>
            <a:ext cx="8229600" cy="1399032"/>
          </a:xfr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4400"/>
            </a:lvl1pPr>
          </a:lstStyle>
          <a:p>
            <a:pPr lvl="0"/>
            <a:r>
              <a:rPr lang="ru-RU" noProof="0" dirty="0"/>
              <a:t>Образец заголовка</a:t>
            </a:r>
            <a:endParaRPr lang="en-US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A0F27F-5B7D-4D11-ABCA-CFA16DB0DD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7200" y="6481763"/>
            <a:ext cx="1900238" cy="300037"/>
          </a:xfrm>
        </p:spPr>
        <p:txBody>
          <a:bodyPr/>
          <a:lstStyle>
            <a:lvl1pPr algn="l">
              <a:defRPr sz="18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Дата 3">
            <a:extLst>
              <a:ext uri="{FF2B5EF4-FFF2-40B4-BE49-F238E27FC236}">
                <a16:creationId xmlns:a16="http://schemas.microsoft.com/office/drawing/2014/main" id="{A149F0C2-D87C-45FD-A6D9-0170951F27C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395663" y="6480175"/>
            <a:ext cx="2352675" cy="301625"/>
          </a:xfrm>
        </p:spPr>
        <p:txBody>
          <a:bodyPr/>
          <a:lstStyle>
            <a:lvl1pPr algn="ctr">
              <a:defRPr sz="18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/>
              <a:t>Курсовая работа 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61688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13">
            <a:extLst>
              <a:ext uri="{FF2B5EF4-FFF2-40B4-BE49-F238E27FC236}">
                <a16:creationId xmlns:a16="http://schemas.microsoft.com/office/drawing/2014/main" id="{FF7E46C3-B6C1-4C8C-A073-A136984CE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Курсовая работа 2017</a:t>
            </a:r>
          </a:p>
        </p:txBody>
      </p:sp>
      <p:sp>
        <p:nvSpPr>
          <p:cNvPr id="5" name="Нижний колонтитул 2">
            <a:extLst>
              <a:ext uri="{FF2B5EF4-FFF2-40B4-BE49-F238E27FC236}">
                <a16:creationId xmlns:a16="http://schemas.microsoft.com/office/drawing/2014/main" id="{55F8A036-CB3F-4B7C-9595-5F36C7C68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>
            <a:extLst>
              <a:ext uri="{FF2B5EF4-FFF2-40B4-BE49-F238E27FC236}">
                <a16:creationId xmlns:a16="http://schemas.microsoft.com/office/drawing/2014/main" id="{8C41ED07-DA26-47CB-911A-954145E9A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F2A58-3DE8-4C64-A7C4-6008A5E1204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48157211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13">
            <a:extLst>
              <a:ext uri="{FF2B5EF4-FFF2-40B4-BE49-F238E27FC236}">
                <a16:creationId xmlns:a16="http://schemas.microsoft.com/office/drawing/2014/main" id="{6322DC58-F962-4208-A21D-D780BF114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Курсовая работа 2017</a:t>
            </a:r>
          </a:p>
        </p:txBody>
      </p:sp>
      <p:sp>
        <p:nvSpPr>
          <p:cNvPr id="5" name="Нижний колонтитул 2">
            <a:extLst>
              <a:ext uri="{FF2B5EF4-FFF2-40B4-BE49-F238E27FC236}">
                <a16:creationId xmlns:a16="http://schemas.microsoft.com/office/drawing/2014/main" id="{0F97F3EA-B469-432E-AD88-BDA7F7528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>
            <a:extLst>
              <a:ext uri="{FF2B5EF4-FFF2-40B4-BE49-F238E27FC236}">
                <a16:creationId xmlns:a16="http://schemas.microsoft.com/office/drawing/2014/main" id="{AB20E346-D371-4C24-AD3A-CDF64B08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156AD-C6E5-405F-B5DD-EAAF56F59C6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42733957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1C24F4-0754-42CD-B25B-D03245C98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24E37F-4122-4410-AAB2-E9320596E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DA7B66-4642-44B2-944B-3631D55E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Курсовая работа 2017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299F16-8380-4D88-91ED-B34F2F2BD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FB1091-7972-4812-BE54-5603BB5F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1C8579-E660-4F37-ACF1-73665E48DEB3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42522404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B7CCF3-4694-4130-95A2-5A8A7860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00AC48-581C-4D9D-B70C-9E6BF3724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EB9391-05DB-4CE9-8843-D861E1B88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Курсовая работа 2017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4B0084-CA17-4E59-93B0-826B8A0A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16A823-6D24-4676-B94F-0392E33C7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B16DD4-DB99-427C-A668-C19E0F60203A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02318064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58FD8A-47C6-47AA-9CEB-B45B7526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980355-F667-474D-8024-E279942DB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CD1FEE-3F37-4315-AF3A-56757041B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Курсовая работа 2017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D2138E-4AB6-4548-B15B-03A28143C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94A445-710D-4DAD-910D-B9075E13E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EE730-8E4B-4EA3-BAB7-0824EACFEAF7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72425947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D0E9A-1D23-41BA-A772-FD3E0BBA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236F6E-9CF3-475F-919C-E2F20555F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2F5C86-6CEE-4539-BDFA-2E70E7C1F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2B5718-492A-47DD-8F79-2AEEA1884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Курсовая работа 2017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BBBEA9-F8D2-42FC-806D-29193CA9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401365-950D-438D-90AA-E2FCBE55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B23FFC-2B69-4F05-98C0-BD4712FB57B0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49257678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0986F-B27B-4989-AED9-937C9C149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57AB13-2ECD-44C2-9045-CCA99F865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0385333-8BBC-4AD2-B9E3-EF9B25837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CC8382E-501F-436B-BBF6-D79078EA3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2E9D53F-11DD-4F17-8FE3-1C304035D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F25B112-ED5B-41BE-8CA0-C008738B1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Курсовая работа 2017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1AD8FF9-7497-41F5-9183-B9DCBBDC3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ABAE6EB-9ED4-4FB3-9160-4E2F420F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D685DB-5445-4228-8E87-8D8E4AE7AAEB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56360572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7F1DA6-29E7-41A5-BBA8-35052787D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4B96CC8-1019-4946-A74B-76D842221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Курсовая работа 2017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89B12D4-4B46-46F0-8937-E6920A014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CCFD85B-FA16-4BA4-AB1F-6B8FA6BC9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9AAE6E-8F47-4537-B808-DBE59329075D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18152537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9939645-5D75-4A20-9114-B5D353D62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Курсовая работа 2017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0D2084C-C71A-4A86-8074-2E7D292A7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471D02-3580-49B4-8E17-30633E6E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421C77-C51A-4F7A-BA81-61D0E54CAB05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70358782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C73760-A8B5-43C9-91F3-1484317D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96340F-93E1-4618-A016-B633BA684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5FBB93-109A-4ECC-8B5E-3B08CB9FC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BC1F87-44D9-43F8-9AFD-7D1A09130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Курсовая работа 2017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0C53AB-7B56-4820-9485-207C544AF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83B237-41C8-4667-AC06-4BD5C637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749ADF-7D4F-40E5-A5D9-F4AC3AB6FB7A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44526810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BSU full2">
            <a:extLst>
              <a:ext uri="{FF2B5EF4-FFF2-40B4-BE49-F238E27FC236}">
                <a16:creationId xmlns:a16="http://schemas.microsoft.com/office/drawing/2014/main" id="{BAFD173F-9536-4E1D-A80D-06F64345C2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2700" cy="174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9B174C-E414-4579-B305-14B6FD9C5ECB}"/>
              </a:ext>
            </a:extLst>
          </p:cNvPr>
          <p:cNvSpPr txBox="1"/>
          <p:nvPr userDrawn="1"/>
        </p:nvSpPr>
        <p:spPr>
          <a:xfrm>
            <a:off x="457200" y="357188"/>
            <a:ext cx="8229600" cy="70802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marL="720000" algn="ctr" eaLnBrk="1" hangingPunct="1">
              <a:defRPr/>
            </a:pPr>
            <a:r>
              <a:rPr lang="ru-RU" sz="2000" b="1" cap="all" dirty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ru-RU" sz="2000" b="1" cap="all" dirty="0" err="1">
                <a:latin typeface="Times New Roman" pitchFamily="18" charset="0"/>
                <a:cs typeface="Times New Roman" pitchFamily="18" charset="0"/>
              </a:rPr>
              <a:t>веб-приложения</a:t>
            </a:r>
            <a:r>
              <a:rPr lang="ru-RU" sz="2000" b="1" cap="all" dirty="0">
                <a:latin typeface="Times New Roman" pitchFamily="18" charset="0"/>
                <a:cs typeface="Times New Roman" pitchFamily="18" charset="0"/>
              </a:rPr>
              <a:t> для вычисления </a:t>
            </a:r>
            <a:br>
              <a:rPr lang="ru-RU" sz="2000" b="1" cap="all" dirty="0">
                <a:latin typeface="Times New Roman" pitchFamily="18" charset="0"/>
                <a:cs typeface="Times New Roman" pitchFamily="18" charset="0"/>
              </a:rPr>
            </a:br>
            <a:r>
              <a:rPr lang="ru-RU" sz="2000" b="1" cap="all" dirty="0">
                <a:latin typeface="Times New Roman" pitchFamily="18" charset="0"/>
                <a:cs typeface="Times New Roman" pitchFamily="18" charset="0"/>
              </a:rPr>
              <a:t>интегралов по формуле </a:t>
            </a:r>
            <a:r>
              <a:rPr lang="ru-RU" sz="2000" b="1" cap="all" dirty="0" err="1">
                <a:latin typeface="Times New Roman" pitchFamily="18" charset="0"/>
                <a:cs typeface="Times New Roman" pitchFamily="18" charset="0"/>
              </a:rPr>
              <a:t>симпсона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428868"/>
            <a:ext cx="8229600" cy="402594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952500" y="1142985"/>
            <a:ext cx="7239000" cy="1071570"/>
          </a:xfrm>
        </p:spPr>
        <p:txBody>
          <a:bodyPr/>
          <a:lstStyle>
            <a:lvl1pPr marL="0" algn="l">
              <a:buNone/>
              <a:defRPr sz="3000" b="1" cap="none" baseline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Дата 3">
            <a:extLst>
              <a:ext uri="{FF2B5EF4-FFF2-40B4-BE49-F238E27FC236}">
                <a16:creationId xmlns:a16="http://schemas.microsoft.com/office/drawing/2014/main" id="{BC6F75EC-5BAF-403E-B803-BA60D3F23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95663" y="6480175"/>
            <a:ext cx="2352675" cy="301625"/>
          </a:xfrm>
        </p:spPr>
        <p:txBody>
          <a:bodyPr/>
          <a:lstStyle>
            <a:lvl1pPr algn="ctr">
              <a:defRPr sz="18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/>
              <a:t>Курсовая работа 2017</a:t>
            </a:r>
            <a:endParaRPr lang="ru-RU" dirty="0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49B07E27-C997-412A-9B28-7C37021DA2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DF062-8EB1-4E23-828D-065FB5F5CD0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8" name="Нижний колонтитул 4">
            <a:extLst>
              <a:ext uri="{FF2B5EF4-FFF2-40B4-BE49-F238E27FC236}">
                <a16:creationId xmlns:a16="http://schemas.microsoft.com/office/drawing/2014/main" id="{70F2763C-8D3A-4B2D-B3B2-52D75FE4985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57200" y="6481763"/>
            <a:ext cx="2185988" cy="300037"/>
          </a:xfrm>
        </p:spPr>
        <p:txBody>
          <a:bodyPr/>
          <a:lstStyle>
            <a:lvl1pPr algn="l">
              <a:defRPr sz="18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819943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495564-5751-43A1-8981-35F24D743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4E7104E-D364-4D83-9126-769677DAAF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827F09-3D3F-4224-9734-88D9E4F7D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0AE3F8-81DA-47C6-9EED-BF797C93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Курсовая работа 2017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741C3D-B0C5-4427-B052-86793851C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F48A81-8010-471A-8D1E-FC7C8107A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749BA-090F-4858-8666-D8A1C6B965FB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3769398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E29A3C-607D-4CCB-9AF3-46F031D0E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F91E4AB-1304-4AA5-8088-979D7B2DF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195BC0-F85C-4CE0-A194-0C661F933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Курсовая работа 2017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EA8DE4-3F3D-46EF-AF43-1E1C2B8B1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9AD92D-64E1-4D96-8640-98DCD0263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DE011-6B60-467A-A01F-91CC0044ADF5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66600164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B6091CF-2C5D-431E-B4B5-11388FC6E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9056F10-5263-4876-B23B-56D7FCF8A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687E5F-3E84-4662-98AA-A4C02C916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Курсовая работа 2017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40E817-629A-40D2-8C2C-FB9CF5F7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41CA38-EB54-401F-93A2-E68EF862A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836718-2AA1-413D-A584-F07E41C29787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11747997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9C39BE-A323-40DF-A251-C3CDFACB9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20888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pic>
        <p:nvPicPr>
          <p:cNvPr id="6" name="Рисунок 5" descr="https://www.bsu.by/Cache/Page/653923.jpg">
            <a:extLst>
              <a:ext uri="{FF2B5EF4-FFF2-40B4-BE49-F238E27FC236}">
                <a16:creationId xmlns:a16="http://schemas.microsoft.com/office/drawing/2014/main" id="{4A786A1B-77B9-41EA-9007-AF2A375D13AC}"/>
              </a:ext>
            </a:extLst>
          </p:cNvPr>
          <p:cNvPicPr/>
          <p:nvPr userDrawn="1"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76"/>
          <a:stretch/>
        </p:blipFill>
        <p:spPr bwMode="auto">
          <a:xfrm>
            <a:off x="179512" y="203633"/>
            <a:ext cx="1080120" cy="19292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62279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9C39BE-A323-40DF-A251-C3CDFACB9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2492896"/>
            <a:ext cx="7056784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pic>
        <p:nvPicPr>
          <p:cNvPr id="6" name="Рисунок 5" descr="https://www.bsu.by/Cache/Page/653923.jpg">
            <a:extLst>
              <a:ext uri="{FF2B5EF4-FFF2-40B4-BE49-F238E27FC236}">
                <a16:creationId xmlns:a16="http://schemas.microsoft.com/office/drawing/2014/main" id="{4A786A1B-77B9-41EA-9007-AF2A375D13AC}"/>
              </a:ext>
            </a:extLst>
          </p:cNvPr>
          <p:cNvPicPr/>
          <p:nvPr userDrawn="1"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76"/>
          <a:stretch/>
        </p:blipFill>
        <p:spPr bwMode="auto">
          <a:xfrm>
            <a:off x="323528" y="620688"/>
            <a:ext cx="1656184" cy="381642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30186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BF931C-3423-487C-BC4A-11E830077E5E}"/>
              </a:ext>
            </a:extLst>
          </p:cNvPr>
          <p:cNvSpPr txBox="1"/>
          <p:nvPr userDrawn="1"/>
        </p:nvSpPr>
        <p:spPr>
          <a:xfrm>
            <a:off x="457200" y="357258"/>
            <a:ext cx="8229600" cy="707886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marL="720000" algn="ctr" eaLnBrk="1" hangingPunct="1">
              <a:defRPr/>
            </a:pPr>
            <a:r>
              <a:rPr lang="ru-RU" sz="20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СИСТЕМА ДОПОЛНЕННОЙ РЕАЛЬНОСТИ ДЛЯ АНАЛИЗА ПОСЛЕДОВАТЕЛЬНОСТИ СНИМКОВ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428868"/>
            <a:ext cx="8229600" cy="3880452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1115616" y="1125460"/>
            <a:ext cx="7239000" cy="1071570"/>
          </a:xfrm>
        </p:spPr>
        <p:txBody>
          <a:bodyPr/>
          <a:lstStyle>
            <a:lvl1pPr marL="0" algn="l">
              <a:buNone/>
              <a:defRPr sz="3000" b="1" cap="none" baseline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90BA256-C7C4-4AE7-B999-55BC84D698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>
              <a:defRPr/>
            </a:pPr>
            <a:fld id="{62F5844B-4AD3-4EB6-8236-4CBC9F7D44FB}" type="slidenum">
              <a:rPr lang="ru-RU" altLang="ru-RU" smtClean="0"/>
              <a:pPr>
                <a:defRPr/>
              </a:pPr>
              <a:t>‹#›</a:t>
            </a:fld>
            <a:endParaRPr lang="ru-RU" altLang="ru-RU" dirty="0"/>
          </a:p>
        </p:txBody>
      </p:sp>
      <p:pic>
        <p:nvPicPr>
          <p:cNvPr id="9" name="Рисунок 8" descr="https://www.bsu.by/Cache/Page/653923.jpg">
            <a:extLst>
              <a:ext uri="{FF2B5EF4-FFF2-40B4-BE49-F238E27FC236}">
                <a16:creationId xmlns:a16="http://schemas.microsoft.com/office/drawing/2014/main" id="{A666815F-8BAE-4FF3-95E4-57A21CF954FA}"/>
              </a:ext>
            </a:extLst>
          </p:cNvPr>
          <p:cNvPicPr/>
          <p:nvPr userDrawn="1"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76"/>
          <a:stretch/>
        </p:blipFill>
        <p:spPr bwMode="auto">
          <a:xfrm>
            <a:off x="251520" y="260648"/>
            <a:ext cx="792088" cy="135315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37AC42-6A32-4635-8C77-B7EEC51AACE4}"/>
              </a:ext>
            </a:extLst>
          </p:cNvPr>
          <p:cNvSpPr txBox="1"/>
          <p:nvPr userDrawn="1"/>
        </p:nvSpPr>
        <p:spPr>
          <a:xfrm>
            <a:off x="395536" y="6369636"/>
            <a:ext cx="2949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Захарченя Вадим</a:t>
            </a:r>
          </a:p>
        </p:txBody>
      </p:sp>
    </p:spTree>
    <p:extLst>
      <p:ext uri="{BB962C8B-B14F-4D97-AF65-F5344CB8AC3E}">
        <p14:creationId xmlns:p14="http://schemas.microsoft.com/office/powerpoint/2010/main" val="423221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gradFill rotWithShape="1">
          <a:gsLst>
            <a:gs pos="0">
              <a:srgbClr val="000000"/>
            </a:gs>
            <a:gs pos="60001">
              <a:srgbClr val="000000"/>
            </a:gs>
            <a:gs pos="100000">
              <a:srgbClr val="6C6C6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063D9168-8298-4D2D-A0E5-709178FE5558}"/>
              </a:ext>
            </a:extLst>
          </p:cNvPr>
          <p:cNvSpPr/>
          <p:nvPr/>
        </p:nvSpPr>
        <p:spPr>
          <a:xfrm flipV="1">
            <a:off x="6350" y="6350"/>
            <a:ext cx="9131300" cy="6837363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Равнобедренный треугольник 4">
            <a:extLst>
              <a:ext uri="{FF2B5EF4-FFF2-40B4-BE49-F238E27FC236}">
                <a16:creationId xmlns:a16="http://schemas.microsoft.com/office/drawing/2014/main" id="{B64077F6-A350-4224-B768-8C585921CF05}"/>
              </a:ext>
            </a:extLst>
          </p:cNvPr>
          <p:cNvSpPr/>
          <p:nvPr/>
        </p:nvSpPr>
        <p:spPr>
          <a:xfrm rot="5400000" flipV="1">
            <a:off x="7553325" y="309563"/>
            <a:ext cx="1893888" cy="1293812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C6E2A6C-0B8A-4FFD-907A-F66F50BFEC01}"/>
              </a:ext>
            </a:extLst>
          </p:cNvPr>
          <p:cNvCxnSpPr/>
          <p:nvPr/>
        </p:nvCxnSpPr>
        <p:spPr>
          <a:xfrm rot="10800000">
            <a:off x="6469063" y="9525"/>
            <a:ext cx="2673350" cy="190023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A2A071D-D9EC-4B64-B497-244E6AA970BB}"/>
              </a:ext>
            </a:extLst>
          </p:cNvPr>
          <p:cNvCxnSpPr/>
          <p:nvPr/>
        </p:nvCxnSpPr>
        <p:spPr>
          <a:xfrm flipV="1"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/>
          <a:lstStyle>
            <a:lvl1pPr marL="0" algn="l">
              <a:buNone/>
              <a:defRPr sz="3600" b="1" cap="none" baseline="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Дата 3">
            <a:extLst>
              <a:ext uri="{FF2B5EF4-FFF2-40B4-BE49-F238E27FC236}">
                <a16:creationId xmlns:a16="http://schemas.microsoft.com/office/drawing/2014/main" id="{A41BC3BB-69A1-44F3-AC90-D45D665D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56425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Курсовая работа 2017</a:t>
            </a:r>
          </a:p>
        </p:txBody>
      </p:sp>
      <p:sp>
        <p:nvSpPr>
          <p:cNvPr id="9" name="Нижний колонтитул 4">
            <a:extLst>
              <a:ext uri="{FF2B5EF4-FFF2-40B4-BE49-F238E27FC236}">
                <a16:creationId xmlns:a16="http://schemas.microsoft.com/office/drawing/2014/main" id="{5931421B-D618-4641-A0AD-DD7713130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375" y="6481763"/>
            <a:ext cx="4260850" cy="3000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74683206-F5AD-47D0-9F1B-45D6DBD7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0263" y="809625"/>
            <a:ext cx="503237" cy="3000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206D7-32C0-43DC-A98B-F817C2787C5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0008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13">
            <a:extLst>
              <a:ext uri="{FF2B5EF4-FFF2-40B4-BE49-F238E27FC236}">
                <a16:creationId xmlns:a16="http://schemas.microsoft.com/office/drawing/2014/main" id="{8F8E5B66-FFA3-4FA4-A396-F20AE4A11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Курсовая работа 2017</a:t>
            </a:r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id="{F6AB1DB3-3957-4F87-89D0-2A1BB026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>
            <a:extLst>
              <a:ext uri="{FF2B5EF4-FFF2-40B4-BE49-F238E27FC236}">
                <a16:creationId xmlns:a16="http://schemas.microsoft.com/office/drawing/2014/main" id="{D62FD156-8F54-4571-84CD-8D35F905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B1B80-8595-4A56-9207-DEE63C4708E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050685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1D058EB-20CB-4E89-AF19-423D1F90B1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91075" y="6481763"/>
            <a:ext cx="2130425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Курсовая работа 2017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6755CEB-AD5B-4A52-90D9-72C93A63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81763"/>
            <a:ext cx="4260850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CB4165A-33D8-42C0-9322-EBE17E961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9838" y="6483350"/>
            <a:ext cx="503237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6FBBE9-6783-4CCF-A29F-6FBF403ECC3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56696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13">
            <a:extLst>
              <a:ext uri="{FF2B5EF4-FFF2-40B4-BE49-F238E27FC236}">
                <a16:creationId xmlns:a16="http://schemas.microsoft.com/office/drawing/2014/main" id="{3B5A0867-4618-4238-BCCB-A5E736DA9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Курсовая работа 2017</a:t>
            </a:r>
          </a:p>
        </p:txBody>
      </p:sp>
      <p:sp>
        <p:nvSpPr>
          <p:cNvPr id="4" name="Нижний колонтитул 2">
            <a:extLst>
              <a:ext uri="{FF2B5EF4-FFF2-40B4-BE49-F238E27FC236}">
                <a16:creationId xmlns:a16="http://schemas.microsoft.com/office/drawing/2014/main" id="{CDBE6725-2F5B-4504-A150-2FC445A2D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22">
            <a:extLst>
              <a:ext uri="{FF2B5EF4-FFF2-40B4-BE49-F238E27FC236}">
                <a16:creationId xmlns:a16="http://schemas.microsoft.com/office/drawing/2014/main" id="{A117F6E0-BDD1-477A-929C-27C850D0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C83C2-21D3-49EB-859A-24C032505F4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8913220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>
            <a:extLst>
              <a:ext uri="{FF2B5EF4-FFF2-40B4-BE49-F238E27FC236}">
                <a16:creationId xmlns:a16="http://schemas.microsoft.com/office/drawing/2014/main" id="{E3B0CA10-3E92-4628-B173-61D08861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Курсовая работа 2017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BECA374-3C90-412C-939E-145BC72EB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2">
            <a:extLst>
              <a:ext uri="{FF2B5EF4-FFF2-40B4-BE49-F238E27FC236}">
                <a16:creationId xmlns:a16="http://schemas.microsoft.com/office/drawing/2014/main" id="{1388C5F0-206C-42AC-A4FD-38F46AD0C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1B268-D160-4BEE-A2FC-5A75C3756A3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7919398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516C16-62E4-4474-8300-7EA96180D1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8563" y="6556375"/>
            <a:ext cx="2133600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ru-RU"/>
              <a:t>Курсовая работа 2017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CDD49D-5B3D-4729-A92C-07B4FFA1B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5063" y="6556375"/>
            <a:ext cx="5143500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24FE31-9C56-4FBA-B0EC-D6D78F58A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10575" y="6556375"/>
            <a:ext cx="503238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7126CEE5-FFB3-4296-B621-D55676D9778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16089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gradFill rotWithShape="1">
          <a:gsLst>
            <a:gs pos="0">
              <a:srgbClr val="000000"/>
            </a:gs>
            <a:gs pos="60001">
              <a:srgbClr val="000000"/>
            </a:gs>
            <a:gs pos="100000">
              <a:srgbClr val="6C6C6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0E1611-21F0-47A3-98D3-477880996E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8700" y="6556375"/>
            <a:ext cx="2101850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ru-RU"/>
              <a:t>Курсовая работа 2017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B15B11-C4D1-46BA-A147-440AE17FB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988" y="6557963"/>
            <a:ext cx="4948237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F67F49-B2AA-4D9F-B1E6-FCCC9627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16900" y="6556375"/>
            <a:ext cx="366713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F0E46750-3126-41FD-AD66-DA674B87061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63385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2A2A40"/>
            </a:gs>
            <a:gs pos="60001">
              <a:srgbClr val="3B3B58"/>
            </a:gs>
            <a:gs pos="100000">
              <a:srgbClr val="73738B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>
            <a:extLst>
              <a:ext uri="{FF2B5EF4-FFF2-40B4-BE49-F238E27FC236}">
                <a16:creationId xmlns:a16="http://schemas.microsoft.com/office/drawing/2014/main" id="{D50F374F-7C05-4F59-9D56-4DCA85190FC8}"/>
              </a:ext>
            </a:extLst>
          </p:cNvPr>
          <p:cNvSpPr/>
          <p:nvPr/>
        </p:nvSpPr>
        <p:spPr>
          <a:xfrm>
            <a:off x="6350" y="14288"/>
            <a:ext cx="9131300" cy="6837362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D1D1DE7-D969-4C2B-BF5C-5FF656A203CC}"/>
              </a:ext>
            </a:extLst>
          </p:cNvPr>
          <p:cNvCxnSpPr/>
          <p:nvPr/>
        </p:nvCxnSpPr>
        <p:spPr>
          <a:xfrm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7B22939-1BEE-47BA-9386-6B1FB27F39C2}"/>
              </a:ext>
            </a:extLst>
          </p:cNvPr>
          <p:cNvCxnSpPr/>
          <p:nvPr/>
        </p:nvCxnSpPr>
        <p:spPr>
          <a:xfrm rot="10800000" flipV="1">
            <a:off x="6469063" y="4948238"/>
            <a:ext cx="2673350" cy="1900237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>
            <a:extLst>
              <a:ext uri="{FF2B5EF4-FFF2-40B4-BE49-F238E27FC236}">
                <a16:creationId xmlns:a16="http://schemas.microsoft.com/office/drawing/2014/main" id="{F61A4C25-665A-42DA-9299-2B69E34F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30" name="Текст 12">
            <a:extLst>
              <a:ext uri="{FF2B5EF4-FFF2-40B4-BE49-F238E27FC236}">
                <a16:creationId xmlns:a16="http://schemas.microsoft.com/office/drawing/2014/main" id="{53087E8A-5EE3-4110-BBCF-FA77B4AB1A0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882775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  <a:endParaRPr lang="en-US" altLang="ru-RU"/>
          </a:p>
        </p:txBody>
      </p:sp>
      <p:sp>
        <p:nvSpPr>
          <p:cNvPr id="14" name="Дата 13">
            <a:extLst>
              <a:ext uri="{FF2B5EF4-FFF2-40B4-BE49-F238E27FC236}">
                <a16:creationId xmlns:a16="http://schemas.microsoft.com/office/drawing/2014/main" id="{CCE8E278-B65C-49CA-A04A-BEBA2B61B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ru-RU"/>
              <a:t>Курсовая работа 2017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0E18A25-79CE-4E13-B8A4-12FF3C7DE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E3B7979F-236E-41A3-848A-6C862AA5E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7" cy="3016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fld id="{EF59CCE5-D129-469A-B358-B7DDF13E4B5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497" r:id="rId1"/>
    <p:sldLayoutId id="2147484498" r:id="rId2"/>
    <p:sldLayoutId id="2147484499" r:id="rId3"/>
    <p:sldLayoutId id="2147484487" r:id="rId4"/>
    <p:sldLayoutId id="2147484500" r:id="rId5"/>
    <p:sldLayoutId id="2147484488" r:id="rId6"/>
    <p:sldLayoutId id="2147484489" r:id="rId7"/>
    <p:sldLayoutId id="2147484501" r:id="rId8"/>
    <p:sldLayoutId id="2147484502" r:id="rId9"/>
    <p:sldLayoutId id="2147484490" r:id="rId10"/>
    <p:sldLayoutId id="2147484491" r:id="rId11"/>
  </p:sldLayoutIdLst>
  <p:transition spd="med">
    <p:fade/>
  </p:transition>
  <p:hf hdr="0" ftr="0" dt="0"/>
  <p:txStyles>
    <p:titleStyle>
      <a:lvl1pPr marL="484188" indent="-484188" algn="l" rtl="0" eaLnBrk="0" fontAlgn="base" hangingPunct="0">
        <a:spcBef>
          <a:spcPct val="0"/>
        </a:spcBef>
        <a:spcAft>
          <a:spcPct val="0"/>
        </a:spcAft>
        <a:defRPr sz="4200" kern="1200">
          <a:ln w="6350">
            <a:solidFill>
              <a:schemeClr val="accent1">
                <a:shade val="43000"/>
              </a:schemeClr>
            </a:solidFill>
          </a:ln>
          <a:solidFill>
            <a:srgbClr val="8F98BF"/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marL="484188" indent="-484188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8F98BF"/>
          </a:solidFill>
          <a:latin typeface="Times New Roman" pitchFamily="18" charset="0"/>
        </a:defRPr>
      </a:lvl2pPr>
      <a:lvl3pPr marL="484188" indent="-484188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8F98BF"/>
          </a:solidFill>
          <a:latin typeface="Times New Roman" pitchFamily="18" charset="0"/>
        </a:defRPr>
      </a:lvl3pPr>
      <a:lvl4pPr marL="484188" indent="-484188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8F98BF"/>
          </a:solidFill>
          <a:latin typeface="Times New Roman" pitchFamily="18" charset="0"/>
        </a:defRPr>
      </a:lvl4pPr>
      <a:lvl5pPr marL="484188" indent="-484188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8F98BF"/>
          </a:solidFill>
          <a:latin typeface="Times New Roman" pitchFamily="18" charset="0"/>
        </a:defRPr>
      </a:lvl5pPr>
      <a:lvl6pPr marL="941388" indent="-484188" algn="l" rtl="0" fontAlgn="base">
        <a:spcBef>
          <a:spcPct val="0"/>
        </a:spcBef>
        <a:spcAft>
          <a:spcPct val="0"/>
        </a:spcAft>
        <a:defRPr sz="4200">
          <a:solidFill>
            <a:srgbClr val="8F98BF"/>
          </a:solidFill>
          <a:latin typeface="Times New Roman" pitchFamily="18" charset="0"/>
        </a:defRPr>
      </a:lvl6pPr>
      <a:lvl7pPr marL="1398588" indent="-484188" algn="l" rtl="0" fontAlgn="base">
        <a:spcBef>
          <a:spcPct val="0"/>
        </a:spcBef>
        <a:spcAft>
          <a:spcPct val="0"/>
        </a:spcAft>
        <a:defRPr sz="4200">
          <a:solidFill>
            <a:srgbClr val="8F98BF"/>
          </a:solidFill>
          <a:latin typeface="Times New Roman" pitchFamily="18" charset="0"/>
        </a:defRPr>
      </a:lvl7pPr>
      <a:lvl8pPr marL="1855788" indent="-484188" algn="l" rtl="0" fontAlgn="base">
        <a:spcBef>
          <a:spcPct val="0"/>
        </a:spcBef>
        <a:spcAft>
          <a:spcPct val="0"/>
        </a:spcAft>
        <a:defRPr sz="4200">
          <a:solidFill>
            <a:srgbClr val="8F98BF"/>
          </a:solidFill>
          <a:latin typeface="Times New Roman" pitchFamily="18" charset="0"/>
        </a:defRPr>
      </a:lvl8pPr>
      <a:lvl9pPr marL="2312988" indent="-484188" algn="l" rtl="0" fontAlgn="base">
        <a:spcBef>
          <a:spcPct val="0"/>
        </a:spcBef>
        <a:spcAft>
          <a:spcPct val="0"/>
        </a:spcAft>
        <a:defRPr sz="4200">
          <a:solidFill>
            <a:srgbClr val="8F98BF"/>
          </a:solidFill>
          <a:latin typeface="Times New Roman" pitchFamily="18" charset="0"/>
        </a:defRPr>
      </a:lvl9pPr>
    </p:titleStyle>
    <p:bodyStyle>
      <a:lvl1pPr marL="447675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325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5000"/>
        <a:buFont typeface="Verdana" panose="020B0604030504040204" pitchFamily="34" charset="0"/>
        <a:buChar char="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4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095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09550" algn="l" rtl="0" eaLnBrk="0" fontAlgn="base" hangingPunct="0">
        <a:spcBef>
          <a:spcPct val="20000"/>
        </a:spcBef>
        <a:spcAft>
          <a:spcPct val="0"/>
        </a:spcAft>
        <a:buClr>
          <a:srgbClr val="A5AAC0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44F0EC-BD2A-4102-943F-C9DC7F8F9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724E47-BC4C-4E0E-90B0-974AA4144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27DB28-DA8C-477A-A429-ACFF4E4A1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Курсовая работа 2017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680516-24C8-4E40-9D26-3565D30D3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664B81-0D04-4F12-BC40-7720C90F6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F59CCE5-D129-469A-B358-B7DDF13E4B55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0013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  <p:sldLayoutId id="2147484553" r:id="rId12"/>
    <p:sldLayoutId id="2147484554" r:id="rId13"/>
    <p:sldLayoutId id="2147484552" r:id="rId14"/>
  </p:sldLayoutIdLst>
  <p:transition spd="med">
    <p:fade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534A2E2A-D755-48FD-ADE6-85C2A8CDBC00}"/>
              </a:ext>
            </a:extLst>
          </p:cNvPr>
          <p:cNvSpPr txBox="1">
            <a:spLocks/>
          </p:cNvSpPr>
          <p:nvPr/>
        </p:nvSpPr>
        <p:spPr>
          <a:xfrm>
            <a:off x="1357290" y="142852"/>
            <a:ext cx="7786710" cy="357188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200" b="1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БЕЛОРУССКИЙ ГОСУДАРСТВЕННЫЙ УНИВЕРСИТЕТ</a:t>
            </a:r>
          </a:p>
        </p:txBody>
      </p:sp>
      <p:sp>
        <p:nvSpPr>
          <p:cNvPr id="19459" name="Прямоугольник 8">
            <a:extLst>
              <a:ext uri="{FF2B5EF4-FFF2-40B4-BE49-F238E27FC236}">
                <a16:creationId xmlns:a16="http://schemas.microsoft.com/office/drawing/2014/main" id="{CF2D59B0-4445-4BC9-A38E-26213D27E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39" y="508670"/>
            <a:ext cx="7643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tx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ФАКУЛЬТЕТ ПРИКЛАДНОЙ МАТЕМАТИКИ И ИНФОРМАТИКИ</a:t>
            </a:r>
          </a:p>
        </p:txBody>
      </p:sp>
      <p:sp>
        <p:nvSpPr>
          <p:cNvPr id="19460" name="Прямоугольник 9">
            <a:extLst>
              <a:ext uri="{FF2B5EF4-FFF2-40B4-BE49-F238E27FC236}">
                <a16:creationId xmlns:a16="http://schemas.microsoft.com/office/drawing/2014/main" id="{792915A0-02FA-4DF5-A4CD-2BD7CFFDC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895" y="908720"/>
            <a:ext cx="74295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ru-RU" altLang="ru-RU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Кафедра компьютерных технологий и систем</a:t>
            </a:r>
            <a:endParaRPr lang="be-BY" altLang="ru-RU" sz="2000" dirty="0">
              <a:solidFill>
                <a:schemeClr val="tx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461" name="Rectangle 8">
            <a:extLst>
              <a:ext uri="{FF2B5EF4-FFF2-40B4-BE49-F238E27FC236}">
                <a16:creationId xmlns:a16="http://schemas.microsoft.com/office/drawing/2014/main" id="{06002A23-0EB6-4CEE-A8A5-7A0E8A977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8563" y="2365375"/>
            <a:ext cx="41497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0">
            <a:spAutoFit/>
          </a:bodyPr>
          <a:lstStyle>
            <a:lvl1pPr marL="365125" indent="-2555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ru-RU" altLang="ru-RU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Захарченя Вадим Валерьевич</a:t>
            </a:r>
          </a:p>
        </p:txBody>
      </p:sp>
      <p:sp>
        <p:nvSpPr>
          <p:cNvPr id="19462" name="Прямоугольник 12">
            <a:extLst>
              <a:ext uri="{FF2B5EF4-FFF2-40B4-BE49-F238E27FC236}">
                <a16:creationId xmlns:a16="http://schemas.microsoft.com/office/drawing/2014/main" id="{9A0ABD4F-54E9-4D53-BF9A-EDEE22275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003" y="4836302"/>
            <a:ext cx="3528392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Научные руководители</a:t>
            </a:r>
            <a:endParaRPr lang="ru-RU" altLang="ru-RU" sz="20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1600" i="1" cap="small" dirty="0">
                <a:solidFill>
                  <a:schemeClr val="tx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доктор технических наук</a:t>
            </a:r>
            <a:endParaRPr lang="ru-RU" sz="1600" i="1" dirty="0">
              <a:solidFill>
                <a:schemeClr val="tx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1600" cap="small" dirty="0">
                <a:latin typeface="Segoe UI Light" panose="020B0502040204020203" pitchFamily="34" charset="0"/>
                <a:cs typeface="Segoe UI Light" panose="020B0502040204020203" pitchFamily="34" charset="0"/>
              </a:rPr>
              <a:t>Недзьведь Александр Михайлович</a:t>
            </a:r>
            <a:endParaRPr lang="ru-RU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1600" cap="small" dirty="0">
                <a:latin typeface="Segoe UI Light" panose="020B0502040204020203" pitchFamily="34" charset="0"/>
                <a:cs typeface="Segoe UI Light" panose="020B0502040204020203" pitchFamily="34" charset="0"/>
              </a:rPr>
              <a:t> </a:t>
            </a:r>
            <a:endParaRPr lang="ru-RU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1600" i="1" cap="small" dirty="0">
                <a:solidFill>
                  <a:schemeClr val="tx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ассистент</a:t>
            </a:r>
            <a:endParaRPr lang="ru-RU" sz="1600" i="1" dirty="0">
              <a:solidFill>
                <a:schemeClr val="tx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1600" cap="small" dirty="0">
                <a:latin typeface="Segoe UI Light" panose="020B0502040204020203" pitchFamily="34" charset="0"/>
                <a:cs typeface="Segoe UI Light" panose="020B0502040204020203" pitchFamily="34" charset="0"/>
              </a:rPr>
              <a:t>Лагуто Анна Андреевна</a:t>
            </a:r>
            <a:endParaRPr lang="ru-RU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Заголовок 35">
            <a:extLst>
              <a:ext uri="{FF2B5EF4-FFF2-40B4-BE49-F238E27FC236}">
                <a16:creationId xmlns:a16="http://schemas.microsoft.com/office/drawing/2014/main" id="{2473D02E-9423-436D-9BF1-E6CC37A5A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52936"/>
            <a:ext cx="7886700" cy="814101"/>
          </a:xfrm>
        </p:spPr>
        <p:txBody>
          <a:bodyPr anchor="t">
            <a:noAutofit/>
          </a:bodyPr>
          <a:lstStyle/>
          <a:p>
            <a:pPr algn="ctr"/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СИСТЕМА ДОПОЛНЕННОЙ РЕАЛЬНОСТИ ДЛЯ АНАЛИЗА ПОСЛЕДОВАТЕЛЬНОСТИ СНИМКОВ</a:t>
            </a:r>
            <a:endParaRPr lang="ru-RU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6D609E-1E82-4805-B6BD-D63EB74A97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F5844B-4AD3-4EB6-8236-4CBC9F7D44FB}" type="slidenum">
              <a:rPr lang="ru-RU" altLang="ru-RU" smtClean="0"/>
              <a:pPr>
                <a:defRPr/>
              </a:pPr>
              <a:t>10</a:t>
            </a:fld>
            <a:endParaRPr lang="ru-RU" altLang="ru-RU" dirty="0"/>
          </a:p>
        </p:txBody>
      </p:sp>
      <p:pic>
        <p:nvPicPr>
          <p:cNvPr id="5" name="Рисунок 4" descr="https://www.3dnews.ru/documents/12422/pic%2025.jpg">
            <a:extLst>
              <a:ext uri="{FF2B5EF4-FFF2-40B4-BE49-F238E27FC236}">
                <a16:creationId xmlns:a16="http://schemas.microsoft.com/office/drawing/2014/main" id="{3E1BA918-B443-446E-938C-0CDAB2469B3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4" y="1700808"/>
            <a:ext cx="7128792" cy="4176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6746483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D6F522-1556-4AF3-AAE5-5BC5C185A9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F5844B-4AD3-4EB6-8236-4CBC9F7D44FB}" type="slidenum">
              <a:rPr lang="ru-RU" altLang="ru-RU" smtClean="0"/>
              <a:pPr>
                <a:defRPr/>
              </a:pPr>
              <a:t>11</a:t>
            </a:fld>
            <a:endParaRPr lang="ru-RU" alt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1C98A10-92EF-49B3-B97F-17D7FF983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196752"/>
            <a:ext cx="4104456" cy="524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46018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9C44A3-4B8F-4CAD-AC76-800D772D55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F5844B-4AD3-4EB6-8236-4CBC9F7D44FB}" type="slidenum">
              <a:rPr lang="ru-RU" altLang="ru-RU" smtClean="0"/>
              <a:pPr>
                <a:defRPr/>
              </a:pPr>
              <a:t>12</a:t>
            </a:fld>
            <a:endParaRPr lang="ru-RU" altLang="ru-RU" dirty="0"/>
          </a:p>
        </p:txBody>
      </p:sp>
      <p:pic>
        <p:nvPicPr>
          <p:cNvPr id="5" name="Рисунок 4" descr="Pose Estimation">
            <a:extLst>
              <a:ext uri="{FF2B5EF4-FFF2-40B4-BE49-F238E27FC236}">
                <a16:creationId xmlns:a16="http://schemas.microsoft.com/office/drawing/2014/main" id="{8985F53A-0BE7-4D58-944A-CBF222E61E5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40768"/>
            <a:ext cx="5184576" cy="47525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6915966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5E7912-3A3A-4F4E-9676-D2247CA2A7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F5844B-4AD3-4EB6-8236-4CBC9F7D44FB}" type="slidenum">
              <a:rPr lang="ru-RU" altLang="ru-RU" smtClean="0"/>
              <a:pPr>
                <a:defRPr/>
              </a:pPr>
              <a:t>13</a:t>
            </a:fld>
            <a:endParaRPr lang="ru-RU" altLang="ru-RU" dirty="0"/>
          </a:p>
        </p:txBody>
      </p:sp>
      <p:pic>
        <p:nvPicPr>
          <p:cNvPr id="3" name="Рисунок 2" descr="Pose Estimation">
            <a:extLst>
              <a:ext uri="{FF2B5EF4-FFF2-40B4-BE49-F238E27FC236}">
                <a16:creationId xmlns:a16="http://schemas.microsoft.com/office/drawing/2014/main" id="{3BB577C1-EFC6-460A-A654-242A7DD11EA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72816"/>
            <a:ext cx="6480720" cy="3456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5980556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5E7912-3A3A-4F4E-9676-D2247CA2A7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F5844B-4AD3-4EB6-8236-4CBC9F7D44FB}" type="slidenum">
              <a:rPr lang="ru-RU" altLang="ru-RU" smtClean="0"/>
              <a:pPr>
                <a:defRPr/>
              </a:pPr>
              <a:t>14</a:t>
            </a:fld>
            <a:endParaRPr lang="ru-RU" altLang="ru-RU" dirty="0"/>
          </a:p>
        </p:txBody>
      </p:sp>
      <p:pic>
        <p:nvPicPr>
          <p:cNvPr id="5" name="Рисунок 4" descr="https://upload.wikimedia.org/wikipedia/commons/thumb/1/19/Unity_Technologies_logo.svg/1200px-Unity_Technologies_logo.svg.png">
            <a:extLst>
              <a:ext uri="{FF2B5EF4-FFF2-40B4-BE49-F238E27FC236}">
                <a16:creationId xmlns:a16="http://schemas.microsoft.com/office/drawing/2014/main" id="{72B65E49-E8FD-4384-AF51-E9F3A78BD65D}"/>
              </a:ext>
            </a:extLst>
          </p:cNvPr>
          <p:cNvPicPr/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780928"/>
            <a:ext cx="4752528" cy="17281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8603097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5E7912-3A3A-4F4E-9676-D2247CA2A7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F5844B-4AD3-4EB6-8236-4CBC9F7D44FB}" type="slidenum">
              <a:rPr lang="ru-RU" altLang="ru-RU" smtClean="0"/>
              <a:pPr>
                <a:defRPr/>
              </a:pPr>
              <a:t>15</a:t>
            </a:fld>
            <a:endParaRPr lang="ru-RU" alt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9835A39-8AE7-4412-9624-A73E191B0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18602"/>
            <a:ext cx="7287400" cy="422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01419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7874DE1-C35C-471F-BE07-C2FBCCA768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4B97C0-1B4D-44F1-A231-8BB90D1DBA9A}" type="slidenum">
              <a:rPr lang="ru-RU" altLang="ru-RU" smtClean="0"/>
              <a:pPr>
                <a:defRPr/>
              </a:pPr>
              <a:t>16</a:t>
            </a:fld>
            <a:endParaRPr lang="ru-RU" alt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A5D42A-1196-4A59-BA83-2DBCA1323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05" y="1196752"/>
            <a:ext cx="4876190" cy="4942857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Объект 1">
            <a:extLst>
              <a:ext uri="{FF2B5EF4-FFF2-40B4-BE49-F238E27FC236}">
                <a16:creationId xmlns:a16="http://schemas.microsoft.com/office/drawing/2014/main" id="{153F843D-313C-4662-9AC8-B3A3C698F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320480"/>
          </a:xfrm>
        </p:spPr>
        <p:txBody>
          <a:bodyPr>
            <a:normAutofit lnSpcReduction="10000"/>
          </a:bodyPr>
          <a:lstStyle/>
          <a:p>
            <a:r>
              <a:rPr lang="ru-RU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В ходе данной работы исследованы возможности систем дополненной реальности для анализа и обработки входного потока информации в виде видеоряда, последовательности изображений, а также способов вывода результатов работы. </a:t>
            </a:r>
          </a:p>
          <a:p>
            <a:pPr marL="0" indent="0">
              <a:buNone/>
            </a:pPr>
            <a:endParaRPr lang="ru-RU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Проанализированы дополненная и виртуальная реальность, а также существующие системы реализации дополненной реальности. </a:t>
            </a:r>
          </a:p>
          <a:p>
            <a:pPr marL="0" indent="0">
              <a:buNone/>
            </a:pPr>
            <a:endParaRPr lang="ru-RU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Определены необходимые технологии для реализации системы. Реализована схема прототипа программного средства анализа последовательности снимков и построен алгоритм анализа видеопотока.</a:t>
            </a:r>
          </a:p>
          <a:p>
            <a:pPr marL="0" indent="0">
              <a:buNone/>
            </a:pPr>
            <a:endParaRPr lang="ru-RU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Практическая значимость данного исследования состоит в разработке алгоритма и подготовке для программной реализации системы анализа видеопотока.</a:t>
            </a:r>
          </a:p>
          <a:p>
            <a:pPr eaLnBrk="1" hangingPunct="1"/>
            <a:endParaRPr lang="ru-RU" alt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380905C-7F21-472B-A91E-89603624F7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72376C-A8A7-4ED5-ACDE-3E80E4CB2973}" type="slidenum">
              <a:rPr lang="ru-RU" altLang="ru-RU" smtClean="0"/>
              <a:pPr>
                <a:defRPr/>
              </a:pPr>
              <a:t>17</a:t>
            </a:fld>
            <a:endParaRPr lang="ru-RU" altLang="ru-RU"/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95F5F-31A3-4876-8F9F-DC9194569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Спасибо за внимание!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Объект 1">
            <a:extLst>
              <a:ext uri="{FF2B5EF4-FFF2-40B4-BE49-F238E27FC236}">
                <a16:creationId xmlns:a16="http://schemas.microsoft.com/office/drawing/2014/main" id="{E7FF87D0-8D1A-40D5-8806-E3BC90BD7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Изучить типы дополненной и виртуальной реальностей.</a:t>
            </a:r>
          </a:p>
          <a:p>
            <a:pPr lvl="0"/>
            <a:r>
              <a:rPr lang="ru-RU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Проанализировать существующие системы реализации дополненной реальности. </a:t>
            </a:r>
          </a:p>
          <a:p>
            <a:pPr lvl="0"/>
            <a:r>
              <a:rPr lang="ru-RU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Разработать необходимые алгоритмы анализа видеоряда.</a:t>
            </a:r>
          </a:p>
          <a:p>
            <a:pPr lvl="0"/>
            <a:r>
              <a:rPr lang="ru-RU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Определить необходимые технологии для реализации системы.</a:t>
            </a:r>
          </a:p>
          <a:p>
            <a:pPr lvl="0"/>
            <a:r>
              <a:rPr lang="ru-RU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Создать схему программного средства.</a:t>
            </a:r>
          </a:p>
          <a:p>
            <a:pPr lvl="0"/>
            <a:r>
              <a:rPr lang="ru-RU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С помощью проанализированных данных, исследованных принципов реализации и определённых технологий реализовать схему программного средства для анализа последовательности снимков(видеопотока) с выводом результатов работы в удобной форме. </a:t>
            </a:r>
          </a:p>
          <a:p>
            <a:pPr eaLnBrk="1" hangingPunct="1"/>
            <a:endParaRPr lang="ru-RU" alt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11E338E-FFF7-4C30-B664-B22B8E67D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451" y="1196752"/>
            <a:ext cx="7239000" cy="107157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Цели и задачи курсового проекта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A2BA6BD-BB23-4F84-9620-3B6B02A12F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558C50-6545-4CBE-A172-CFB209AB6F2D}" type="slidenum">
              <a:rPr lang="ru-RU" altLang="ru-RU" smtClean="0"/>
              <a:pPr>
                <a:defRPr/>
              </a:pPr>
              <a:t>2</a:t>
            </a:fld>
            <a:endParaRPr lang="ru-RU" altLang="ru-RU"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4EE74F-35B9-4A18-8918-1F386CF979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F5844B-4AD3-4EB6-8236-4CBC9F7D44FB}" type="slidenum">
              <a:rPr lang="ru-RU" altLang="ru-RU" smtClean="0"/>
              <a:pPr>
                <a:defRPr/>
              </a:pPr>
              <a:t>3</a:t>
            </a:fld>
            <a:endParaRPr lang="ru-RU" altLang="ru-RU" dirty="0"/>
          </a:p>
        </p:txBody>
      </p:sp>
      <p:pic>
        <p:nvPicPr>
          <p:cNvPr id="5" name="Рисунок 4" descr="https://i1.wp.com/community.mis.temple.edu/mis4596sec001s2016/files/2016/03/The-Void-1-1024x964.jpg">
            <a:extLst>
              <a:ext uri="{FF2B5EF4-FFF2-40B4-BE49-F238E27FC236}">
                <a16:creationId xmlns:a16="http://schemas.microsoft.com/office/drawing/2014/main" id="{8CD8C56D-BB73-464A-ADA3-0FC1A5491CF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756" y="1340768"/>
            <a:ext cx="4862487" cy="46846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903586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4FDC9E-75EA-4780-8E13-9868C411AF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F5844B-4AD3-4EB6-8236-4CBC9F7D44FB}" type="slidenum">
              <a:rPr lang="ru-RU" altLang="ru-RU" smtClean="0"/>
              <a:pPr>
                <a:defRPr/>
              </a:pPr>
              <a:t>4</a:t>
            </a:fld>
            <a:endParaRPr lang="ru-RU" altLang="ru-RU" dirty="0"/>
          </a:p>
        </p:txBody>
      </p:sp>
      <p:pic>
        <p:nvPicPr>
          <p:cNvPr id="5" name="Рисунок 4" descr="http://news.ifmo.ru/images/news/big/647600.jpg">
            <a:extLst>
              <a:ext uri="{FF2B5EF4-FFF2-40B4-BE49-F238E27FC236}">
                <a16:creationId xmlns:a16="http://schemas.microsoft.com/office/drawing/2014/main" id="{21292A16-BB36-40F8-8F0F-21145DEFD16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95" b="12134"/>
          <a:stretch/>
        </p:blipFill>
        <p:spPr bwMode="auto">
          <a:xfrm>
            <a:off x="611560" y="1844824"/>
            <a:ext cx="7920880" cy="410445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4393531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D3BCE3-FE72-4E6A-8664-BD5095E8B8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F5844B-4AD3-4EB6-8236-4CBC9F7D44FB}" type="slidenum">
              <a:rPr lang="ru-RU" altLang="ru-RU" smtClean="0"/>
              <a:pPr>
                <a:defRPr/>
              </a:pPr>
              <a:t>5</a:t>
            </a:fld>
            <a:endParaRPr lang="ru-RU" altLang="ru-RU" dirty="0"/>
          </a:p>
        </p:txBody>
      </p:sp>
      <p:pic>
        <p:nvPicPr>
          <p:cNvPr id="5" name="Рисунок 4" descr="http://compgraphics.info/img/6_skew.png">
            <a:extLst>
              <a:ext uri="{FF2B5EF4-FFF2-40B4-BE49-F238E27FC236}">
                <a16:creationId xmlns:a16="http://schemas.microsoft.com/office/drawing/2014/main" id="{1C8FE9CA-D947-427B-A094-BE36DB280B7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916832"/>
            <a:ext cx="8280920" cy="4032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8702871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0653DF-709A-458B-8FDD-BFDAB4CE26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F5844B-4AD3-4EB6-8236-4CBC9F7D44FB}" type="slidenum">
              <a:rPr lang="ru-RU" altLang="ru-RU" smtClean="0"/>
              <a:pPr>
                <a:defRPr/>
              </a:pPr>
              <a:t>6</a:t>
            </a:fld>
            <a:endParaRPr lang="ru-RU" altLang="ru-RU" dirty="0"/>
          </a:p>
        </p:txBody>
      </p:sp>
      <p:pic>
        <p:nvPicPr>
          <p:cNvPr id="5" name="Рисунок 4" descr="https://i.ytimg.com/vi/scCPLwQ1Y1M/maxresdefault.jpg">
            <a:extLst>
              <a:ext uri="{FF2B5EF4-FFF2-40B4-BE49-F238E27FC236}">
                <a16:creationId xmlns:a16="http://schemas.microsoft.com/office/drawing/2014/main" id="{B0619ED4-4C42-408A-AA7A-C211F66F6E7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31665"/>
            <a:ext cx="4141772" cy="244315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EB1FF394-3CBB-4A49-9E41-FEC7B465E9CB}"/>
                  </a:ext>
                </a:extLst>
              </p:cNvPr>
              <p:cNvSpPr/>
              <p:nvPr/>
            </p:nvSpPr>
            <p:spPr>
              <a:xfrm>
                <a:off x="0" y="4257098"/>
                <a:ext cx="5760640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>
                  <a:lnSpc>
                    <a:spcPts val="1800"/>
                  </a:lnSpc>
                  <a:spcAft>
                    <a:spcPts val="0"/>
                  </a:spcAft>
                </a:pPr>
                <a:r>
                  <a:rPr lang="ru-RU" sz="1800" dirty="0">
                    <a:effectLst/>
                    <a:ea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𝑐𝑜𝑟𝑟𝑒𝑐𝑡𝑒𝑑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𝑥</m:t>
                    </m:r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1+</m:t>
                        </m:r>
                        <m:sSub>
                          <m:sSub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4</m:t>
                            </m:r>
                          </m:sup>
                        </m:s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  <m:sSup>
                          <m:sSup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6</m:t>
                            </m:r>
                          </m:sup>
                        </m:sSup>
                      </m:e>
                    </m:d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</m:oMath>
                </a14:m>
                <a:endParaRPr lang="ru-RU" sz="1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pPr indent="457200">
                  <a:lnSpc>
                    <a:spcPts val="1800"/>
                  </a:lnSpc>
                  <a:spcAft>
                    <a:spcPts val="0"/>
                  </a:spcAft>
                </a:pPr>
                <a:r>
                  <a:rPr lang="ru-RU" sz="1800" dirty="0">
                    <a:effectLst/>
                    <a:ea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𝑐𝑜𝑟𝑟𝑒𝑐𝑡𝑒𝑑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𝑦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(1+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𝑘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𝑟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𝑘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𝑟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4</m:t>
                        </m:r>
                      </m:sup>
                    </m:sSup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𝑘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𝑟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6</m:t>
                        </m:r>
                      </m:sup>
                    </m:sSup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endParaRPr lang="ru-RU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EB1FF394-3CBB-4A49-9E41-FEC7B465E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57098"/>
                <a:ext cx="5760640" cy="553998"/>
              </a:xfrm>
              <a:prstGeom prst="rect">
                <a:avLst/>
              </a:prstGeom>
              <a:blipFill>
                <a:blip r:embed="rId3"/>
                <a:stretch>
                  <a:fillRect b="-98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93428BE9-026C-4852-9EB7-FE8BBD72E584}"/>
                  </a:ext>
                </a:extLst>
              </p:cNvPr>
              <p:cNvSpPr/>
              <p:nvPr/>
            </p:nvSpPr>
            <p:spPr>
              <a:xfrm>
                <a:off x="3565200" y="5033920"/>
                <a:ext cx="5544616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 algn="just">
                  <a:lnSpc>
                    <a:spcPts val="18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𝑐𝑜𝑟𝑟𝑒𝑐𝑡𝑒𝑑</m:t>
                          </m:r>
                        </m:sub>
                      </m:sSub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𝑥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𝑥𝑦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+2</m:t>
                              </m:r>
                              <m:sSup>
                                <m:sSup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ru-RU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indent="457200" algn="just">
                  <a:lnSpc>
                    <a:spcPts val="1800"/>
                  </a:lnSpc>
                  <a:spcAft>
                    <a:spcPts val="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 </a:t>
                </a:r>
              </a:p>
              <a:p>
                <a:pPr indent="457200" algn="just">
                  <a:lnSpc>
                    <a:spcPts val="18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𝑐𝑜𝑟𝑟𝑒𝑐𝑡𝑒𝑑</m:t>
                          </m:r>
                        </m:sub>
                      </m:sSub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𝑦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+[</m:t>
                      </m:r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+2</m:t>
                      </m:r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𝑥𝑦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lang="ru-RU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93428BE9-026C-4852-9EB7-FE8BBD72E5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200" y="5033920"/>
                <a:ext cx="5544616" cy="784830"/>
              </a:xfrm>
              <a:prstGeom prst="rect">
                <a:avLst/>
              </a:prstGeom>
              <a:blipFill>
                <a:blip r:embed="rId4"/>
                <a:stretch>
                  <a:fillRect t="-775" b="-7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845748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43C5A3B-D6ED-44A9-B0DC-62DCD840A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F5844B-4AD3-4EB6-8236-4CBC9F7D44FB}" type="slidenum">
              <a:rPr lang="ru-RU" altLang="ru-RU" smtClean="0"/>
              <a:pPr>
                <a:defRPr/>
              </a:pPr>
              <a:t>7</a:t>
            </a:fld>
            <a:endParaRPr lang="ru-RU" alt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E80A69ED-B324-47E1-8177-35FAE6AD92BE}"/>
                  </a:ext>
                </a:extLst>
              </p:cNvPr>
              <p:cNvSpPr/>
              <p:nvPr/>
            </p:nvSpPr>
            <p:spPr>
              <a:xfrm>
                <a:off x="1736811" y="2420888"/>
                <a:ext cx="5670376" cy="411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𝐷𝑖𝑠𝑡𝑜𝑟𝑡𝑖𝑜𝑛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𝑐𝑜𝑒𝑓𝑓𝑖𝑐𝑒𝑛𝑡𝑠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=(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    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E80A69ED-B324-47E1-8177-35FAE6AD92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811" y="2420888"/>
                <a:ext cx="5670376" cy="411331"/>
              </a:xfrm>
              <a:prstGeom prst="rect">
                <a:avLst/>
              </a:prstGeom>
              <a:blipFill>
                <a:blip r:embed="rId2"/>
                <a:stretch>
                  <a:fillRect t="-151471" r="-4409" b="-2235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7626E4F7-8CA0-483C-A413-69188FD4BCA0}"/>
                  </a:ext>
                </a:extLst>
              </p:cNvPr>
              <p:cNvSpPr/>
              <p:nvPr/>
            </p:nvSpPr>
            <p:spPr>
              <a:xfrm>
                <a:off x="3293348" y="3789040"/>
                <a:ext cx="2557303" cy="97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7626E4F7-8CA0-483C-A413-69188FD4B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348" y="3789040"/>
                <a:ext cx="2557303" cy="972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2204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6525A0-C6D8-4EBA-AE9B-716585B3D2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F5844B-4AD3-4EB6-8236-4CBC9F7D44FB}" type="slidenum">
              <a:rPr lang="ru-RU" altLang="ru-RU" smtClean="0"/>
              <a:pPr>
                <a:defRPr/>
              </a:pPr>
              <a:t>8</a:t>
            </a:fld>
            <a:endParaRPr lang="ru-RU" altLang="ru-RU" dirty="0"/>
          </a:p>
        </p:txBody>
      </p:sp>
      <p:pic>
        <p:nvPicPr>
          <p:cNvPr id="5" name="Рисунок 4" descr="https://compass-ssl.surface.com/assets/f5/2a/f52a1f76-0640-4a37-a650-51b0902f8427.jpg?n=Buy_Panel_1920.jpg">
            <a:extLst>
              <a:ext uri="{FF2B5EF4-FFF2-40B4-BE49-F238E27FC236}">
                <a16:creationId xmlns:a16="http://schemas.microsoft.com/office/drawing/2014/main" id="{A9887996-DDCD-4094-9681-7F5030E574C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2276872"/>
            <a:ext cx="7992888" cy="3240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8675674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E93F15-BE98-42AB-A9FC-BEB7B51783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F5844B-4AD3-4EB6-8236-4CBC9F7D44FB}" type="slidenum">
              <a:rPr lang="ru-RU" altLang="ru-RU" smtClean="0"/>
              <a:pPr>
                <a:defRPr/>
              </a:pPr>
              <a:t>9</a:t>
            </a:fld>
            <a:endParaRPr lang="ru-RU" altLang="ru-RU" dirty="0"/>
          </a:p>
        </p:txBody>
      </p:sp>
      <p:pic>
        <p:nvPicPr>
          <p:cNvPr id="5" name="Рисунок 4" descr="http://imgproc.airliners.net/photos/airliners/0/3/1/0365130.jpg?v=v40">
            <a:extLst>
              <a:ext uri="{FF2B5EF4-FFF2-40B4-BE49-F238E27FC236}">
                <a16:creationId xmlns:a16="http://schemas.microsoft.com/office/drawing/2014/main" id="{4CB6AFA2-65F8-4983-B0D5-75CBC4E1709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2"/>
          <a:stretch/>
        </p:blipFill>
        <p:spPr bwMode="auto">
          <a:xfrm>
            <a:off x="1259632" y="1628800"/>
            <a:ext cx="6624736" cy="43204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91469576"/>
      </p:ext>
    </p:extLst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2242</TotalTime>
  <Words>291</Words>
  <Application>Microsoft Office PowerPoint</Application>
  <PresentationFormat>Экран (4:3)</PresentationFormat>
  <Paragraphs>56</Paragraphs>
  <Slides>18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7" baseType="lpstr">
      <vt:lpstr>Arial</vt:lpstr>
      <vt:lpstr>Times New Roman</vt:lpstr>
      <vt:lpstr>Wingdings 2</vt:lpstr>
      <vt:lpstr>Verdana</vt:lpstr>
      <vt:lpstr>Calibri</vt:lpstr>
      <vt:lpstr>Calibri Light</vt:lpstr>
      <vt:lpstr>Wingdings</vt:lpstr>
      <vt:lpstr>Яркая</vt:lpstr>
      <vt:lpstr>Тема Office</vt:lpstr>
      <vt:lpstr>СИСТЕМА ДОПОЛНЕННОЙ РЕАЛЬНОСТИ ДЛЯ АНАЛИЗА ПОСЛЕДОВАТЕЛЬНОСТИ СНИМКОВ</vt:lpstr>
      <vt:lpstr>Цели и задачи курсового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>Hata.inc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Shirokawva</dc:creator>
  <cp:lastModifiedBy>Vadzim Zakharchenya</cp:lastModifiedBy>
  <cp:revision>108</cp:revision>
  <dcterms:created xsi:type="dcterms:W3CDTF">2012-12-04T10:23:51Z</dcterms:created>
  <dcterms:modified xsi:type="dcterms:W3CDTF">2017-12-13T22:37:38Z</dcterms:modified>
</cp:coreProperties>
</file>