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384" r:id="rId4"/>
    <p:sldId id="258" r:id="rId5"/>
    <p:sldId id="380" r:id="rId6"/>
    <p:sldId id="357" r:id="rId7"/>
    <p:sldId id="356" r:id="rId8"/>
    <p:sldId id="355" r:id="rId9"/>
    <p:sldId id="354" r:id="rId10"/>
    <p:sldId id="381" r:id="rId11"/>
    <p:sldId id="365" r:id="rId12"/>
    <p:sldId id="269" r:id="rId13"/>
    <p:sldId id="259" r:id="rId14"/>
    <p:sldId id="382" r:id="rId15"/>
    <p:sldId id="261" r:id="rId16"/>
    <p:sldId id="262" r:id="rId17"/>
    <p:sldId id="264" r:id="rId18"/>
    <p:sldId id="265" r:id="rId19"/>
    <p:sldId id="267" r:id="rId20"/>
    <p:sldId id="266" r:id="rId21"/>
    <p:sldId id="268" r:id="rId22"/>
    <p:sldId id="270" r:id="rId23"/>
    <p:sldId id="275" r:id="rId24"/>
    <p:sldId id="276" r:id="rId25"/>
    <p:sldId id="277" r:id="rId26"/>
    <p:sldId id="279" r:id="rId27"/>
    <p:sldId id="280" r:id="rId28"/>
    <p:sldId id="282" r:id="rId29"/>
    <p:sldId id="281" r:id="rId30"/>
    <p:sldId id="283" r:id="rId31"/>
    <p:sldId id="271" r:id="rId32"/>
    <p:sldId id="295" r:id="rId33"/>
    <p:sldId id="284" r:id="rId34"/>
    <p:sldId id="285" r:id="rId35"/>
    <p:sldId id="287" r:id="rId36"/>
    <p:sldId id="286" r:id="rId37"/>
    <p:sldId id="288" r:id="rId38"/>
    <p:sldId id="289" r:id="rId39"/>
    <p:sldId id="291" r:id="rId40"/>
    <p:sldId id="292" r:id="rId41"/>
    <p:sldId id="293" r:id="rId42"/>
    <p:sldId id="294" r:id="rId43"/>
    <p:sldId id="296" r:id="rId44"/>
    <p:sldId id="297" r:id="rId45"/>
    <p:sldId id="298" r:id="rId46"/>
    <p:sldId id="373" r:id="rId47"/>
    <p:sldId id="299" r:id="rId48"/>
    <p:sldId id="300" r:id="rId49"/>
    <p:sldId id="301" r:id="rId50"/>
    <p:sldId id="383" r:id="rId51"/>
    <p:sldId id="302" r:id="rId52"/>
    <p:sldId id="303" r:id="rId53"/>
    <p:sldId id="305" r:id="rId54"/>
    <p:sldId id="306" r:id="rId55"/>
    <p:sldId id="307" r:id="rId56"/>
    <p:sldId id="375" r:id="rId57"/>
    <p:sldId id="377" r:id="rId58"/>
    <p:sldId id="378" r:id="rId59"/>
    <p:sldId id="308" r:id="rId60"/>
    <p:sldId id="309" r:id="rId61"/>
    <p:sldId id="374" r:id="rId62"/>
    <p:sldId id="310" r:id="rId63"/>
    <p:sldId id="311" r:id="rId64"/>
    <p:sldId id="312" r:id="rId65"/>
    <p:sldId id="313" r:id="rId66"/>
    <p:sldId id="272" r:id="rId67"/>
    <p:sldId id="314" r:id="rId68"/>
    <p:sldId id="315" r:id="rId69"/>
    <p:sldId id="316" r:id="rId70"/>
    <p:sldId id="317" r:id="rId71"/>
    <p:sldId id="359" r:id="rId72"/>
    <p:sldId id="360" r:id="rId73"/>
    <p:sldId id="273" r:id="rId74"/>
    <p:sldId id="334" r:id="rId75"/>
    <p:sldId id="370" r:id="rId76"/>
    <p:sldId id="371" r:id="rId77"/>
    <p:sldId id="321" r:id="rId78"/>
    <p:sldId id="330" r:id="rId79"/>
    <p:sldId id="322" r:id="rId80"/>
    <p:sldId id="323" r:id="rId81"/>
    <p:sldId id="325" r:id="rId82"/>
    <p:sldId id="335" r:id="rId83"/>
    <p:sldId id="333" r:id="rId84"/>
    <p:sldId id="327" r:id="rId85"/>
    <p:sldId id="328" r:id="rId86"/>
    <p:sldId id="324" r:id="rId87"/>
    <p:sldId id="336" r:id="rId88"/>
    <p:sldId id="337" r:id="rId89"/>
    <p:sldId id="329" r:id="rId90"/>
    <p:sldId id="320" r:id="rId91"/>
    <p:sldId id="338" r:id="rId92"/>
    <p:sldId id="339" r:id="rId93"/>
    <p:sldId id="274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61" r:id="rId109"/>
    <p:sldId id="362" r:id="rId110"/>
    <p:sldId id="363" r:id="rId111"/>
    <p:sldId id="364" r:id="rId112"/>
    <p:sldId id="366" r:id="rId113"/>
    <p:sldId id="367" r:id="rId114"/>
    <p:sldId id="368" r:id="rId115"/>
    <p:sldId id="369" r:id="rId116"/>
    <p:sldId id="358" r:id="rId117"/>
    <p:sldId id="379" r:id="rId1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A15"/>
    <a:srgbClr val="C4F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esProps" Target="presProps.xml"/><Relationship Id="rId121" Type="http://schemas.openxmlformats.org/officeDocument/2006/relationships/viewProps" Target="viewProps.xml"/><Relationship Id="rId122" Type="http://schemas.openxmlformats.org/officeDocument/2006/relationships/theme" Target="theme/theme1.xml"/><Relationship Id="rId12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printerSettings" Target="printerSettings/printerSettings1.bin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F5DC49-66C6-C84D-A743-63132DB7B01F}" type="datetimeFigureOut">
              <a:rPr kumimoji="1" lang="ja-JP" altLang="en-US" smtClean="0"/>
              <a:t>12/03/12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B051A3-BDBD-C545-915B-84EEE25F04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scii.jp/elem/000/000/674/674677/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iqa.com/" TargetMode="External"/><Relationship Id="rId3" Type="http://schemas.openxmlformats.org/officeDocument/2006/relationships/image" Target="../media/image4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plicationcraft.com/" TargetMode="External"/><Relationship Id="rId3" Type="http://schemas.openxmlformats.org/officeDocument/2006/relationships/image" Target="../media/image45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ncha.com/products/touch/" TargetMode="External"/><Relationship Id="rId3" Type="http://schemas.openxmlformats.org/officeDocument/2006/relationships/image" Target="../media/image4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ndoui.com/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onegap.com/" TargetMode="External"/><Relationship Id="rId3" Type="http://schemas.openxmlformats.org/officeDocument/2006/relationships/image" Target="../media/image49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.jp/books/9784873115269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.jp/books/9784873115269/" TargetMode="Externa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demos/1.0.1/docs/config/pushState.html%23/demos/1.0.1/docs/forms/forms-all.html" TargetMode="External"/><Relationship Id="rId3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demos/1.0.1/index.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themeroller/index.php" TargetMode="External"/><Relationship Id="rId3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madelimited/jQuery-Mobile-Bootstrap-Theme" TargetMode="External"/><Relationship Id="rId3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mobile.com/demos/1.0.1/docs/config/pushState.html%23/demos/1.0.1/docs/api/globalconfig.html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cap="none" dirty="0" err="1" smtClean="0">
                <a:latin typeface="+mj-ea"/>
              </a:rPr>
              <a:t>jQuery</a:t>
            </a:r>
            <a:r>
              <a:rPr lang="en-US" altLang="ja-JP" sz="4000" dirty="0" smtClean="0">
                <a:latin typeface="+mj-ea"/>
              </a:rPr>
              <a:t> </a:t>
            </a:r>
            <a:r>
              <a:rPr lang="en-US" altLang="ja-JP" sz="4000" cap="none" dirty="0" err="1" smtClean="0">
                <a:latin typeface="+mj-ea"/>
              </a:rPr>
              <a:t>Mobile</a:t>
            </a:r>
            <a:r>
              <a:rPr lang="en-US" altLang="en-US" sz="4000" cap="none" dirty="0" err="1" smtClean="0">
                <a:latin typeface="+mj-ea"/>
              </a:rPr>
              <a:t>入門</a:t>
            </a:r>
            <a:endParaRPr kumimoji="1" lang="ja-JP" altLang="en-US" sz="40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白石俊平</a:t>
            </a:r>
            <a:r>
              <a:rPr kumimoji="1" lang="en-US" altLang="ja-JP" dirty="0" smtClean="0"/>
              <a:t> @</a:t>
            </a:r>
            <a:r>
              <a:rPr kumimoji="1" lang="en-US" altLang="ja-JP" dirty="0" err="1" smtClean="0"/>
              <a:t>Shumpei</a:t>
            </a:r>
            <a:endParaRPr kumimoji="1" lang="ja-JP" altLang="en-US" dirty="0"/>
          </a:p>
        </p:txBody>
      </p:sp>
      <p:pic>
        <p:nvPicPr>
          <p:cNvPr id="4" name="図 3" descr="h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48" y="6176551"/>
            <a:ext cx="2349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6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マルチプラットフォーム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デスクトップを含め、</a:t>
            </a:r>
            <a:r>
              <a:rPr lang="en-US" altLang="ja-JP" dirty="0" smtClean="0"/>
              <a:t>22</a:t>
            </a:r>
            <a:r>
              <a:rPr lang="ja-JP" altLang="en-US" dirty="0" smtClean="0"/>
              <a:t>のプラットフォームに対して同様のユーザ体験を提供できる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Android 2.1-4.0</a:t>
            </a:r>
          </a:p>
          <a:p>
            <a:pPr lvl="1"/>
            <a:r>
              <a:rPr lang="en-US" altLang="ja-JP" dirty="0" err="1" smtClean="0"/>
              <a:t>iOS</a:t>
            </a:r>
            <a:r>
              <a:rPr lang="en-US" altLang="ja-JP" dirty="0" smtClean="0"/>
              <a:t> 3.2-5.0</a:t>
            </a:r>
          </a:p>
          <a:p>
            <a:r>
              <a:rPr lang="ja-JP" altLang="en-US" dirty="0"/>
              <a:t>プログレッシブ・エンハンスメントのアプローチにより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古いブラウザに対しても最低限の情報提供は行える。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28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設定画面</a:t>
            </a:r>
            <a:endParaRPr kumimoji="1" lang="ja-JP" altLang="en-US" dirty="0"/>
          </a:p>
        </p:txBody>
      </p:sp>
      <p:pic>
        <p:nvPicPr>
          <p:cNvPr id="4" name="図 3" descr="スクリーンショット 2012-03-09 11.2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870403"/>
            <a:ext cx="5141165" cy="66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8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今回は、本に書いてあるコードではなく、白石が独自に書いたコードを使いましょう。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コードが短い（本</a:t>
            </a:r>
            <a:r>
              <a:rPr lang="en-US" altLang="ja-JP" dirty="0" smtClean="0"/>
              <a:t>: 218</a:t>
            </a:r>
            <a:r>
              <a:rPr lang="ja-JP" altLang="en-US" dirty="0" smtClean="0"/>
              <a:t>行、独自版</a:t>
            </a:r>
            <a:r>
              <a:rPr lang="en-US" altLang="ja-JP" dirty="0" smtClean="0"/>
              <a:t>: 53</a:t>
            </a:r>
            <a:r>
              <a:rPr lang="ja-JP" altLang="en-US" dirty="0" smtClean="0"/>
              <a:t>行）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にとって、より望ましいコードになっている（</a:t>
            </a:r>
            <a:r>
              <a:rPr lang="en-US" altLang="ja-JP" dirty="0" smtClean="0"/>
              <a:t>$(document).ready()</a:t>
            </a:r>
            <a:r>
              <a:rPr lang="ja-JP" altLang="en-US" dirty="0" smtClean="0"/>
              <a:t>ではなく</a:t>
            </a:r>
            <a:r>
              <a:rPr lang="en-US" altLang="ja-JP" dirty="0" err="1" smtClean="0"/>
              <a:t>pageshow</a:t>
            </a:r>
            <a:r>
              <a:rPr lang="ja-JP" altLang="en-US" dirty="0" smtClean="0"/>
              <a:t>を使う、など）</a:t>
            </a:r>
            <a:endParaRPr lang="en-US" altLang="ja-JP" dirty="0" smtClean="0"/>
          </a:p>
          <a:p>
            <a:r>
              <a:rPr kumimoji="1" lang="ja-JP" altLang="en-US" dirty="0" smtClean="0"/>
              <a:t>独自版のコードが理解できたら、本のコードにもトライしてみてください。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3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コードを書く準備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以下のコードを、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body</a:t>
            </a:r>
            <a:r>
              <a:rPr kumimoji="1" lang="ja-JP" altLang="en-US" dirty="0" smtClean="0">
                <a:solidFill>
                  <a:srgbClr val="FF0000"/>
                </a:solidFill>
              </a:rPr>
              <a:t>要素の一番下に</a:t>
            </a:r>
            <a:r>
              <a:rPr kumimoji="1" lang="ja-JP" altLang="en-US" dirty="0" smtClean="0"/>
              <a:t>記述してください。</a:t>
            </a:r>
            <a:endParaRPr kumimoji="1" lang="en-US" altLang="ja-JP" dirty="0" smtClean="0"/>
          </a:p>
          <a:p>
            <a:r>
              <a:rPr lang="ja-JP" altLang="en-US" dirty="0" smtClean="0"/>
              <a:t>スコープと変数の宣言を行なっています。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648" y="3396003"/>
            <a:ext cx="7992630" cy="32105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$(function() {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ja-JP" altLang="en-US" dirty="0" smtClean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userName</a:t>
            </a:r>
            <a:r>
              <a:rPr lang="en-US" altLang="ja-JP" dirty="0">
                <a:latin typeface="Courier New"/>
                <a:cs typeface="Courier New"/>
              </a:rPr>
              <a:t> = '</a:t>
            </a:r>
            <a:r>
              <a:rPr lang="en-US" altLang="ja-JP" dirty="0" err="1">
                <a:latin typeface="Courier New"/>
                <a:cs typeface="Courier New"/>
              </a:rPr>
              <a:t>Shumpei</a:t>
            </a:r>
            <a:r>
              <a:rPr lang="en-US" altLang="ja-JP" dirty="0">
                <a:latin typeface="Courier New"/>
                <a:cs typeface="Courier New"/>
              </a:rPr>
              <a:t>', 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Twitter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のユーザ名</a:t>
            </a:r>
          </a:p>
          <a:p>
            <a:r>
              <a:rPr lang="ja-JP" altLang="en-US" dirty="0">
                <a:latin typeface="Courier New"/>
                <a:cs typeface="Courier New"/>
              </a:rPr>
              <a:t>      </a:t>
            </a:r>
            <a:r>
              <a:rPr lang="en-US" altLang="ja-JP" dirty="0" err="1">
                <a:latin typeface="Courier New"/>
                <a:cs typeface="Courier New"/>
              </a:rPr>
              <a:t>currentTweet</a:t>
            </a:r>
            <a:r>
              <a:rPr lang="en-US" altLang="ja-JP" dirty="0">
                <a:latin typeface="Courier New"/>
                <a:cs typeface="Courier New"/>
              </a:rPr>
              <a:t> = null,  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詳細画面に表示するツイート</a:t>
            </a:r>
          </a:p>
          <a:p>
            <a:r>
              <a:rPr lang="ja-JP" altLang="en-US" dirty="0">
                <a:latin typeface="Courier New"/>
                <a:cs typeface="Courier New"/>
              </a:rPr>
              <a:t>      </a:t>
            </a:r>
            <a:r>
              <a:rPr lang="en-US" altLang="ja-JP" dirty="0" err="1">
                <a:latin typeface="Courier New"/>
                <a:cs typeface="Courier New"/>
              </a:rPr>
              <a:t>updateNeeded</a:t>
            </a:r>
            <a:r>
              <a:rPr lang="en-US" altLang="ja-JP" dirty="0">
                <a:latin typeface="Courier New"/>
                <a:cs typeface="Courier New"/>
              </a:rPr>
              <a:t> = true,  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一覧画面の更新が必要か</a:t>
            </a:r>
          </a:p>
          <a:p>
            <a:r>
              <a:rPr lang="ja-JP" altLang="en-US" dirty="0">
                <a:latin typeface="Courier New"/>
                <a:cs typeface="Courier New"/>
              </a:rPr>
              <a:t>      </a:t>
            </a:r>
            <a:r>
              <a:rPr lang="en-US" altLang="ja-JP" dirty="0" err="1">
                <a:latin typeface="Courier New"/>
                <a:cs typeface="Courier New"/>
              </a:rPr>
              <a:t>maxCount</a:t>
            </a:r>
            <a:r>
              <a:rPr lang="en-US" altLang="ja-JP" dirty="0">
                <a:latin typeface="Courier New"/>
                <a:cs typeface="Courier New"/>
              </a:rPr>
              <a:t> = 20;        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一覧に表示する</a:t>
            </a:r>
            <a:r>
              <a:rPr lang="ja-JP" alt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ツイート数</a:t>
            </a:r>
            <a:endParaRPr lang="en-US" altLang="ja-JP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altLang="ja-JP" dirty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  </a:t>
            </a:r>
            <a:r>
              <a:rPr lang="en-US" altLang="ja-JP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残りのコードはここに記述</a:t>
            </a:r>
            <a:endParaRPr lang="en-US" altLang="ja-JP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});</a:t>
            </a:r>
            <a:endParaRPr lang="en-US" altLang="ja-JP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222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からツイートを読み込む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一覧画面の表示時に、</a:t>
            </a:r>
            <a:r>
              <a:rPr kumimoji="1" lang="en-US" altLang="ja-JP" dirty="0" smtClean="0"/>
              <a:t>Ajax</a:t>
            </a:r>
            <a:r>
              <a:rPr kumimoji="1" lang="ja-JP" altLang="en-US" dirty="0" smtClean="0"/>
              <a:t>でツイートを読み込みます。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648" y="2554137"/>
            <a:ext cx="7992630" cy="42895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ツイート一覧画面が表示されると呼び出される</a:t>
            </a:r>
          </a:p>
          <a:p>
            <a:r>
              <a:rPr lang="en-US" altLang="ja-JP" dirty="0">
                <a:latin typeface="Courier New"/>
                <a:cs typeface="Courier New"/>
              </a:rPr>
              <a:t>$('#</a:t>
            </a:r>
            <a:r>
              <a:rPr lang="en-US" altLang="ja-JP" dirty="0" err="1">
                <a:latin typeface="Courier New"/>
                <a:cs typeface="Courier New"/>
              </a:rPr>
              <a:t>pageTweetList</a:t>
            </a:r>
            <a:r>
              <a:rPr lang="en-US" altLang="ja-JP" dirty="0">
                <a:latin typeface="Courier New"/>
                <a:cs typeface="Courier New"/>
              </a:rPr>
              <a:t>').live('</a:t>
            </a:r>
            <a:r>
              <a:rPr lang="en-US" altLang="ja-JP" dirty="0" err="1">
                <a:latin typeface="Courier New"/>
                <a:cs typeface="Courier New"/>
              </a:rPr>
              <a:t>pageshow</a:t>
            </a:r>
            <a:r>
              <a:rPr lang="en-US" altLang="ja-JP" dirty="0">
                <a:latin typeface="Courier New"/>
                <a:cs typeface="Courier New"/>
              </a:rPr>
              <a:t>', 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更新が必要ない</a:t>
            </a:r>
          </a:p>
          <a:p>
            <a:r>
              <a:rPr lang="ja-JP" altLang="en-US" dirty="0">
                <a:latin typeface="Courier New"/>
                <a:cs typeface="Courier New"/>
              </a:rPr>
              <a:t>  </a:t>
            </a:r>
            <a:r>
              <a:rPr lang="en-US" altLang="ja-JP" dirty="0">
                <a:latin typeface="Courier New"/>
                <a:cs typeface="Courier New"/>
              </a:rPr>
              <a:t>if (!</a:t>
            </a:r>
            <a:r>
              <a:rPr lang="en-US" altLang="ja-JP" dirty="0" err="1">
                <a:latin typeface="Courier New"/>
                <a:cs typeface="Courier New"/>
              </a:rPr>
              <a:t>updateNeeded</a:t>
            </a:r>
            <a:r>
              <a:rPr lang="en-US" altLang="ja-JP" dirty="0">
                <a:latin typeface="Courier New"/>
                <a:cs typeface="Courier New"/>
              </a:rPr>
              <a:t>) return;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page = $('#</a:t>
            </a:r>
            <a:r>
              <a:rPr lang="en-US" altLang="ja-JP" dirty="0" err="1">
                <a:latin typeface="Courier New"/>
                <a:cs typeface="Courier New"/>
              </a:rPr>
              <a:t>pageTweetList</a:t>
            </a:r>
            <a:r>
              <a:rPr lang="en-US" altLang="ja-JP" dirty="0">
                <a:latin typeface="Courier New"/>
                <a:cs typeface="Courier New"/>
              </a:rPr>
              <a:t>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list = </a:t>
            </a:r>
            <a:r>
              <a:rPr lang="en-US" altLang="ja-JP" dirty="0" err="1">
                <a:latin typeface="Courier New"/>
                <a:cs typeface="Courier New"/>
              </a:rPr>
              <a:t>page.find</a:t>
            </a:r>
            <a:r>
              <a:rPr lang="en-US" altLang="ja-JP" dirty="0">
                <a:latin typeface="Courier New"/>
                <a:cs typeface="Courier New"/>
              </a:rPr>
              <a:t>('</a:t>
            </a:r>
            <a:r>
              <a:rPr lang="en-US" altLang="ja-JP" dirty="0" err="1">
                <a:latin typeface="Courier New"/>
                <a:cs typeface="Courier New"/>
              </a:rPr>
              <a:t>ul</a:t>
            </a:r>
            <a:r>
              <a:rPr lang="en-US" altLang="ja-JP" dirty="0">
                <a:latin typeface="Courier New"/>
                <a:cs typeface="Courier New"/>
              </a:rPr>
              <a:t>').empty();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ツイートを取得する</a:t>
            </a:r>
          </a:p>
          <a:p>
            <a:r>
              <a:rPr lang="ja-JP" altLang="en-US" dirty="0">
                <a:latin typeface="Courier New"/>
                <a:cs typeface="Courier New"/>
              </a:rPr>
              <a:t>  </a:t>
            </a:r>
            <a:r>
              <a:rPr lang="en-US" altLang="ja-JP" dirty="0" smtClean="0">
                <a:latin typeface="Courier New"/>
                <a:cs typeface="Courier New"/>
              </a:rPr>
              <a:t> $</a:t>
            </a:r>
            <a:r>
              <a:rPr lang="en-US" altLang="ja-JP" dirty="0">
                <a:latin typeface="Courier New"/>
                <a:cs typeface="Courier New"/>
              </a:rPr>
              <a:t>.get(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'http://</a:t>
            </a:r>
            <a:r>
              <a:rPr lang="en-US" altLang="ja-JP" dirty="0" err="1">
                <a:latin typeface="Courier New"/>
                <a:cs typeface="Courier New"/>
              </a:rPr>
              <a:t>search.twitter.com</a:t>
            </a:r>
            <a:r>
              <a:rPr lang="en-US" altLang="ja-JP" dirty="0">
                <a:latin typeface="Courier New"/>
                <a:cs typeface="Courier New"/>
              </a:rPr>
              <a:t>/</a:t>
            </a:r>
            <a:r>
              <a:rPr lang="en-US" altLang="ja-JP" dirty="0" err="1">
                <a:latin typeface="Courier New"/>
                <a:cs typeface="Courier New"/>
              </a:rPr>
              <a:t>search.json?callback</a:t>
            </a:r>
            <a:r>
              <a:rPr lang="en-US" altLang="ja-JP" dirty="0">
                <a:latin typeface="Courier New"/>
                <a:cs typeface="Courier New"/>
              </a:rPr>
              <a:t>=?' +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'&amp;</a:t>
            </a:r>
            <a:r>
              <a:rPr lang="en-US" altLang="ja-JP" dirty="0" err="1">
                <a:latin typeface="Courier New"/>
                <a:cs typeface="Courier New"/>
              </a:rPr>
              <a:t>rpp</a:t>
            </a:r>
            <a:r>
              <a:rPr lang="en-US" altLang="ja-JP" dirty="0">
                <a:latin typeface="Courier New"/>
                <a:cs typeface="Courier New"/>
              </a:rPr>
              <a:t>=' + </a:t>
            </a:r>
            <a:r>
              <a:rPr lang="en-US" altLang="ja-JP" dirty="0" err="1">
                <a:latin typeface="Courier New"/>
                <a:cs typeface="Courier New"/>
              </a:rPr>
              <a:t>maxCount</a:t>
            </a:r>
            <a:r>
              <a:rPr lang="en-US" altLang="ja-JP" dirty="0">
                <a:latin typeface="Courier New"/>
                <a:cs typeface="Courier New"/>
              </a:rPr>
              <a:t> +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'&amp;q=from:' + </a:t>
            </a:r>
            <a:r>
              <a:rPr lang="en-US" altLang="ja-JP" dirty="0" err="1">
                <a:latin typeface="Courier New"/>
                <a:cs typeface="Courier New"/>
              </a:rPr>
              <a:t>userName</a:t>
            </a:r>
            <a:r>
              <a:rPr lang="en-US" altLang="ja-JP" dirty="0">
                <a:latin typeface="Courier New"/>
                <a:cs typeface="Courier New"/>
              </a:rPr>
              <a:t>,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function(data) </a:t>
            </a:r>
            <a:r>
              <a:rPr lang="en-US" altLang="ja-JP" dirty="0" smtClean="0">
                <a:latin typeface="Courier New"/>
                <a:cs typeface="Courier New"/>
              </a:rPr>
              <a:t>{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  </a:t>
            </a:r>
            <a:r>
              <a:rPr lang="en-US" altLang="ja-JP" dirty="0" smtClean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次のページの処理はここに記述</a:t>
            </a:r>
            <a:endParaRPr lang="en-US" altLang="ja-JP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    }, '</a:t>
            </a:r>
            <a:r>
              <a:rPr lang="en-US" altLang="ja-JP" dirty="0" err="1" smtClean="0">
                <a:latin typeface="Courier New"/>
                <a:cs typeface="Courier New"/>
              </a:rPr>
              <a:t>json</a:t>
            </a:r>
            <a:r>
              <a:rPr lang="en-US" altLang="ja-JP" dirty="0" smtClean="0">
                <a:latin typeface="Courier New"/>
                <a:cs typeface="Courier New"/>
              </a:rPr>
              <a:t>');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}</a:t>
            </a:r>
            <a:r>
              <a:rPr lang="en-US" altLang="ja-JP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473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ツイートから一覧を作成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ツイート</a:t>
            </a:r>
            <a:r>
              <a:rPr kumimoji="1" lang="en-US" altLang="ja-JP" sz="2000" dirty="0" smtClean="0"/>
              <a:t>=1</a:t>
            </a:r>
            <a:r>
              <a:rPr kumimoji="1" lang="ja-JP" altLang="en-US" sz="2000" dirty="0" smtClean="0"/>
              <a:t>つの</a:t>
            </a:r>
            <a:r>
              <a:rPr lang="en-US" altLang="ja-JP" sz="2000" dirty="0" smtClean="0"/>
              <a:t>li</a:t>
            </a:r>
            <a:r>
              <a:rPr lang="ja-JP" altLang="en-US" sz="2000" dirty="0" smtClean="0"/>
              <a:t>要素としてリストビューを更新します。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648" y="2254489"/>
            <a:ext cx="7992630" cy="4494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tweets = </a:t>
            </a:r>
            <a:r>
              <a:rPr lang="en-US" altLang="ja-JP" dirty="0" err="1">
                <a:latin typeface="Courier New"/>
                <a:cs typeface="Courier New"/>
              </a:rPr>
              <a:t>data.results</a:t>
            </a:r>
            <a:r>
              <a:rPr lang="en-US" altLang="ja-JP" dirty="0">
                <a:latin typeface="Courier New"/>
                <a:cs typeface="Courier New"/>
              </a:rPr>
              <a:t>;</a:t>
            </a:r>
          </a:p>
          <a:p>
            <a:r>
              <a:rPr lang="en-US" altLang="ja-JP" dirty="0" err="1">
                <a:latin typeface="Courier New"/>
                <a:cs typeface="Courier New"/>
              </a:rPr>
              <a:t>tweets.forEach</a:t>
            </a:r>
            <a:r>
              <a:rPr lang="en-US" altLang="ja-JP" dirty="0">
                <a:latin typeface="Courier New"/>
                <a:cs typeface="Courier New"/>
              </a:rPr>
              <a:t>(function(tweet)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iconSrc</a:t>
            </a:r>
            <a:r>
              <a:rPr lang="en-US" altLang="ja-JP" dirty="0">
                <a:latin typeface="Courier New"/>
                <a:cs typeface="Courier New"/>
              </a:rPr>
              <a:t> = </a:t>
            </a:r>
            <a:r>
              <a:rPr lang="en-US" altLang="ja-JP" dirty="0" err="1">
                <a:latin typeface="Courier New"/>
                <a:cs typeface="Courier New"/>
              </a:rPr>
              <a:t>tweet.profile_image_url</a:t>
            </a:r>
            <a:r>
              <a:rPr lang="en-US" altLang="ja-JP" dirty="0">
                <a:latin typeface="Courier New"/>
                <a:cs typeface="Courier New"/>
              </a:rPr>
              <a:t>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text = </a:t>
            </a:r>
            <a:r>
              <a:rPr lang="en-US" altLang="ja-JP" dirty="0" err="1">
                <a:latin typeface="Courier New"/>
                <a:cs typeface="Courier New"/>
              </a:rPr>
              <a:t>tweet.text</a:t>
            </a:r>
            <a:r>
              <a:rPr lang="en-US" altLang="ja-JP" dirty="0">
                <a:latin typeface="Courier New"/>
                <a:cs typeface="Courier New"/>
              </a:rPr>
              <a:t>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link = $('&lt;a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</a:t>
            </a:r>
            <a:r>
              <a:rPr lang="en-US" altLang="ja-JP" dirty="0" err="1">
                <a:latin typeface="Courier New"/>
                <a:cs typeface="Courier New"/>
              </a:rPr>
              <a:t>pageTweetDetail</a:t>
            </a:r>
            <a:r>
              <a:rPr lang="en-US" altLang="ja-JP" dirty="0">
                <a:latin typeface="Courier New"/>
                <a:cs typeface="Courier New"/>
              </a:rPr>
              <a:t>"/&gt;');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リンクをクリックされたら、変数を更新する</a:t>
            </a:r>
          </a:p>
          <a:p>
            <a:r>
              <a:rPr lang="ja-JP" altLang="en-US" dirty="0">
                <a:latin typeface="Courier New"/>
                <a:cs typeface="Courier New"/>
              </a:rPr>
              <a:t>  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err="1" smtClean="0">
                <a:latin typeface="Courier New"/>
                <a:cs typeface="Courier New"/>
              </a:rPr>
              <a:t>link.data</a:t>
            </a:r>
            <a:r>
              <a:rPr lang="en-US" altLang="ja-JP" dirty="0">
                <a:latin typeface="Courier New"/>
                <a:cs typeface="Courier New"/>
              </a:rPr>
              <a:t>('tweet', tweet).click(function()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latin typeface="Courier New"/>
                <a:cs typeface="Courier New"/>
              </a:rPr>
              <a:t>currentTweet</a:t>
            </a:r>
            <a:r>
              <a:rPr lang="en-US" altLang="ja-JP" dirty="0">
                <a:latin typeface="Courier New"/>
                <a:cs typeface="Courier New"/>
              </a:rPr>
              <a:t> = $(this).data('tweet');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$('&lt;</a:t>
            </a:r>
            <a:r>
              <a:rPr lang="en-US" altLang="ja-JP" dirty="0" err="1">
                <a:latin typeface="Courier New"/>
                <a:cs typeface="Courier New"/>
              </a:rPr>
              <a:t>img</a:t>
            </a:r>
            <a:r>
              <a:rPr lang="en-US" altLang="ja-JP" dirty="0">
                <a:latin typeface="Courier New"/>
                <a:cs typeface="Courier New"/>
              </a:rPr>
              <a:t>/&gt;', {</a:t>
            </a:r>
            <a:r>
              <a:rPr lang="en-US" altLang="ja-JP" dirty="0" err="1">
                <a:latin typeface="Courier New"/>
                <a:cs typeface="Courier New"/>
              </a:rPr>
              <a:t>src</a:t>
            </a:r>
            <a:r>
              <a:rPr lang="en-US" altLang="ja-JP" dirty="0">
                <a:latin typeface="Courier New"/>
                <a:cs typeface="Courier New"/>
              </a:rPr>
              <a:t>: </a:t>
            </a:r>
            <a:r>
              <a:rPr lang="en-US" altLang="ja-JP" dirty="0" err="1">
                <a:latin typeface="Courier New"/>
                <a:cs typeface="Courier New"/>
              </a:rPr>
              <a:t>iconSrc</a:t>
            </a:r>
            <a:r>
              <a:rPr lang="en-US" altLang="ja-JP" dirty="0">
                <a:latin typeface="Courier New"/>
                <a:cs typeface="Courier New"/>
              </a:rPr>
              <a:t>}).</a:t>
            </a:r>
            <a:r>
              <a:rPr lang="en-US" altLang="ja-JP" dirty="0" err="1">
                <a:latin typeface="Courier New"/>
                <a:cs typeface="Courier New"/>
              </a:rPr>
              <a:t>appendTo</a:t>
            </a:r>
            <a:r>
              <a:rPr lang="en-US" altLang="ja-JP" dirty="0">
                <a:latin typeface="Courier New"/>
                <a:cs typeface="Courier New"/>
              </a:rPr>
              <a:t>(link);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$('&lt;span/&gt;', {text: text}).</a:t>
            </a:r>
            <a:r>
              <a:rPr lang="en-US" altLang="ja-JP" dirty="0" err="1">
                <a:latin typeface="Courier New"/>
                <a:cs typeface="Courier New"/>
              </a:rPr>
              <a:t>appendTo</a:t>
            </a:r>
            <a:r>
              <a:rPr lang="en-US" altLang="ja-JP" dirty="0">
                <a:latin typeface="Courier New"/>
                <a:cs typeface="Courier New"/>
              </a:rPr>
              <a:t>(link);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$('&lt;li/&gt;').append(link).</a:t>
            </a:r>
            <a:r>
              <a:rPr lang="en-US" altLang="ja-JP" dirty="0" err="1">
                <a:latin typeface="Courier New"/>
                <a:cs typeface="Courier New"/>
              </a:rPr>
              <a:t>appendTo</a:t>
            </a:r>
            <a:r>
              <a:rPr lang="en-US" altLang="ja-JP" dirty="0">
                <a:latin typeface="Courier New"/>
                <a:cs typeface="Courier New"/>
              </a:rPr>
              <a:t>(list);</a:t>
            </a:r>
          </a:p>
          <a:p>
            <a:r>
              <a:rPr lang="en-US" altLang="ja-JP" dirty="0">
                <a:latin typeface="Courier New"/>
                <a:cs typeface="Courier New"/>
              </a:rPr>
              <a:t>});</a:t>
            </a:r>
          </a:p>
          <a:p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リストビューをリフレッシュ</a:t>
            </a:r>
          </a:p>
          <a:p>
            <a:r>
              <a:rPr lang="en-US" altLang="ja-JP" dirty="0" err="1">
                <a:latin typeface="Courier New"/>
                <a:cs typeface="Courier New"/>
              </a:rPr>
              <a:t>list.listview</a:t>
            </a:r>
            <a:r>
              <a:rPr lang="en-US" altLang="ja-JP" dirty="0">
                <a:latin typeface="Courier New"/>
                <a:cs typeface="Courier New"/>
              </a:rPr>
              <a:t>("refresh");</a:t>
            </a:r>
          </a:p>
          <a:p>
            <a:r>
              <a:rPr lang="en-US" altLang="ja-JP" dirty="0" err="1">
                <a:latin typeface="Courier New"/>
                <a:cs typeface="Courier New"/>
              </a:rPr>
              <a:t>updateNeeded</a:t>
            </a:r>
            <a:r>
              <a:rPr lang="en-US" altLang="ja-JP" dirty="0">
                <a:latin typeface="Courier New"/>
                <a:cs typeface="Courier New"/>
              </a:rPr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77949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詳細画面を表示する際の処理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リンクをクリックされると、変数</a:t>
            </a:r>
            <a:r>
              <a:rPr lang="en-US" altLang="ja-JP" sz="2000" dirty="0" err="1" smtClean="0"/>
              <a:t>currentTweet</a:t>
            </a:r>
            <a:r>
              <a:rPr lang="ja-JP" altLang="en-US" sz="2000" dirty="0" smtClean="0"/>
              <a:t>に該当のツイートが格納されます（前ページ参照）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詳細画面の表示時に、</a:t>
            </a:r>
            <a:r>
              <a:rPr kumimoji="1" lang="en-US" altLang="ja-JP" sz="2000" dirty="0" err="1" smtClean="0"/>
              <a:t>currentTweet</a:t>
            </a:r>
            <a:r>
              <a:rPr kumimoji="1" lang="ja-JP" altLang="en-US" sz="2000" dirty="0" smtClean="0"/>
              <a:t>の情報をページに書き出します。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648" y="3025012"/>
            <a:ext cx="7992630" cy="1769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詳細画面が表示されると呼び出される</a:t>
            </a:r>
          </a:p>
          <a:p>
            <a:r>
              <a:rPr lang="en-US" altLang="ja-JP" dirty="0">
                <a:latin typeface="Courier New"/>
                <a:cs typeface="Courier New"/>
              </a:rPr>
              <a:t>$('#</a:t>
            </a:r>
            <a:r>
              <a:rPr lang="en-US" altLang="ja-JP" dirty="0" err="1">
                <a:latin typeface="Courier New"/>
                <a:cs typeface="Courier New"/>
              </a:rPr>
              <a:t>pageTweetDetail</a:t>
            </a:r>
            <a:r>
              <a:rPr lang="en-US" altLang="ja-JP" dirty="0">
                <a:latin typeface="Courier New"/>
                <a:cs typeface="Courier New"/>
              </a:rPr>
              <a:t>').live('</a:t>
            </a:r>
            <a:r>
              <a:rPr lang="en-US" altLang="ja-JP" dirty="0" err="1">
                <a:latin typeface="Courier New"/>
                <a:cs typeface="Courier New"/>
              </a:rPr>
              <a:t>pageshow</a:t>
            </a:r>
            <a:r>
              <a:rPr lang="en-US" altLang="ja-JP" dirty="0">
                <a:latin typeface="Courier New"/>
                <a:cs typeface="Courier New"/>
              </a:rPr>
              <a:t>', 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if (!</a:t>
            </a:r>
            <a:r>
              <a:rPr lang="en-US" altLang="ja-JP" dirty="0" err="1">
                <a:latin typeface="Courier New"/>
                <a:cs typeface="Courier New"/>
              </a:rPr>
              <a:t>currentTweet</a:t>
            </a:r>
            <a:r>
              <a:rPr lang="en-US" altLang="ja-JP" dirty="0">
                <a:latin typeface="Courier New"/>
                <a:cs typeface="Courier New"/>
              </a:rPr>
              <a:t>) return;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$(this).find(':</a:t>
            </a:r>
            <a:r>
              <a:rPr lang="en-US" altLang="ja-JP" dirty="0" err="1">
                <a:latin typeface="Courier New"/>
                <a:cs typeface="Courier New"/>
              </a:rPr>
              <a:t>jqmData</a:t>
            </a:r>
            <a:r>
              <a:rPr lang="en-US" altLang="ja-JP" dirty="0">
                <a:latin typeface="Courier New"/>
                <a:cs typeface="Courier New"/>
              </a:rPr>
              <a:t>(role="content")'</a:t>
            </a:r>
            <a:r>
              <a:rPr lang="en-US" altLang="ja-JP" dirty="0" smtClean="0">
                <a:latin typeface="Courier New"/>
                <a:cs typeface="Courier New"/>
              </a:rPr>
              <a:t>)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.</a:t>
            </a:r>
            <a:r>
              <a:rPr lang="en-US" altLang="ja-JP" dirty="0">
                <a:latin typeface="Courier New"/>
                <a:cs typeface="Courier New"/>
              </a:rPr>
              <a:t>text(</a:t>
            </a:r>
            <a:r>
              <a:rPr lang="en-US" altLang="ja-JP" dirty="0" err="1">
                <a:latin typeface="Courier New"/>
                <a:cs typeface="Courier New"/>
              </a:rPr>
              <a:t>currentTweet.text</a:t>
            </a:r>
            <a:r>
              <a:rPr lang="en-US" altLang="ja-JP" dirty="0">
                <a:latin typeface="Courier New"/>
                <a:cs typeface="Courier New"/>
              </a:rPr>
              <a:t>);</a:t>
            </a:r>
          </a:p>
          <a:p>
            <a:r>
              <a:rPr lang="en-US" altLang="ja-JP" dirty="0">
                <a:latin typeface="Courier New"/>
                <a:cs typeface="Courier New"/>
              </a:rPr>
              <a:t>});</a:t>
            </a:r>
          </a:p>
          <a:p>
            <a:endParaRPr lang="en-US" altLang="ja-JP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704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設定</a:t>
            </a:r>
            <a:r>
              <a:rPr kumimoji="1" lang="ja-JP" altLang="en-US" dirty="0" smtClean="0"/>
              <a:t>画面を表示する際の処理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画面表示時に、設定項目の値を更新します。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設定が変更されたら、変数を変更すると同時に</a:t>
            </a:r>
            <a:r>
              <a:rPr lang="en-US" altLang="ja-JP" sz="2000" dirty="0" err="1" smtClean="0"/>
              <a:t>updateNeeded</a:t>
            </a:r>
            <a:r>
              <a:rPr lang="ja-JP" altLang="en-US" sz="2000" dirty="0" smtClean="0"/>
              <a:t>（一覧の更新が必要かどうかを表すフラグ）を</a:t>
            </a:r>
            <a:r>
              <a:rPr lang="en-US" altLang="ja-JP" sz="2000" dirty="0" smtClean="0"/>
              <a:t>true</a:t>
            </a:r>
            <a:r>
              <a:rPr lang="ja-JP" altLang="en-US" sz="2000" dirty="0" smtClean="0"/>
              <a:t>にします。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648" y="3025011"/>
            <a:ext cx="7992630" cy="3681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ja-JP" altLang="en-US" dirty="0">
                <a:solidFill>
                  <a:srgbClr val="008000"/>
                </a:solidFill>
                <a:latin typeface="Courier New"/>
                <a:cs typeface="Courier New"/>
              </a:rPr>
              <a:t>設定画面が表示されると呼び出される</a:t>
            </a:r>
          </a:p>
          <a:p>
            <a:r>
              <a:rPr lang="en-US" altLang="ja-JP" dirty="0">
                <a:latin typeface="Courier New"/>
                <a:cs typeface="Courier New"/>
              </a:rPr>
              <a:t>$('#</a:t>
            </a:r>
            <a:r>
              <a:rPr lang="en-US" altLang="ja-JP" dirty="0" err="1">
                <a:latin typeface="Courier New"/>
                <a:cs typeface="Courier New"/>
              </a:rPr>
              <a:t>pageSettings</a:t>
            </a:r>
            <a:r>
              <a:rPr lang="en-US" altLang="ja-JP" dirty="0">
                <a:latin typeface="Courier New"/>
                <a:cs typeface="Courier New"/>
              </a:rPr>
              <a:t>').live('</a:t>
            </a:r>
            <a:r>
              <a:rPr lang="en-US" altLang="ja-JP" dirty="0" err="1">
                <a:latin typeface="Courier New"/>
                <a:cs typeface="Courier New"/>
              </a:rPr>
              <a:t>pageshow</a:t>
            </a:r>
            <a:r>
              <a:rPr lang="en-US" altLang="ja-JP" dirty="0">
                <a:latin typeface="Courier New"/>
                <a:cs typeface="Courier New"/>
              </a:rPr>
              <a:t>', 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$('#username').</a:t>
            </a:r>
            <a:r>
              <a:rPr lang="en-US" altLang="ja-JP" dirty="0" err="1">
                <a:latin typeface="Courier New"/>
                <a:cs typeface="Courier New"/>
              </a:rPr>
              <a:t>val</a:t>
            </a:r>
            <a:r>
              <a:rPr lang="en-US" altLang="ja-JP" dirty="0">
                <a:latin typeface="Courier New"/>
                <a:cs typeface="Courier New"/>
              </a:rPr>
              <a:t>(</a:t>
            </a:r>
            <a:r>
              <a:rPr lang="en-US" altLang="ja-JP" dirty="0" err="1">
                <a:latin typeface="Courier New"/>
                <a:cs typeface="Courier New"/>
              </a:rPr>
              <a:t>userName</a:t>
            </a:r>
            <a:r>
              <a:rPr lang="en-US" altLang="ja-JP" dirty="0">
                <a:latin typeface="Courier New"/>
                <a:cs typeface="Courier New"/>
              </a:rPr>
              <a:t>).change(function()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latin typeface="Courier New"/>
                <a:cs typeface="Courier New"/>
              </a:rPr>
              <a:t>userName</a:t>
            </a:r>
            <a:r>
              <a:rPr lang="en-US" altLang="ja-JP" dirty="0">
                <a:latin typeface="Courier New"/>
                <a:cs typeface="Courier New"/>
              </a:rPr>
              <a:t> = $(this).</a:t>
            </a:r>
            <a:r>
              <a:rPr lang="en-US" altLang="ja-JP" dirty="0" err="1">
                <a:latin typeface="Courier New"/>
                <a:cs typeface="Courier New"/>
              </a:rPr>
              <a:t>val</a:t>
            </a:r>
            <a:r>
              <a:rPr lang="en-US" altLang="ja-JP" dirty="0">
                <a:latin typeface="Courier New"/>
                <a:cs typeface="Courier New"/>
              </a:rPr>
              <a:t>();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latin typeface="Courier New"/>
                <a:cs typeface="Courier New"/>
              </a:rPr>
              <a:t>updateNeeded</a:t>
            </a:r>
            <a:r>
              <a:rPr lang="en-US" altLang="ja-JP" dirty="0">
                <a:latin typeface="Courier New"/>
                <a:cs typeface="Courier New"/>
              </a:rPr>
              <a:t> = true;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$('#slider').</a:t>
            </a:r>
            <a:r>
              <a:rPr lang="en-US" altLang="ja-JP" dirty="0" err="1">
                <a:latin typeface="Courier New"/>
                <a:cs typeface="Courier New"/>
              </a:rPr>
              <a:t>val</a:t>
            </a:r>
            <a:r>
              <a:rPr lang="en-US" altLang="ja-JP" dirty="0">
                <a:latin typeface="Courier New"/>
                <a:cs typeface="Courier New"/>
              </a:rPr>
              <a:t>(</a:t>
            </a:r>
            <a:r>
              <a:rPr lang="en-US" altLang="ja-JP" dirty="0" err="1">
                <a:latin typeface="Courier New"/>
                <a:cs typeface="Courier New"/>
              </a:rPr>
              <a:t>maxCount</a:t>
            </a:r>
            <a:r>
              <a:rPr lang="en-US" altLang="ja-JP" dirty="0">
                <a:latin typeface="Courier New"/>
                <a:cs typeface="Courier New"/>
              </a:rPr>
              <a:t>).slider('refresh'</a:t>
            </a:r>
            <a:r>
              <a:rPr lang="en-US" altLang="ja-JP" dirty="0" smtClean="0">
                <a:latin typeface="Courier New"/>
                <a:cs typeface="Courier New"/>
              </a:rPr>
              <a:t>)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.</a:t>
            </a:r>
            <a:r>
              <a:rPr lang="en-US" altLang="ja-JP" dirty="0">
                <a:latin typeface="Courier New"/>
                <a:cs typeface="Courier New"/>
              </a:rPr>
              <a:t>change(function()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latin typeface="Courier New"/>
                <a:cs typeface="Courier New"/>
              </a:rPr>
              <a:t>maxCount</a:t>
            </a:r>
            <a:r>
              <a:rPr lang="en-US" altLang="ja-JP" dirty="0">
                <a:latin typeface="Courier New"/>
                <a:cs typeface="Courier New"/>
              </a:rPr>
              <a:t> = $(this).</a:t>
            </a:r>
            <a:r>
              <a:rPr lang="en-US" altLang="ja-JP" dirty="0" err="1">
                <a:latin typeface="Courier New"/>
                <a:cs typeface="Courier New"/>
              </a:rPr>
              <a:t>val</a:t>
            </a:r>
            <a:r>
              <a:rPr lang="en-US" altLang="ja-JP" dirty="0">
                <a:latin typeface="Courier New"/>
                <a:cs typeface="Courier New"/>
              </a:rPr>
              <a:t>();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latin typeface="Courier New"/>
                <a:cs typeface="Courier New"/>
              </a:rPr>
              <a:t>updateNeeded</a:t>
            </a:r>
            <a:r>
              <a:rPr lang="en-US" altLang="ja-JP" dirty="0">
                <a:latin typeface="Courier New"/>
                <a:cs typeface="Courier New"/>
              </a:rPr>
              <a:t> = true;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94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+mj-ea"/>
              </a:rPr>
              <a:t>時間が余ったら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ツイートの取得に失敗した際のエラーページを追加してみましょう。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本とは異なり、</a:t>
            </a:r>
            <a:r>
              <a:rPr lang="en-US" altLang="ja-JP" dirty="0" err="1" smtClean="0"/>
              <a:t>changePage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メソッドを使ってやってみてください。</a:t>
            </a:r>
            <a:endParaRPr lang="en-US" altLang="ja-JP" dirty="0" smtClean="0"/>
          </a:p>
          <a:p>
            <a:r>
              <a:rPr kumimoji="1" lang="ja-JP" altLang="en-US" dirty="0" smtClean="0"/>
              <a:t>テーマを変えてみましょう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すべてのページに戻るボタンを追加してみましょう。</a:t>
            </a:r>
            <a:endParaRPr kumimoji="1" lang="en-US" altLang="ja-JP" dirty="0" smtClean="0"/>
          </a:p>
          <a:p>
            <a:r>
              <a:rPr lang="ja-JP" altLang="en-US" dirty="0" smtClean="0"/>
              <a:t>本の</a:t>
            </a:r>
            <a:r>
              <a:rPr lang="en-US" altLang="ja-JP" dirty="0" smtClean="0"/>
              <a:t>6.4</a:t>
            </a:r>
            <a:r>
              <a:rPr lang="ja-JP" altLang="en-US" dirty="0" smtClean="0"/>
              <a:t>以降のインターフェース改良にトライしてみましょう。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61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DreamWeaver5.5</a:t>
            </a:r>
          </a:p>
          <a:p>
            <a:r>
              <a:rPr kumimoji="1" lang="en-US" altLang="ja-JP" dirty="0" err="1" smtClean="0"/>
              <a:t>codiqa</a:t>
            </a:r>
            <a:endParaRPr kumimoji="1" lang="en-US" altLang="ja-JP" dirty="0" smtClean="0"/>
          </a:p>
          <a:p>
            <a:r>
              <a:rPr lang="en-US" altLang="ja-JP" dirty="0" err="1" smtClean="0"/>
              <a:t>ApplicationCraft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19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DreamWeaver5.5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106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デザインを確認しながらコードを編集できる。</a:t>
            </a:r>
            <a:endParaRPr lang="en-US" altLang="ja-JP" dirty="0" smtClean="0"/>
          </a:p>
          <a:p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属性の補完に対応している</a:t>
            </a:r>
            <a:endParaRPr kumimoji="1" lang="ja-JP" altLang="en-US" dirty="0"/>
          </a:p>
        </p:txBody>
      </p:sp>
      <p:pic>
        <p:nvPicPr>
          <p:cNvPr id="5" name="図 4" descr="スクリーンショット 2012-03-09 15.16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61" y="2683560"/>
            <a:ext cx="6393308" cy="39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を使用したサイトは増加中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DODA</a:t>
            </a:r>
            <a:r>
              <a:rPr lang="ja-JP" altLang="en-US" dirty="0" smtClean="0"/>
              <a:t>、マイナビバイト、マイナビ派遣、じゃらん</a:t>
            </a:r>
            <a:r>
              <a:rPr lang="en-US" altLang="ja-JP" dirty="0" smtClean="0"/>
              <a:t>net</a:t>
            </a:r>
            <a:r>
              <a:rPr lang="ja-JP" altLang="en-US" dirty="0" smtClean="0"/>
              <a:t>など、続々と利用事例は増加中</a:t>
            </a:r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jQuery </a:t>
            </a:r>
            <a:r>
              <a:rPr lang="en-US" altLang="ja-JP" dirty="0">
                <a:hlinkClick r:id="rId2"/>
              </a:rPr>
              <a:t>Mobile</a:t>
            </a:r>
            <a:r>
              <a:rPr lang="ja-JP" altLang="en-US" dirty="0">
                <a:hlinkClick r:id="rId2"/>
              </a:rPr>
              <a:t>を使った国内スマホサイト</a:t>
            </a:r>
            <a:r>
              <a:rPr lang="ja-JP" altLang="en-US" dirty="0" smtClean="0">
                <a:hlinkClick r:id="rId2"/>
              </a:rPr>
              <a:t>まとめ</a:t>
            </a:r>
            <a:endParaRPr lang="en-US" altLang="ja-JP" dirty="0" smtClean="0"/>
          </a:p>
          <a:p>
            <a:r>
              <a:rPr kumimoji="1" lang="ja-JP" altLang="en-US" dirty="0" smtClean="0"/>
              <a:t>大手によって採用されていることからも、安心して使えるフレームワーク。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9177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codiqa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81534"/>
          </a:xfrm>
        </p:spPr>
        <p:txBody>
          <a:bodyPr/>
          <a:lstStyle/>
          <a:p>
            <a:r>
              <a:rPr kumimoji="1" lang="ja-JP" altLang="en-US" dirty="0" smtClean="0"/>
              <a:t>ブラウザ上で</a:t>
            </a:r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lang="ja-JP" altLang="en-US" dirty="0" smtClean="0"/>
              <a:t>のコードを編集可能</a:t>
            </a:r>
            <a:endParaRPr lang="en-US" altLang="ja-JP" dirty="0" smtClean="0"/>
          </a:p>
          <a:p>
            <a:r>
              <a:rPr lang="ja-JP" altLang="en-US" dirty="0"/>
              <a:t>ドラッグ＆ドロップで画面を構築して</a:t>
            </a:r>
            <a:r>
              <a:rPr lang="ja-JP" altLang="en-US" dirty="0" smtClean="0"/>
              <a:t>いける</a:t>
            </a:r>
            <a:endParaRPr lang="en-US" altLang="ja-JP" dirty="0" smtClean="0"/>
          </a:p>
        </p:txBody>
      </p:sp>
      <p:pic>
        <p:nvPicPr>
          <p:cNvPr id="4" name="図 3" descr="スクリーンショット 2012-03-09 15.27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61" y="3175313"/>
            <a:ext cx="6393308" cy="34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ApplicationCraft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ブラウザ上で動作する統合開発環境</a:t>
            </a:r>
            <a:endParaRPr lang="en-US" altLang="ja-JP" dirty="0" smtClean="0"/>
          </a:p>
          <a:p>
            <a:r>
              <a:rPr lang="ja-JP" altLang="en-US" dirty="0" smtClean="0"/>
              <a:t>ドラッグ＆ドロップで</a:t>
            </a:r>
            <a:r>
              <a:rPr kumimoji="1" lang="ja-JP" altLang="en-US" dirty="0" smtClean="0"/>
              <a:t>画面を構築していける</a:t>
            </a:r>
            <a:endParaRPr kumimoji="1" lang="ja-JP" altLang="en-US" dirty="0"/>
          </a:p>
        </p:txBody>
      </p:sp>
      <p:pic>
        <p:nvPicPr>
          <p:cNvPr id="4" name="図 3" descr="スクリーンショット 2012-03-09 15.25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93" y="2696826"/>
            <a:ext cx="3938405" cy="39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以外の主なモバイルフレームワーク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Sencha</a:t>
            </a:r>
            <a:r>
              <a:rPr kumimoji="1" lang="en-US" altLang="ja-JP" dirty="0" smtClean="0"/>
              <a:t> Touch</a:t>
            </a:r>
          </a:p>
          <a:p>
            <a:r>
              <a:rPr kumimoji="1" lang="en-US" altLang="ja-JP" dirty="0" smtClean="0"/>
              <a:t>Kendo UI</a:t>
            </a:r>
          </a:p>
          <a:p>
            <a:r>
              <a:rPr lang="en-US" altLang="ja-JP" dirty="0" err="1" smtClean="0"/>
              <a:t>PhoneGap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15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Sencha</a:t>
            </a:r>
            <a:r>
              <a:rPr kumimoji="1" lang="en-US" altLang="ja-JP" dirty="0" smtClean="0">
                <a:hlinkClick r:id="rId2"/>
              </a:rPr>
              <a:t> Touch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の競合</a:t>
            </a:r>
            <a:endParaRPr kumimoji="1" lang="en-US" altLang="ja-JP" dirty="0" smtClean="0"/>
          </a:p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の知識が必須</a:t>
            </a:r>
            <a:endParaRPr lang="en-US" altLang="ja-JP" dirty="0" smtClean="0"/>
          </a:p>
          <a:p>
            <a:r>
              <a:rPr lang="ja-JP" altLang="en-US" dirty="0" smtClean="0"/>
              <a:t>デフォルトの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コンポーネントが美しい</a:t>
            </a:r>
            <a:endParaRPr kumimoji="1" lang="en-US" altLang="ja-JP" dirty="0" smtClean="0"/>
          </a:p>
          <a:p>
            <a:r>
              <a:rPr lang="ja-JP" altLang="en-US" dirty="0" smtClean="0"/>
              <a:t>ネイティブアプリの作成ツールを備える</a:t>
            </a:r>
            <a:endParaRPr kumimoji="1" lang="ja-JP" altLang="en-US" dirty="0"/>
          </a:p>
        </p:txBody>
      </p:sp>
      <p:pic>
        <p:nvPicPr>
          <p:cNvPr id="4" name="図 3" descr="スクリーンショット 2012-03-09 17.42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9" y="3829757"/>
            <a:ext cx="3996818" cy="28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9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Kendo UI Mobile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とほぼ同じコンセプト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にかなり近い。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営利企業が開発しており、基本的に有償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スクリーンショット 2012-03-09 17.53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50" y="5270517"/>
            <a:ext cx="2908300" cy="1155700"/>
          </a:xfrm>
          <a:prstGeom prst="rect">
            <a:avLst/>
          </a:prstGeom>
        </p:spPr>
      </p:pic>
      <p:pic>
        <p:nvPicPr>
          <p:cNvPr id="5" name="図 4" descr="スクリーンショット 2012-03-09 17.55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35" y="3403590"/>
            <a:ext cx="2877831" cy="30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hlinkClick r:id="rId2"/>
              </a:rPr>
              <a:t>PhoneGap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/>
              <a:t>Web</a:t>
            </a:r>
            <a:r>
              <a:rPr lang="en-US" altLang="en-US" dirty="0" err="1"/>
              <a:t>技術（HTML</a:t>
            </a:r>
            <a:r>
              <a:rPr lang="en-US" altLang="en-US" dirty="0"/>
              <a:t>/CSS/JavaScript</a:t>
            </a:r>
            <a:r>
              <a:rPr lang="ja-JP" altLang="en-US" dirty="0"/>
              <a:t>）で、スマートフォンやタブレットのネイティブアプリを作成するための</a:t>
            </a:r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r>
              <a:rPr lang="en-US" altLang="ja-JP" dirty="0" err="1" smtClean="0"/>
              <a:t>DreamWeaver</a:t>
            </a:r>
            <a:r>
              <a:rPr lang="ja-JP" altLang="en-US" dirty="0" smtClean="0"/>
              <a:t>で、</a:t>
            </a:r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と組み合わせて開発できる</a:t>
            </a:r>
            <a:endParaRPr lang="en-US" altLang="ja-JP" dirty="0"/>
          </a:p>
        </p:txBody>
      </p:sp>
      <p:pic>
        <p:nvPicPr>
          <p:cNvPr id="4" name="図 3" descr="PhoneGap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758" y="3623051"/>
            <a:ext cx="2881290" cy="28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終わりに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lang="ja-JP" altLang="en-US" dirty="0" smtClean="0"/>
              <a:t>の魅力は、以下のところにあると考えます。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数分でモックが作れてしまうほどの生産性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カスタマイズ性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オープンソースで、開発が活発</a:t>
            </a:r>
            <a:endParaRPr kumimoji="1" lang="en-US" altLang="ja-JP" dirty="0" smtClean="0"/>
          </a:p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ではパフォーマンスの向上や細かな改善が図られており、今後が非常に期待できるフレームワークでもあります。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85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953964"/>
            <a:ext cx="8153400" cy="99060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765048" y="4290684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ja-JP" sz="2800" dirty="0" smtClean="0"/>
              <a:t>@</a:t>
            </a:r>
            <a:r>
              <a:rPr lang="en-US" altLang="ja-JP" sz="2800" dirty="0" err="1" smtClean="0"/>
              <a:t>Shumpei</a:t>
            </a:r>
            <a:endParaRPr lang="ja-JP" altLang="en-US" sz="2800" dirty="0"/>
          </a:p>
        </p:txBody>
      </p:sp>
      <p:pic>
        <p:nvPicPr>
          <p:cNvPr id="5" name="図 4" descr="hd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48" y="6039915"/>
            <a:ext cx="2349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8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835" y="2968233"/>
            <a:ext cx="8153400" cy="990600"/>
          </a:xfrm>
        </p:spPr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をはじめよう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479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jQuery Mobile</a:t>
            </a:r>
            <a:r>
              <a:rPr kumimoji="1" lang="ja-JP" altLang="en-US" dirty="0" smtClean="0"/>
              <a:t>をはじめよう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</a:p>
          <a:p>
            <a:r>
              <a:rPr kumimoji="1" lang="ja-JP" altLang="en-US" dirty="0" smtClean="0"/>
              <a:t>はじめての</a:t>
            </a:r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ページ</a:t>
            </a:r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ページからなる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390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準備作業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XAMPP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のサンプルを</a:t>
            </a:r>
            <a:r>
              <a:rPr lang="ja-JP" altLang="en-US" dirty="0" smtClean="0">
                <a:hlinkClick r:id="rId2"/>
              </a:rPr>
              <a:t>ダウンロード</a:t>
            </a:r>
            <a:endParaRPr lang="en-US" altLang="ja-JP" dirty="0" smtClean="0"/>
          </a:p>
          <a:p>
            <a:r>
              <a:rPr kumimoji="1" lang="ja-JP" altLang="en-US" dirty="0" smtClean="0"/>
              <a:t>サンプルを</a:t>
            </a:r>
            <a:r>
              <a:rPr kumimoji="1" lang="en-US" altLang="ja-JP" dirty="0" smtClean="0"/>
              <a:t>XAMPP/</a:t>
            </a:r>
            <a:r>
              <a:rPr kumimoji="1" lang="en-US" altLang="ja-JP" dirty="0" err="1" smtClean="0"/>
              <a:t>htdocs</a:t>
            </a:r>
            <a:r>
              <a:rPr kumimoji="1" lang="ja-JP" altLang="en-US" dirty="0" smtClean="0"/>
              <a:t>内に展開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01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49235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JavaScript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を読み込むだけ</a:t>
            </a:r>
            <a:endParaRPr lang="en-US" altLang="ja-JP" dirty="0" smtClean="0"/>
          </a:p>
          <a:p>
            <a:r>
              <a:rPr lang="en-US" altLang="ja-JP" dirty="0" smtClean="0"/>
              <a:t>CDN</a:t>
            </a:r>
            <a:r>
              <a:rPr lang="ja-JP" altLang="en-US" dirty="0" smtClean="0"/>
              <a:t>を利用する場合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ファイルをダウンロードし、自分のサイトで配信することも可能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4185" y="2821684"/>
            <a:ext cx="8628343" cy="2172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&lt;link </a:t>
            </a:r>
            <a:r>
              <a:rPr lang="en-US" altLang="ja-JP" dirty="0" err="1">
                <a:latin typeface="Courier New"/>
                <a:cs typeface="Courier New"/>
              </a:rPr>
              <a:t>rel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 err="1">
                <a:latin typeface="Courier New"/>
                <a:cs typeface="Courier New"/>
              </a:rPr>
              <a:t>stylesheet</a:t>
            </a:r>
            <a:r>
              <a:rPr lang="en-US" altLang="ja-JP" dirty="0" smtClean="0">
                <a:latin typeface="Courier New"/>
                <a:cs typeface="Courier New"/>
              </a:rPr>
              <a:t>" </a:t>
            </a:r>
            <a:r>
              <a:rPr lang="en-US" altLang="ja-JP" dirty="0" err="1" smtClean="0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://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code.jquery.com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/mobile/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1.0.1/jquery.mobile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-1.0.1.min.css</a:t>
            </a:r>
            <a:r>
              <a:rPr lang="en-US" altLang="ja-JP" dirty="0">
                <a:latin typeface="Courier New"/>
                <a:cs typeface="Courier New"/>
              </a:rPr>
              <a:t>" /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</a:t>
            </a:r>
            <a:r>
              <a:rPr lang="en-US" altLang="ja-JP" dirty="0">
                <a:latin typeface="Courier New"/>
                <a:cs typeface="Courier New"/>
              </a:rPr>
              <a:t>script </a:t>
            </a:r>
            <a:r>
              <a:rPr lang="en-US" altLang="ja-JP" dirty="0" err="1">
                <a:latin typeface="Courier New"/>
                <a:cs typeface="Courier New"/>
              </a:rPr>
              <a:t>src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http://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code.jquery.com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/jquery-1.6.4.min.js</a:t>
            </a:r>
            <a:r>
              <a:rPr lang="en-US" altLang="ja-JP" dirty="0">
                <a:latin typeface="Courier New"/>
                <a:cs typeface="Courier New"/>
              </a:rPr>
              <a:t>"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</a:t>
            </a:r>
            <a:r>
              <a:rPr lang="en-US" altLang="ja-JP" dirty="0">
                <a:latin typeface="Courier New"/>
                <a:cs typeface="Courier New"/>
              </a:rPr>
              <a:t>/script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&lt;script </a:t>
            </a:r>
            <a:r>
              <a:rPr lang="en-US" altLang="ja-JP" dirty="0" err="1" smtClean="0">
                <a:latin typeface="Courier New"/>
                <a:cs typeface="Courier New"/>
              </a:rPr>
              <a:t>src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http://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code.jquery.com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/mobile/1.0.1/jquery.mobile-1.0.1.min.js</a:t>
            </a:r>
            <a:r>
              <a:rPr lang="en-US" altLang="ja-JP" dirty="0">
                <a:latin typeface="Courier New"/>
                <a:cs typeface="Courier New"/>
              </a:rPr>
              <a:t>"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</a:t>
            </a:r>
            <a:r>
              <a:rPr lang="en-US" altLang="ja-JP" dirty="0">
                <a:latin typeface="Courier New"/>
                <a:cs typeface="Courier New"/>
              </a:rPr>
              <a:t>/script&gt;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585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はじめての</a:t>
            </a:r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 (本文)"/>
                <a:cs typeface="メイリオ (本文)"/>
              </a:rPr>
              <a:t>ヘッダとフッタを持つ</a:t>
            </a:r>
            <a:r>
              <a:rPr lang="en-US" altLang="ja-JP" dirty="0" err="1" smtClean="0">
                <a:latin typeface="メイリオ (本文)"/>
                <a:cs typeface="メイリオ (本文)"/>
              </a:rPr>
              <a:t>jQuery</a:t>
            </a:r>
            <a:r>
              <a:rPr lang="ja-JP" altLang="en-US" dirty="0" smtClean="0">
                <a:latin typeface="メイリオ (本文)"/>
                <a:cs typeface="メイリオ (本文)"/>
              </a:rPr>
              <a:t>ページを作ってみましょう。</a:t>
            </a:r>
            <a:endParaRPr kumimoji="1" lang="en-US" altLang="ja-JP" dirty="0" smtClean="0">
              <a:latin typeface="メイリオ (本文)"/>
              <a:cs typeface="メイリオ (本文)"/>
            </a:endParaRPr>
          </a:p>
        </p:txBody>
      </p:sp>
      <p:pic>
        <p:nvPicPr>
          <p:cNvPr id="5" name="図 4" descr="スクリーンショット 2012-03-08 12.1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72" y="1978370"/>
            <a:ext cx="5552576" cy="53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はじめての</a:t>
            </a:r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1-1.html</a:t>
            </a:r>
            <a:r>
              <a:rPr kumimoji="1" lang="ja-JP" altLang="en-US" dirty="0" smtClean="0"/>
              <a:t>をコピーして</a:t>
            </a:r>
            <a:r>
              <a:rPr kumimoji="1" lang="en-US" altLang="ja-JP" dirty="0" smtClean="0">
                <a:solidFill>
                  <a:srgbClr val="FF0000"/>
                </a:solidFill>
              </a:rPr>
              <a:t>1-1a.html</a:t>
            </a:r>
            <a:r>
              <a:rPr kumimoji="1" lang="ja-JP" altLang="en-US" dirty="0" smtClean="0"/>
              <a:t>とし、</a:t>
            </a:r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要素内に以下のコードを記述してください。</a:t>
            </a:r>
            <a:endParaRPr kumimoji="1"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600" y="4302920"/>
            <a:ext cx="8628343" cy="2172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&lt;section id="page1"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data-role="page"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&lt;header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data-role="header"</a:t>
            </a:r>
            <a:r>
              <a:rPr lang="en-US" altLang="ja-JP" dirty="0">
                <a:latin typeface="Courier New"/>
                <a:cs typeface="Courier New"/>
              </a:rPr>
              <a:t>&gt;&lt;h1&gt;</a:t>
            </a:r>
            <a:r>
              <a:rPr lang="en-US" altLang="ja-JP" dirty="0" err="1">
                <a:latin typeface="Courier New"/>
                <a:cs typeface="Courier New"/>
              </a:rPr>
              <a:t>jQuery</a:t>
            </a:r>
            <a:r>
              <a:rPr lang="en-US" altLang="ja-JP" dirty="0">
                <a:latin typeface="Courier New"/>
                <a:cs typeface="Courier New"/>
              </a:rPr>
              <a:t> Mobile&lt;/h1&gt;&lt;/header&gt;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&lt;div class="content"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data-role="content"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&lt;p&gt;</a:t>
            </a:r>
            <a:r>
              <a:rPr lang="ja-JP" altLang="en-US" dirty="0">
                <a:latin typeface="Courier New"/>
                <a:cs typeface="Courier New"/>
              </a:rPr>
              <a:t>はじめてのページ</a:t>
            </a:r>
            <a:r>
              <a:rPr lang="en-US" altLang="ja-JP" dirty="0">
                <a:latin typeface="Courier New"/>
                <a:cs typeface="Courier New"/>
              </a:rPr>
              <a:t>!&lt;/p&gt;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&lt;/div&gt;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&lt;footer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data-role="footer"</a:t>
            </a:r>
            <a:r>
              <a:rPr lang="en-US" altLang="ja-JP" dirty="0">
                <a:latin typeface="Courier New"/>
                <a:cs typeface="Courier New"/>
              </a:rPr>
              <a:t>&gt;&lt;h1&gt;O'Reilly&lt;/h1&gt;&lt;/footer&gt;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&lt;/section&gt;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5447" y="6450382"/>
            <a:ext cx="389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結果は</a:t>
            </a:r>
            <a:r>
              <a:rPr lang="en-US" altLang="ja-JP" dirty="0" smtClean="0"/>
              <a:t>1-2.html</a:t>
            </a:r>
            <a:r>
              <a:rPr lang="ja-JP" altLang="en-US" dirty="0" smtClean="0"/>
              <a:t>と同じになります。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4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はじめての</a:t>
            </a:r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data-role</a:t>
            </a:r>
            <a:r>
              <a:rPr kumimoji="1" lang="ja-JP" altLang="en-US" dirty="0" smtClean="0"/>
              <a:t>属性を使用して、要素に役割を与えている</a:t>
            </a:r>
            <a:r>
              <a:rPr kumimoji="1" lang="ja-JP" altLang="en-US" sz="2100" dirty="0" smtClean="0"/>
              <a:t>（</a:t>
            </a:r>
            <a:r>
              <a:rPr kumimoji="1" lang="en-US" altLang="ja-JP" sz="2100" dirty="0" smtClean="0"/>
              <a:t>page, header, content, footer</a:t>
            </a:r>
            <a:r>
              <a:rPr kumimoji="1" lang="ja-JP" altLang="en-US" sz="2100" dirty="0" smtClean="0"/>
              <a:t>）</a:t>
            </a:r>
            <a:endParaRPr kumimoji="1" lang="en-US" altLang="ja-JP" sz="2100" dirty="0" smtClean="0"/>
          </a:p>
          <a:p>
            <a:pPr lvl="1"/>
            <a:r>
              <a:rPr lang="en-US" altLang="ja-JP" sz="2100" dirty="0" err="1" smtClean="0"/>
              <a:t>jQuery</a:t>
            </a:r>
            <a:r>
              <a:rPr lang="en-US" altLang="ja-JP" sz="2100" dirty="0" smtClean="0"/>
              <a:t> Mobile</a:t>
            </a:r>
            <a:r>
              <a:rPr lang="ja-JP" altLang="en-US" sz="2100" dirty="0" smtClean="0"/>
              <a:t>は</a:t>
            </a:r>
            <a:r>
              <a:rPr lang="en-US" altLang="ja-JP" sz="2100" dirty="0" smtClean="0"/>
              <a:t>data</a:t>
            </a:r>
            <a:r>
              <a:rPr lang="ja-JP" altLang="en-US" sz="2100" dirty="0" smtClean="0"/>
              <a:t>属性を多用します</a:t>
            </a:r>
            <a:endParaRPr lang="en-US" altLang="ja-JP" sz="21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600" y="4305651"/>
            <a:ext cx="8628343" cy="2172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&lt;section id="page1"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data-role="page"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&lt;header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data-role="header"</a:t>
            </a:r>
            <a:r>
              <a:rPr lang="en-US" altLang="ja-JP" dirty="0">
                <a:latin typeface="Courier New"/>
                <a:cs typeface="Courier New"/>
              </a:rPr>
              <a:t>&gt;&lt;h1&gt;</a:t>
            </a:r>
            <a:r>
              <a:rPr lang="en-US" altLang="ja-JP" dirty="0" err="1">
                <a:latin typeface="Courier New"/>
                <a:cs typeface="Courier New"/>
              </a:rPr>
              <a:t>jQuery</a:t>
            </a:r>
            <a:r>
              <a:rPr lang="en-US" altLang="ja-JP" dirty="0">
                <a:latin typeface="Courier New"/>
                <a:cs typeface="Courier New"/>
              </a:rPr>
              <a:t> Mobile&lt;/h1&gt;&lt;/header&gt;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&lt;div class="content"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data-role="content"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&lt;p&gt;</a:t>
            </a:r>
            <a:r>
              <a:rPr lang="ja-JP" altLang="en-US" dirty="0">
                <a:latin typeface="Courier New"/>
                <a:cs typeface="Courier New"/>
              </a:rPr>
              <a:t>はじめてのページ</a:t>
            </a:r>
            <a:r>
              <a:rPr lang="en-US" altLang="ja-JP" dirty="0">
                <a:latin typeface="Courier New"/>
                <a:cs typeface="Courier New"/>
              </a:rPr>
              <a:t>!&lt;/p&gt;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&lt;/div&gt;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&lt;footer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data-role="footer"</a:t>
            </a:r>
            <a:r>
              <a:rPr lang="en-US" altLang="ja-JP" dirty="0">
                <a:latin typeface="Courier New"/>
                <a:cs typeface="Courier New"/>
              </a:rPr>
              <a:t>&gt;&lt;h1&gt;O'Reilly&lt;/h1&gt;&lt;/footer&gt;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03415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ページからなる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ページ遷移のある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サイトを作成してみましょう。</a:t>
            </a:r>
            <a:endParaRPr lang="en-US" altLang="ja-JP" sz="2100" dirty="0" smtClean="0"/>
          </a:p>
        </p:txBody>
      </p:sp>
      <p:pic>
        <p:nvPicPr>
          <p:cNvPr id="5" name="図 4" descr="スクリーンショット 2012-03-08 12.5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" y="2378351"/>
            <a:ext cx="4341366" cy="4147103"/>
          </a:xfrm>
          <a:prstGeom prst="rect">
            <a:avLst/>
          </a:prstGeom>
        </p:spPr>
      </p:pic>
      <p:pic>
        <p:nvPicPr>
          <p:cNvPr id="6" name="図 5" descr="スクリーンショット 2012-03-08 12.58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33" y="2378351"/>
            <a:ext cx="4341367" cy="414710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4409670" y="3467348"/>
            <a:ext cx="599373" cy="14411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77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株式会社オープンウェブ・テクノロジー代表</a:t>
            </a:r>
            <a:endParaRPr kumimoji="1" lang="en-US" altLang="ja-JP" dirty="0" smtClean="0"/>
          </a:p>
          <a:p>
            <a:r>
              <a:rPr lang="ja-JP" altLang="en-US" dirty="0" smtClean="0"/>
              <a:t>シーエー・モバイル株式会社</a:t>
            </a:r>
            <a:r>
              <a:rPr lang="en-US" altLang="ja-JP" dirty="0" smtClean="0"/>
              <a:t> Web</a:t>
            </a:r>
            <a:r>
              <a:rPr lang="ja-JP" altLang="en-US" dirty="0" smtClean="0"/>
              <a:t>先端技術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フェロー</a:t>
            </a:r>
            <a:endParaRPr lang="en-US" altLang="ja-JP" dirty="0" smtClean="0"/>
          </a:p>
          <a:p>
            <a:r>
              <a:rPr kumimoji="1" lang="en-US" altLang="ja-JP" dirty="0" smtClean="0"/>
              <a:t>HTML5</a:t>
            </a:r>
            <a:r>
              <a:rPr kumimoji="1" lang="ja-JP" altLang="en-US" dirty="0" smtClean="0"/>
              <a:t>とか勉強会主催、</a:t>
            </a:r>
            <a:r>
              <a:rPr kumimoji="1" lang="en-US" altLang="ja-JP" dirty="0" smtClean="0"/>
              <a:t>html5j.org</a:t>
            </a:r>
            <a:r>
              <a:rPr kumimoji="1" lang="ja-JP" altLang="en-US" dirty="0" smtClean="0"/>
              <a:t>管理人</a:t>
            </a:r>
            <a:endParaRPr kumimoji="1" lang="en-US" altLang="ja-JP" dirty="0" smtClean="0"/>
          </a:p>
          <a:p>
            <a:r>
              <a:rPr kumimoji="1" lang="en-US" altLang="ja-JP" dirty="0" smtClean="0"/>
              <a:t>Google API Expert (HTML5)</a:t>
            </a:r>
            <a:endParaRPr lang="en-US" altLang="ja-JP" dirty="0"/>
          </a:p>
          <a:p>
            <a:r>
              <a:rPr kumimoji="1" lang="en-US" altLang="ja-JP" dirty="0" smtClean="0"/>
              <a:t>Microsoft Most Valuable Professional 2011 (IE)</a:t>
            </a:r>
            <a:endParaRPr kumimoji="1" lang="ja-JP" altLang="en-US" dirty="0"/>
          </a:p>
        </p:txBody>
      </p:sp>
      <p:pic>
        <p:nvPicPr>
          <p:cNvPr id="4" name="図 3" descr="picture_large978-4-87311-526-9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35" y="4912121"/>
            <a:ext cx="1471448" cy="1885739"/>
          </a:xfrm>
          <a:prstGeom prst="rect">
            <a:avLst/>
          </a:prstGeom>
        </p:spPr>
      </p:pic>
      <p:pic>
        <p:nvPicPr>
          <p:cNvPr id="6" name="図 5" descr="スクリーンショット（2012-01-16 14.16.11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20" y="4926758"/>
            <a:ext cx="932131" cy="1168509"/>
          </a:xfrm>
          <a:prstGeom prst="rect">
            <a:avLst/>
          </a:prstGeom>
        </p:spPr>
      </p:pic>
      <p:pic>
        <p:nvPicPr>
          <p:cNvPr id="7" name="図 6" descr="スクリーンショット（2012-01-16 14.16.56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58" y="4927491"/>
            <a:ext cx="905372" cy="1168509"/>
          </a:xfrm>
          <a:prstGeom prst="rect">
            <a:avLst/>
          </a:prstGeom>
        </p:spPr>
      </p:pic>
      <p:pic>
        <p:nvPicPr>
          <p:cNvPr id="8" name="図 7" descr="スクリーンショット（2012-01-16 14.17.58）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07" y="4926758"/>
            <a:ext cx="835825" cy="11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57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ページからなる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1-1a.html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要素内に、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ページ目を追加しましょう。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page1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page2</a:t>
            </a:r>
            <a:r>
              <a:rPr lang="ja-JP" altLang="en-US" dirty="0" smtClean="0"/>
              <a:t>へのリンクを追加しましょう。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600" y="2564844"/>
            <a:ext cx="8628343" cy="1972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&lt;section id="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page2</a:t>
            </a:r>
            <a:r>
              <a:rPr lang="en-US" altLang="ja-JP" dirty="0" smtClean="0">
                <a:latin typeface="Courier New"/>
                <a:cs typeface="Courier New"/>
              </a:rPr>
              <a:t>" </a:t>
            </a:r>
            <a:r>
              <a:rPr lang="en-US" altLang="ja-JP" dirty="0">
                <a:latin typeface="Courier New"/>
                <a:cs typeface="Courier New"/>
              </a:rPr>
              <a:t>data-role="page"&gt;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&lt;header data-role="header"&gt;&lt;h1&gt;</a:t>
            </a:r>
            <a:r>
              <a:rPr lang="en-US" altLang="ja-JP" dirty="0" err="1">
                <a:latin typeface="Courier New"/>
                <a:cs typeface="Courier New"/>
              </a:rPr>
              <a:t>jQuery</a:t>
            </a:r>
            <a:r>
              <a:rPr lang="en-US" altLang="ja-JP" dirty="0">
                <a:latin typeface="Courier New"/>
                <a:cs typeface="Courier New"/>
              </a:rPr>
              <a:t> Mobile&lt;/h1&gt;&lt;/header&gt;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&lt;div class="content" data-role="content"&gt;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&lt;p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ページ目</a:t>
            </a:r>
            <a:r>
              <a:rPr lang="en-US" altLang="ja-JP" dirty="0" smtClean="0">
                <a:latin typeface="Courier New"/>
                <a:cs typeface="Courier New"/>
              </a:rPr>
              <a:t>&lt;</a:t>
            </a:r>
            <a:r>
              <a:rPr lang="en-US" altLang="ja-JP" dirty="0">
                <a:latin typeface="Courier New"/>
                <a:cs typeface="Courier New"/>
              </a:rPr>
              <a:t>/p&gt;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&lt;/div&gt;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&lt;footer data-role="footer"&gt;&lt;h1&gt;O'Reilly&lt;/h1&gt;&lt;/footer&gt;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&lt;/section&gt;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7600" y="5750375"/>
            <a:ext cx="8628343" cy="637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&lt;p&gt;&lt;a </a:t>
            </a:r>
            <a:r>
              <a:rPr lang="en-US" altLang="ja-JP" dirty="0" err="1" smtClean="0">
                <a:latin typeface="Courier New"/>
                <a:cs typeface="Courier New"/>
              </a:rPr>
              <a:t>href</a:t>
            </a:r>
            <a:r>
              <a:rPr lang="en-US" altLang="ja-JP" dirty="0" smtClean="0">
                <a:latin typeface="Courier New"/>
                <a:cs typeface="Courier New"/>
              </a:rPr>
              <a:t>="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#page2</a:t>
            </a:r>
            <a:r>
              <a:rPr lang="en-US" altLang="ja-JP" dirty="0" smtClean="0">
                <a:latin typeface="Courier New"/>
                <a:cs typeface="Courier New"/>
              </a:rPr>
              <a:t>"&gt;2</a:t>
            </a:r>
            <a:r>
              <a:rPr lang="ja-JP" altLang="en-US" dirty="0" smtClean="0">
                <a:latin typeface="Courier New"/>
                <a:cs typeface="Courier New"/>
              </a:rPr>
              <a:t>ページ目へ</a:t>
            </a:r>
            <a:r>
              <a:rPr lang="en-US" altLang="ja-JP" dirty="0" smtClean="0">
                <a:latin typeface="Courier New"/>
                <a:cs typeface="Courier New"/>
              </a:rPr>
              <a:t>Go!&lt;/a&gt;&lt;/p&gt;</a:t>
            </a:r>
            <a:endParaRPr lang="en-US" altLang="ja-JP" dirty="0">
              <a:latin typeface="Courier New"/>
              <a:cs typeface="Courier New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75447" y="6450382"/>
            <a:ext cx="389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結果は</a:t>
            </a:r>
            <a:r>
              <a:rPr lang="en-US" altLang="ja-JP" dirty="0" smtClean="0"/>
              <a:t>1-3.html</a:t>
            </a:r>
            <a:r>
              <a:rPr lang="ja-JP" altLang="en-US" dirty="0" smtClean="0"/>
              <a:t>と同じになります。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3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ページからなる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ポイント</a:t>
            </a:r>
            <a:endParaRPr lang="en-US" altLang="ja-JP" dirty="0" smtClean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ページ</a:t>
            </a:r>
            <a:r>
              <a:rPr lang="en-US" altLang="ja-JP" dirty="0"/>
              <a:t>=1</a:t>
            </a:r>
            <a:r>
              <a:rPr lang="ja-JP" altLang="en-US" dirty="0" smtClean="0"/>
              <a:t>ブロック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ページ間のリンクは、スムーズなアニメーションで実現される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すべてのページが一意な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を持ち、戻るボタンで戻ることが出来る。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935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835" y="2968233"/>
            <a:ext cx="8153400" cy="990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アプリケーションの構造とナビゲーション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1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内部ページと外部</a:t>
            </a:r>
            <a:r>
              <a:rPr lang="ja-JP" altLang="en-US" dirty="0" smtClean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におけるページとは、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data-role="page"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が付与されたブロック要素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 smtClean="0"/>
              <a:t>すべてのページを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枚の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に収めることができるが、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が巨大になる</a:t>
            </a:r>
            <a:endParaRPr lang="en-US" altLang="ja-JP" dirty="0" smtClean="0"/>
          </a:p>
          <a:p>
            <a:r>
              <a:rPr kumimoji="1" lang="ja-JP" altLang="en-US" dirty="0" smtClean="0"/>
              <a:t>ページを外部のファイルに記述し、必要に応じてロードすることもできる。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→</a:t>
            </a:r>
            <a:r>
              <a:rPr lang="ja-JP" altLang="en-US" dirty="0" smtClean="0"/>
              <a:t>外部ページ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2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内部ページの利用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1-1a.html</a:t>
            </a:r>
            <a:r>
              <a:rPr kumimoji="1" lang="ja-JP" altLang="en-US" dirty="0" smtClean="0"/>
              <a:t>をコピーして、</a:t>
            </a:r>
            <a:r>
              <a:rPr kumimoji="1" lang="en-US" altLang="ja-JP" dirty="0" smtClean="0"/>
              <a:t>2-1a.html</a:t>
            </a:r>
            <a:r>
              <a:rPr kumimoji="1" lang="ja-JP" altLang="en-US" dirty="0" smtClean="0"/>
              <a:t>としてください。（フォルダは</a:t>
            </a:r>
            <a:r>
              <a:rPr kumimoji="1" lang="en-US" altLang="ja-JP" dirty="0" smtClean="0"/>
              <a:t>chapter-2</a:t>
            </a:r>
            <a:r>
              <a:rPr kumimoji="1" lang="ja-JP" altLang="en-US" dirty="0" smtClean="0"/>
              <a:t>に置いてください）</a:t>
            </a:r>
            <a:endParaRPr kumimoji="1" lang="en-US" altLang="ja-JP" dirty="0" smtClean="0"/>
          </a:p>
          <a:p>
            <a:r>
              <a:rPr lang="ja-JP" altLang="en-US" dirty="0" smtClean="0"/>
              <a:t>ページを追加して</a:t>
            </a:r>
            <a:r>
              <a:rPr lang="en-US" altLang="ja-JP" dirty="0" smtClean="0"/>
              <a:t>3</a:t>
            </a:r>
            <a:r>
              <a:rPr lang="ja-JP" altLang="en-US" dirty="0" smtClean="0"/>
              <a:t>ページとし、「</a:t>
            </a:r>
            <a:r>
              <a:rPr lang="en-US" altLang="ja-JP" dirty="0" smtClean="0"/>
              <a:t>1P→2P→3P→1P</a:t>
            </a:r>
            <a:r>
              <a:rPr lang="ja-JP" altLang="en-US" dirty="0" smtClean="0"/>
              <a:t>」と遷移するようにリンクしてください。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テキストの</a:t>
            </a:r>
            <a:r>
              <a:rPr kumimoji="1" lang="en-US" altLang="ja-JP" dirty="0" smtClean="0"/>
              <a:t>P.11</a:t>
            </a:r>
            <a:r>
              <a:rPr kumimoji="1" lang="ja-JP" altLang="en-US" dirty="0" smtClean="0"/>
              <a:t>を参照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75447" y="6450382"/>
            <a:ext cx="389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結果は</a:t>
            </a:r>
            <a:r>
              <a:rPr lang="en-US" altLang="ja-JP" dirty="0" smtClean="0"/>
              <a:t>2-1.html</a:t>
            </a:r>
            <a:r>
              <a:rPr lang="ja-JP" altLang="en-US" dirty="0" smtClean="0"/>
              <a:t>と同じになります。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53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外部</a:t>
            </a:r>
            <a:r>
              <a:rPr kumimoji="1" lang="ja-JP" altLang="en-US" dirty="0" smtClean="0"/>
              <a:t>ページの利用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今作成した</a:t>
            </a:r>
            <a:r>
              <a:rPr kumimoji="1" lang="en-US" altLang="ja-JP" dirty="0" smtClean="0"/>
              <a:t>2-1a.html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ページ目に、以下のリンクを追加しましょう。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04303" y="6450382"/>
            <a:ext cx="435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結果は</a:t>
            </a:r>
            <a:r>
              <a:rPr lang="en-US" altLang="ja-JP" dirty="0" smtClean="0"/>
              <a:t>2-2.html</a:t>
            </a:r>
            <a:r>
              <a:rPr lang="ja-JP" altLang="en-US" dirty="0" smtClean="0"/>
              <a:t>とほぼ同じになります。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5358" y="2668288"/>
            <a:ext cx="8628343" cy="637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&lt;p&gt;&lt;a </a:t>
            </a:r>
            <a:r>
              <a:rPr lang="en-US" altLang="ja-JP" dirty="0" err="1" smtClean="0">
                <a:latin typeface="Courier New"/>
                <a:cs typeface="Courier New"/>
              </a:rPr>
              <a:t>href</a:t>
            </a:r>
            <a:r>
              <a:rPr lang="en-US" altLang="ja-JP" dirty="0" smtClean="0">
                <a:latin typeface="Courier New"/>
                <a:cs typeface="Courier New"/>
              </a:rPr>
              <a:t>="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external.html</a:t>
            </a:r>
            <a:r>
              <a:rPr lang="en-US" altLang="ja-JP" dirty="0" smtClean="0">
                <a:latin typeface="Courier New"/>
                <a:cs typeface="Courier New"/>
              </a:rPr>
              <a:t>"&gt;</a:t>
            </a:r>
            <a:r>
              <a:rPr lang="ja-JP" altLang="en-US" dirty="0" smtClean="0">
                <a:latin typeface="Courier New"/>
                <a:cs typeface="Courier New"/>
              </a:rPr>
              <a:t>外部ページへ</a:t>
            </a:r>
            <a:r>
              <a:rPr lang="en-US" altLang="ja-JP" dirty="0" smtClean="0">
                <a:latin typeface="Courier New"/>
                <a:cs typeface="Courier New"/>
              </a:rPr>
              <a:t>Go!&lt;/a&gt;&lt;/p&gt;</a:t>
            </a:r>
            <a:endParaRPr lang="en-US" altLang="ja-JP" dirty="0">
              <a:latin typeface="Courier New"/>
              <a:cs typeface="Courier New"/>
            </a:endParaRPr>
          </a:p>
        </p:txBody>
      </p:sp>
      <p:pic>
        <p:nvPicPr>
          <p:cNvPr id="6" name="図 5" descr="スクリーンショット 2012-03-08 13.3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2" y="3285022"/>
            <a:ext cx="3853829" cy="3681381"/>
          </a:xfrm>
          <a:prstGeom prst="rect">
            <a:avLst/>
          </a:prstGeom>
        </p:spPr>
      </p:pic>
      <p:pic>
        <p:nvPicPr>
          <p:cNvPr id="7" name="図 6" descr="スクリーンショット 2012-03-08 13.36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35" y="3342423"/>
            <a:ext cx="3767485" cy="5959076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4052901" y="4352021"/>
            <a:ext cx="651402" cy="12842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76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外部ページの利用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ポイント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外部ページは</a:t>
            </a:r>
            <a:r>
              <a:rPr lang="en-US" altLang="ja-JP" dirty="0" smtClean="0"/>
              <a:t>Ajax</a:t>
            </a:r>
            <a:r>
              <a:rPr lang="ja-JP" altLang="en-US" dirty="0" smtClean="0"/>
              <a:t>で自動的にロードされる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ロードされたページは元ページの</a:t>
            </a:r>
            <a:r>
              <a:rPr kumimoji="1" lang="en-US" altLang="ja-JP" dirty="0" smtClean="0"/>
              <a:t>DOM</a:t>
            </a:r>
            <a:r>
              <a:rPr kumimoji="1" lang="ja-JP" altLang="en-US" dirty="0" smtClean="0"/>
              <a:t>に組み込まれる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ID</a:t>
            </a:r>
            <a:r>
              <a:rPr lang="ja-JP" altLang="en-US" dirty="0" smtClean="0"/>
              <a:t>属性の衝突が発生しないように注意！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外部ページの中で読み込まれるのは</a:t>
            </a:r>
            <a:r>
              <a:rPr kumimoji="1" lang="ja-JP" altLang="en-US" b="1" dirty="0" smtClean="0"/>
              <a:t>最初のページ（</a:t>
            </a:r>
            <a:r>
              <a:rPr lang="en-US" altLang="ja-JP" b="1" dirty="0" smtClean="0"/>
              <a:t>data-role="page"</a:t>
            </a:r>
            <a:r>
              <a:rPr lang="ja-JP" altLang="en-US" b="1" dirty="0" smtClean="0"/>
              <a:t>が付与されたブロック</a:t>
            </a:r>
            <a:r>
              <a:rPr kumimoji="1" lang="ja-JP" altLang="en-US" b="1" dirty="0" smtClean="0"/>
              <a:t>）のみ</a:t>
            </a:r>
            <a:r>
              <a:rPr kumimoji="1" lang="ja-JP" altLang="en-US" dirty="0" smtClean="0"/>
              <a:t>。それ以外の部分は無視される。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29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ダイアログ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ダイアログの指定方法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ダイアログのページに</a:t>
            </a:r>
            <a:r>
              <a:rPr lang="en-US" altLang="ja-JP" dirty="0" smtClean="0"/>
              <a:t>data</a:t>
            </a:r>
            <a:r>
              <a:rPr lang="en-US" altLang="ja-JP" dirty="0"/>
              <a:t>-role="dialog</a:t>
            </a:r>
            <a:r>
              <a:rPr lang="en-US" altLang="ja-JP" dirty="0" smtClean="0"/>
              <a:t>"</a:t>
            </a:r>
            <a:r>
              <a:rPr lang="ja-JP" altLang="en-US" dirty="0" smtClean="0"/>
              <a:t>と指定する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リンクに</a:t>
            </a:r>
            <a:r>
              <a:rPr lang="en-US" altLang="ja-JP" dirty="0" smtClean="0"/>
              <a:t>data-</a:t>
            </a:r>
            <a:r>
              <a:rPr lang="en-US" altLang="ja-JP" dirty="0" err="1" smtClean="0"/>
              <a:t>rel</a:t>
            </a:r>
            <a:r>
              <a:rPr lang="en-US" altLang="ja-JP" dirty="0" smtClean="0"/>
              <a:t>="dialog"</a:t>
            </a:r>
            <a:r>
              <a:rPr lang="ja-JP" altLang="en-US" dirty="0" smtClean="0"/>
              <a:t>と指定する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395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ダイアログ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2-2a.html </a:t>
            </a:r>
            <a:r>
              <a:rPr lang="ja-JP" altLang="en-US" dirty="0" smtClean="0"/>
              <a:t>のページ</a:t>
            </a:r>
            <a:r>
              <a:rPr lang="en-US" altLang="ja-JP" dirty="0" smtClean="0"/>
              <a:t>2</a:t>
            </a:r>
            <a:r>
              <a:rPr lang="ja-JP" altLang="en-US" dirty="0" smtClean="0"/>
              <a:t>をダイアログにしてみましょう。</a:t>
            </a:r>
            <a:endParaRPr lang="en-US" altLang="ja-JP" dirty="0" smtClean="0"/>
          </a:p>
        </p:txBody>
      </p:sp>
      <p:pic>
        <p:nvPicPr>
          <p:cNvPr id="4" name="図 3" descr="スクリーンショット 2012-03-08 14.11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22" y="2411249"/>
            <a:ext cx="4655051" cy="44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4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ページ遷移のアニメーション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ページ遷移のアニメーションは変更できる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data-transition</a:t>
            </a:r>
            <a:r>
              <a:rPr lang="ja-JP" altLang="en-US" dirty="0" smtClean="0"/>
              <a:t>・・・アニメーションの種類を指定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data-direction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"reverse"</a:t>
            </a:r>
            <a:r>
              <a:rPr kumimoji="1" lang="ja-JP" altLang="en-US" dirty="0" smtClean="0"/>
              <a:t>と指定すれば、アニメーションが逆方向に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4891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テキストとして、</a:t>
            </a:r>
            <a:r>
              <a:rPr kumimoji="1" lang="ja-JP" altLang="en-US" dirty="0" smtClean="0">
                <a:hlinkClick r:id="rId2"/>
              </a:rPr>
              <a:t>オライリー刊「</a:t>
            </a:r>
            <a:r>
              <a:rPr kumimoji="1" lang="en-US" altLang="ja-JP" dirty="0" err="1" smtClean="0">
                <a:hlinkClick r:id="rId2"/>
              </a:rPr>
              <a:t>jQuery</a:t>
            </a:r>
            <a:r>
              <a:rPr kumimoji="1" lang="en-US" altLang="ja-JP" dirty="0" smtClean="0">
                <a:hlinkClick r:id="rId2"/>
              </a:rPr>
              <a:t> Mobile</a:t>
            </a:r>
            <a:r>
              <a:rPr kumimoji="1" lang="ja-JP" altLang="en-US" dirty="0" smtClean="0">
                <a:hlinkClick r:id="rId2"/>
              </a:rPr>
              <a:t>」</a:t>
            </a:r>
            <a:r>
              <a:rPr kumimoji="1" lang="ja-JP" altLang="en-US" dirty="0" smtClean="0"/>
              <a:t>を使用します。</a:t>
            </a:r>
            <a:endParaRPr kumimoji="1" lang="en-US" altLang="ja-JP" dirty="0" smtClean="0"/>
          </a:p>
          <a:p>
            <a:r>
              <a:rPr lang="ja-JP" altLang="en-US" dirty="0" smtClean="0"/>
              <a:t>ハンズオンの部分は、オライリーのサイトからサンプルをダウンロードして実践してください。</a:t>
            </a:r>
            <a:endParaRPr lang="en-US" altLang="ja-JP" dirty="0" smtClean="0"/>
          </a:p>
          <a:p>
            <a:r>
              <a:rPr kumimoji="1" lang="ja-JP" altLang="en-US" dirty="0" smtClean="0"/>
              <a:t>とはいえ、書籍が手元になくても、この資料だけで学べることを目指しました。</a:t>
            </a:r>
            <a:endParaRPr kumimoji="1" lang="ja-JP" altLang="en-US" dirty="0"/>
          </a:p>
        </p:txBody>
      </p:sp>
      <p:pic>
        <p:nvPicPr>
          <p:cNvPr id="4" name="図 3" descr="picture_large978-4-87311-526-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24" y="4972261"/>
            <a:ext cx="1471448" cy="1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3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ページ遷移のアニメーション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2-1a.html</a:t>
            </a:r>
            <a:r>
              <a:rPr kumimoji="1" lang="ja-JP" altLang="en-US" dirty="0" smtClean="0"/>
              <a:t>を題材に、様々なアニメーションを試してみましょう。</a:t>
            </a:r>
            <a:endParaRPr kumimoji="1"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86120"/>
              </p:ext>
            </p:extLst>
          </p:nvPr>
        </p:nvGraphicFramePr>
        <p:xfrm>
          <a:off x="1652437" y="2766816"/>
          <a:ext cx="6096000" cy="11125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data-transition</a:t>
                      </a:r>
                      <a:r>
                        <a:rPr kumimoji="1" lang="ja-JP" altLang="en-US" dirty="0" smtClean="0"/>
                        <a:t>に指定可能な値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flip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pop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slide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slidedown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slideup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7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835" y="2968233"/>
            <a:ext cx="8153400" cy="990600"/>
          </a:xfrm>
        </p:spPr>
        <p:txBody>
          <a:bodyPr/>
          <a:lstStyle/>
          <a:p>
            <a:r>
              <a:rPr kumimoji="1" lang="ja-JP" altLang="en-US" dirty="0" smtClean="0"/>
              <a:t>ページの要素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1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ページの要素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リストビュー</a:t>
            </a:r>
            <a:endParaRPr kumimoji="1" lang="en-US" altLang="ja-JP" dirty="0" smtClean="0"/>
          </a:p>
          <a:p>
            <a:r>
              <a:rPr lang="ja-JP" altLang="en-US" dirty="0" smtClean="0"/>
              <a:t>ナビゲーションバー</a:t>
            </a:r>
            <a:endParaRPr lang="en-US" altLang="ja-JP" dirty="0" smtClean="0"/>
          </a:p>
          <a:p>
            <a:r>
              <a:rPr kumimoji="1" lang="ja-JP" altLang="en-US" dirty="0" smtClean="0"/>
              <a:t>ヘッダー・フッター</a:t>
            </a:r>
            <a:endParaRPr kumimoji="1" lang="en-US" altLang="ja-JP" dirty="0" smtClean="0"/>
          </a:p>
          <a:p>
            <a:r>
              <a:rPr lang="ja-JP" altLang="en-US" dirty="0" smtClean="0"/>
              <a:t>ボタン</a:t>
            </a:r>
            <a:endParaRPr lang="en-US" altLang="ja-JP" dirty="0" smtClean="0"/>
          </a:p>
          <a:p>
            <a:r>
              <a:rPr kumimoji="1" lang="ja-JP" altLang="en-US" dirty="0" smtClean="0"/>
              <a:t>チェックボックスとラジオボタン</a:t>
            </a:r>
            <a:endParaRPr kumimoji="1" lang="en-US" altLang="ja-JP" dirty="0" smtClean="0"/>
          </a:p>
          <a:p>
            <a:r>
              <a:rPr lang="ja-JP" altLang="en-US" dirty="0" smtClean="0"/>
              <a:t>フリップトグル</a:t>
            </a:r>
            <a:endParaRPr lang="en-US" altLang="ja-JP" dirty="0" smtClean="0"/>
          </a:p>
          <a:p>
            <a:r>
              <a:rPr lang="ja-JP" altLang="en-US" dirty="0" smtClean="0"/>
              <a:t>選択メニュー</a:t>
            </a:r>
            <a:endParaRPr lang="en-US" altLang="ja-JP" dirty="0" smtClean="0"/>
          </a:p>
          <a:p>
            <a:r>
              <a:rPr kumimoji="1" lang="ja-JP" altLang="en-US" dirty="0" smtClean="0"/>
              <a:t>スライダー</a:t>
            </a:r>
            <a:endParaRPr kumimoji="1" lang="en-US" altLang="ja-JP" dirty="0" smtClean="0"/>
          </a:p>
          <a:p>
            <a:r>
              <a:rPr lang="ja-JP" altLang="en-US" dirty="0" smtClean="0"/>
              <a:t>レイアウトグリッド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526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リストビュー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スマホで一般的な一覧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を簡単に実現できる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読み取り専用の一覧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他のページにジャンプする一覧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リストに区切りを入れる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リストビューを入れ子で指定する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リスト項目の分割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カウントのバブル表示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サムネイルと</a:t>
            </a:r>
            <a:r>
              <a:rPr lang="ja-JP" altLang="en-US" dirty="0" smtClean="0"/>
              <a:t>アイコン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1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読み取り専用のリストビュー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data-role="</a:t>
            </a:r>
            <a:r>
              <a:rPr kumimoji="1" lang="en-US" altLang="ja-JP" dirty="0" err="1" smtClean="0"/>
              <a:t>listview</a:t>
            </a:r>
            <a:r>
              <a:rPr kumimoji="1" lang="en-US" altLang="ja-JP" dirty="0" smtClean="0"/>
              <a:t>"</a:t>
            </a:r>
            <a:r>
              <a:rPr kumimoji="1" lang="ja-JP" altLang="en-US" dirty="0" smtClean="0"/>
              <a:t>を指定する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3-1.html</a:t>
            </a:r>
            <a:r>
              <a:rPr lang="ja-JP" altLang="en-US" dirty="0" smtClean="0"/>
              <a:t>を</a:t>
            </a:r>
            <a:r>
              <a:rPr lang="en-US" altLang="ja-JP" dirty="0" smtClean="0">
                <a:solidFill>
                  <a:srgbClr val="FF0000"/>
                </a:solidFill>
              </a:rPr>
              <a:t>3-1a.html</a:t>
            </a:r>
            <a:r>
              <a:rPr lang="ja-JP" altLang="en-US" dirty="0" smtClean="0"/>
              <a:t>にコピーして、ブラウザでアクセスしてみましょう。</a:t>
            </a:r>
            <a:endParaRPr kumimoji="1" lang="ja-JP" altLang="en-US" dirty="0"/>
          </a:p>
        </p:txBody>
      </p:sp>
      <p:pic>
        <p:nvPicPr>
          <p:cNvPr id="4" name="図 3" descr="スクリーンショット 2012-03-08 14.4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26" y="2825246"/>
            <a:ext cx="4132551" cy="44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5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読み取り専用のリストビュー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ポイント</a:t>
            </a:r>
            <a:endParaRPr lang="en-US" altLang="ja-JP" dirty="0"/>
          </a:p>
          <a:p>
            <a:pPr lvl="1"/>
            <a:r>
              <a:rPr lang="en-US" altLang="ja-JP" dirty="0" err="1"/>
              <a:t>ul</a:t>
            </a:r>
            <a:r>
              <a:rPr lang="en-US" altLang="ja-JP" dirty="0"/>
              <a:t>/</a:t>
            </a:r>
            <a:r>
              <a:rPr lang="en-US" altLang="ja-JP" dirty="0" err="1"/>
              <a:t>ol</a:t>
            </a:r>
            <a:r>
              <a:rPr lang="ja-JP" altLang="en-US" dirty="0"/>
              <a:t>要素に</a:t>
            </a:r>
            <a:r>
              <a:rPr lang="en-US" altLang="ja-JP" dirty="0"/>
              <a:t>data-role="</a:t>
            </a:r>
            <a:r>
              <a:rPr lang="en-US" altLang="ja-JP" dirty="0" err="1"/>
              <a:t>listview</a:t>
            </a:r>
            <a:r>
              <a:rPr lang="en-US" altLang="ja-JP" dirty="0"/>
              <a:t>"</a:t>
            </a:r>
            <a:r>
              <a:rPr lang="ja-JP" altLang="en-US" dirty="0"/>
              <a:t>を指定</a:t>
            </a:r>
            <a:r>
              <a:rPr lang="ja-JP" altLang="en-US" dirty="0" smtClean="0"/>
              <a:t>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56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リストビューの項目から他のページにジャンプする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3-1a.html</a:t>
            </a:r>
            <a:r>
              <a:rPr lang="ja-JP" altLang="en-US" dirty="0" smtClean="0"/>
              <a:t>を修正して、</a:t>
            </a:r>
            <a:r>
              <a:rPr lang="en-US" altLang="ja-JP" dirty="0" smtClean="0"/>
              <a:t>li</a:t>
            </a:r>
            <a:r>
              <a:rPr lang="ja-JP" altLang="en-US" dirty="0" smtClean="0"/>
              <a:t>要素の内容をリンクにしましょう。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4185" y="2821684"/>
            <a:ext cx="8628343" cy="1187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kumimoji="1" lang="en-US" altLang="ja-JP" dirty="0" smtClean="0">
                <a:latin typeface="Courier New"/>
                <a:cs typeface="Courier New"/>
              </a:rPr>
              <a:t>&lt;</a:t>
            </a:r>
            <a:r>
              <a:rPr kumimoji="1" lang="en-US" altLang="ja-JP" dirty="0" err="1" smtClean="0">
                <a:latin typeface="Courier New"/>
                <a:cs typeface="Courier New"/>
              </a:rPr>
              <a:t>ul</a:t>
            </a:r>
            <a:r>
              <a:rPr kumimoji="1" lang="en-US" altLang="ja-JP" dirty="0" smtClean="0">
                <a:latin typeface="Courier New"/>
                <a:cs typeface="Courier New"/>
              </a:rPr>
              <a:t> data-role="</a:t>
            </a:r>
            <a:r>
              <a:rPr kumimoji="1" lang="en-US" altLang="ja-JP" dirty="0" err="1" smtClean="0">
                <a:latin typeface="Courier New"/>
                <a:cs typeface="Courier New"/>
              </a:rPr>
              <a:t>listview</a:t>
            </a:r>
            <a:r>
              <a:rPr kumimoji="1" lang="en-US" altLang="ja-JP" dirty="0" smtClean="0">
                <a:latin typeface="Courier New"/>
                <a:cs typeface="Courier New"/>
              </a:rPr>
              <a:t>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&lt;li&gt;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&lt;a 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="#"&gt;</a:t>
            </a:r>
            <a:r>
              <a:rPr lang="ja-JP" altLang="en-US" dirty="0" smtClean="0">
                <a:latin typeface="Courier New"/>
                <a:cs typeface="Courier New"/>
              </a:rPr>
              <a:t>項目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&lt;/a&gt;</a:t>
            </a:r>
            <a:r>
              <a:rPr lang="en-US" altLang="ja-JP" dirty="0" smtClean="0">
                <a:latin typeface="Courier New"/>
                <a:cs typeface="Courier New"/>
              </a:rPr>
              <a:t>&lt;/li&gt;</a:t>
            </a:r>
          </a:p>
          <a:p>
            <a:r>
              <a:rPr kumimoji="1" lang="en-US" altLang="ja-JP" dirty="0">
                <a:latin typeface="Courier New"/>
                <a:cs typeface="Courier New"/>
              </a:rPr>
              <a:t> </a:t>
            </a:r>
            <a:r>
              <a:rPr kumimoji="1" lang="en-US" altLang="ja-JP" dirty="0" smtClean="0">
                <a:latin typeface="Courier New"/>
                <a:cs typeface="Courier New"/>
              </a:rPr>
              <a:t> …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&lt;/</a:t>
            </a:r>
            <a:r>
              <a:rPr lang="en-US" altLang="ja-JP" dirty="0" err="1" smtClean="0">
                <a:latin typeface="Courier New"/>
                <a:cs typeface="Courier New"/>
              </a:rPr>
              <a:t>ul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pic>
        <p:nvPicPr>
          <p:cNvPr id="5" name="図 4" descr="スクリーンショット 2012-03-08 14.53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82" y="2525600"/>
            <a:ext cx="4403218" cy="48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5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リストに区切りを入れる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3-1a.html</a:t>
            </a:r>
            <a:r>
              <a:rPr lang="ja-JP" altLang="en-US" dirty="0" smtClean="0"/>
              <a:t>を修正して、リストに区切りを入れましょう。</a:t>
            </a:r>
            <a:endParaRPr lang="en-US" altLang="ja-JP" dirty="0" smtClean="0"/>
          </a:p>
          <a:p>
            <a:r>
              <a:rPr lang="en-US" altLang="ja-JP" dirty="0" smtClean="0"/>
              <a:t>data-role="divider"</a:t>
            </a:r>
            <a:r>
              <a:rPr lang="ja-JP" altLang="en-US" dirty="0" smtClean="0"/>
              <a:t>を指定した</a:t>
            </a:r>
            <a:r>
              <a:rPr lang="en-US" altLang="ja-JP" dirty="0" smtClean="0"/>
              <a:t>li</a:t>
            </a:r>
            <a:r>
              <a:rPr lang="ja-JP" altLang="en-US" dirty="0" smtClean="0"/>
              <a:t>要素を追加します。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4185" y="3800886"/>
            <a:ext cx="8628343" cy="163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kumimoji="1" lang="en-US" altLang="ja-JP" dirty="0" smtClean="0">
                <a:latin typeface="Courier New"/>
                <a:cs typeface="Courier New"/>
              </a:rPr>
              <a:t>&lt;</a:t>
            </a:r>
            <a:r>
              <a:rPr kumimoji="1" lang="en-US" altLang="ja-JP" dirty="0" err="1" smtClean="0">
                <a:latin typeface="Courier New"/>
                <a:cs typeface="Courier New"/>
              </a:rPr>
              <a:t>ul</a:t>
            </a:r>
            <a:r>
              <a:rPr kumimoji="1" lang="en-US" altLang="ja-JP" dirty="0" smtClean="0">
                <a:latin typeface="Courier New"/>
                <a:cs typeface="Courier New"/>
              </a:rPr>
              <a:t> data-role="</a:t>
            </a:r>
            <a:r>
              <a:rPr kumimoji="1" lang="en-US" altLang="ja-JP" dirty="0" err="1" smtClean="0">
                <a:latin typeface="Courier New"/>
                <a:cs typeface="Courier New"/>
              </a:rPr>
              <a:t>listview</a:t>
            </a:r>
            <a:r>
              <a:rPr kumimoji="1" lang="en-US" altLang="ja-JP" dirty="0" smtClean="0">
                <a:latin typeface="Courier New"/>
                <a:cs typeface="Courier New"/>
              </a:rPr>
              <a:t>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&lt;li data-role="divider"&gt;</a:t>
            </a:r>
            <a:r>
              <a:rPr lang="ja-JP" alt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区切り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&lt;/li&gt;</a:t>
            </a:r>
            <a:endParaRPr kumimoji="1" lang="en-US" altLang="ja-JP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&lt;li&gt;&lt;a </a:t>
            </a:r>
            <a:r>
              <a:rPr lang="en-US" altLang="ja-JP" dirty="0" err="1" smtClean="0">
                <a:latin typeface="Courier New"/>
                <a:cs typeface="Courier New"/>
              </a:rPr>
              <a:t>href</a:t>
            </a:r>
            <a:r>
              <a:rPr lang="en-US" altLang="ja-JP" dirty="0" smtClean="0">
                <a:latin typeface="Courier New"/>
                <a:cs typeface="Courier New"/>
              </a:rPr>
              <a:t>="#"&gt;</a:t>
            </a:r>
            <a:r>
              <a:rPr lang="ja-JP" altLang="en-US" dirty="0" smtClean="0">
                <a:latin typeface="Courier New"/>
                <a:cs typeface="Courier New"/>
              </a:rPr>
              <a:t>項目</a:t>
            </a:r>
            <a:r>
              <a:rPr lang="en-US" altLang="ja-JP" dirty="0" smtClean="0">
                <a:latin typeface="Courier New"/>
                <a:cs typeface="Courier New"/>
              </a:rPr>
              <a:t>&lt;/a&gt;&lt;/li&gt;</a:t>
            </a:r>
          </a:p>
          <a:p>
            <a:r>
              <a:rPr kumimoji="1" lang="en-US" altLang="ja-JP" dirty="0">
                <a:latin typeface="Courier New"/>
                <a:cs typeface="Courier New"/>
              </a:rPr>
              <a:t> </a:t>
            </a:r>
            <a:r>
              <a:rPr kumimoji="1" lang="en-US" altLang="ja-JP" dirty="0" smtClean="0">
                <a:latin typeface="Courier New"/>
                <a:cs typeface="Courier New"/>
              </a:rPr>
              <a:t> …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&lt;/</a:t>
            </a:r>
            <a:r>
              <a:rPr lang="en-US" altLang="ja-JP" dirty="0" err="1" smtClean="0">
                <a:latin typeface="Courier New"/>
                <a:cs typeface="Courier New"/>
              </a:rPr>
              <a:t>ul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  <a:endParaRPr kumimoji="1" lang="ja-JP" altLang="en-US" dirty="0">
              <a:latin typeface="Courier New"/>
              <a:cs typeface="Courier New"/>
            </a:endParaRPr>
          </a:p>
        </p:txBody>
      </p:sp>
      <p:pic>
        <p:nvPicPr>
          <p:cNvPr id="6" name="図 5" descr="スクリーンショット 2012-03-08 14.5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87" y="2896591"/>
            <a:ext cx="3904313" cy="53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リストビューを入れ子で指定する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リストの</a:t>
            </a:r>
            <a:r>
              <a:rPr lang="en-US" altLang="ja-JP" dirty="0" smtClean="0"/>
              <a:t>li</a:t>
            </a:r>
            <a:r>
              <a:rPr lang="ja-JP" altLang="en-US" dirty="0" smtClean="0"/>
              <a:t>要素内に、更に</a:t>
            </a:r>
            <a:r>
              <a:rPr lang="en-US" altLang="ja-JP" dirty="0" err="1" smtClean="0"/>
              <a:t>ul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ol</a:t>
            </a:r>
            <a:r>
              <a:rPr lang="ja-JP" altLang="en-US" dirty="0" smtClean="0"/>
              <a:t>要素を記述すると、入れ子構造の中をインタラクティブに移動できる</a:t>
            </a:r>
            <a:endParaRPr kumimoji="1" lang="en-US" altLang="ja-JP" dirty="0"/>
          </a:p>
        </p:txBody>
      </p:sp>
      <p:pic>
        <p:nvPicPr>
          <p:cNvPr id="5" name="図 4" descr="スクリーンショット 2012-03-08 15.0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853785"/>
            <a:ext cx="3838470" cy="4223601"/>
          </a:xfrm>
          <a:prstGeom prst="rect">
            <a:avLst/>
          </a:prstGeom>
        </p:spPr>
      </p:pic>
      <p:pic>
        <p:nvPicPr>
          <p:cNvPr id="7" name="図 6" descr="スクリーンショット 2012-03-08 15.01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93" y="2853785"/>
            <a:ext cx="3809855" cy="5179618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4262589" y="3952490"/>
            <a:ext cx="843340" cy="13840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45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リストビューを入れ子で指定する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3-1a.html</a:t>
            </a:r>
            <a:r>
              <a:rPr lang="ja-JP" altLang="en-US" dirty="0" smtClean="0"/>
              <a:t>を修正して、番号付きのリストを、番号なしのリストの入れ子にしましょう。</a:t>
            </a:r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4185" y="2853784"/>
            <a:ext cx="8628343" cy="34388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</a:t>
            </a:r>
            <a:r>
              <a:rPr lang="en-US" altLang="ja-JP" dirty="0" err="1">
                <a:latin typeface="Courier New"/>
                <a:cs typeface="Courier New"/>
              </a:rPr>
              <a:t>ul</a:t>
            </a:r>
            <a:r>
              <a:rPr lang="en-US" altLang="ja-JP" dirty="0">
                <a:latin typeface="Courier New"/>
                <a:cs typeface="Courier New"/>
              </a:rPr>
              <a:t> data-role="</a:t>
            </a:r>
            <a:r>
              <a:rPr lang="en-US" altLang="ja-JP" dirty="0" err="1">
                <a:latin typeface="Courier New"/>
                <a:cs typeface="Courier New"/>
              </a:rPr>
              <a:t>listview</a:t>
            </a:r>
            <a:r>
              <a:rPr lang="en-US" altLang="ja-JP" dirty="0">
                <a:latin typeface="Courier New"/>
                <a:cs typeface="Courier New"/>
              </a:rPr>
              <a:t>"&gt; </a:t>
            </a:r>
          </a:p>
          <a:p>
            <a:r>
              <a:rPr lang="en-US" altLang="ja-JP" dirty="0">
                <a:latin typeface="Courier New"/>
                <a:cs typeface="Courier New"/>
              </a:rPr>
              <a:t>  ...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&lt;li&gt;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   &lt;h3&gt;</a:t>
            </a:r>
            <a:r>
              <a:rPr lang="ja-JP" altLang="en-US" dirty="0">
                <a:solidFill>
                  <a:srgbClr val="FF0000"/>
                </a:solidFill>
                <a:latin typeface="Courier New"/>
                <a:cs typeface="Courier New"/>
              </a:rPr>
              <a:t>番号付きの箇条書き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&lt;/h3&gt;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   &lt;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ol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data-role="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listview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&lt;li&gt;&lt;a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項目</a:t>
            </a:r>
            <a:r>
              <a:rPr lang="en-US" altLang="ja-JP" dirty="0">
                <a:latin typeface="Courier New"/>
                <a:cs typeface="Courier New"/>
              </a:rPr>
              <a:t>&lt;/a&gt;&lt;/li&gt;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&lt;li&gt;&lt;a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項目</a:t>
            </a:r>
            <a:r>
              <a:rPr lang="en-US" altLang="ja-JP" dirty="0">
                <a:latin typeface="Courier New"/>
                <a:cs typeface="Courier New"/>
              </a:rPr>
              <a:t>&lt;/a&gt;&lt;/li&gt;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&lt;li&gt;&lt;a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項目</a:t>
            </a:r>
            <a:r>
              <a:rPr lang="en-US" altLang="ja-JP" dirty="0">
                <a:latin typeface="Courier New"/>
                <a:cs typeface="Courier New"/>
              </a:rPr>
              <a:t>&lt;/a&gt;&lt;/li&gt;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&lt;/</a:t>
            </a:r>
            <a:r>
              <a:rPr lang="en-US" altLang="ja-JP" dirty="0" err="1">
                <a:latin typeface="Courier New"/>
                <a:cs typeface="Courier New"/>
              </a:rPr>
              <a:t>ol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</a:t>
            </a:r>
            <a:r>
              <a:rPr lang="en-US" altLang="ja-JP" dirty="0" err="1">
                <a:latin typeface="Courier New"/>
                <a:cs typeface="Courier New"/>
              </a:rPr>
              <a:t>ul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539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hlinkClick r:id="rId2"/>
              </a:rPr>
              <a:t>jQuery Mobile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スマートフォン向けの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サイト開発フレームワーク</a:t>
            </a:r>
            <a:endParaRPr lang="en-US" altLang="ja-JP" dirty="0" smtClean="0"/>
          </a:p>
          <a:p>
            <a:r>
              <a:rPr lang="ja-JP" altLang="en-US" dirty="0" smtClean="0"/>
              <a:t>現在のバージョンは</a:t>
            </a:r>
            <a:r>
              <a:rPr lang="en-US" altLang="ja-JP" dirty="0" smtClean="0"/>
              <a:t>1.0.1</a:t>
            </a:r>
          </a:p>
          <a:p>
            <a:pPr lvl="1"/>
            <a:r>
              <a:rPr lang="en-US" altLang="ja-JP" dirty="0" smtClean="0"/>
              <a:t>1.1</a:t>
            </a:r>
            <a:r>
              <a:rPr lang="ja-JP" altLang="en-US" dirty="0" smtClean="0"/>
              <a:t>が現在リリース候補に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598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リスト項目の分割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リストの</a:t>
            </a:r>
            <a:r>
              <a:rPr lang="en-US" altLang="ja-JP" dirty="0" smtClean="0"/>
              <a:t>li</a:t>
            </a:r>
            <a:r>
              <a:rPr lang="ja-JP" altLang="en-US" dirty="0" smtClean="0"/>
              <a:t>要素内に、リンクを２つ以上並べると、最後のリンクがボタンに変化する</a:t>
            </a:r>
            <a:endParaRPr lang="en-US" altLang="ja-JP" dirty="0" smtClean="0"/>
          </a:p>
          <a:p>
            <a:r>
              <a:rPr kumimoji="1" lang="en-US" altLang="ja-JP" dirty="0" smtClean="0"/>
              <a:t>3-1a.html</a:t>
            </a:r>
            <a:r>
              <a:rPr kumimoji="1" lang="ja-JP" altLang="en-US" dirty="0" smtClean="0"/>
              <a:t>を修正して、</a:t>
            </a:r>
            <a:r>
              <a:rPr kumimoji="1" lang="en-US" altLang="ja-JP" dirty="0" smtClean="0"/>
              <a:t>li</a:t>
            </a:r>
            <a:r>
              <a:rPr kumimoji="1" lang="ja-JP" altLang="en-US" dirty="0" smtClean="0"/>
              <a:t>要素に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つ以上の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要素が含まれるようにしてみましょう。</a:t>
            </a:r>
            <a:endParaRPr kumimoji="1" lang="en-US" altLang="ja-JP" dirty="0"/>
          </a:p>
        </p:txBody>
      </p:sp>
      <p:pic>
        <p:nvPicPr>
          <p:cNvPr id="4" name="図 3" descr="スクリーンショット 2012-03-08 15.25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3" y="4700949"/>
            <a:ext cx="6146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カウントのバブル表示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リストの</a:t>
            </a:r>
            <a:r>
              <a:rPr lang="en-US" altLang="ja-JP" dirty="0" smtClean="0"/>
              <a:t>li</a:t>
            </a:r>
            <a:r>
              <a:rPr lang="ja-JP" altLang="en-US" dirty="0" smtClean="0"/>
              <a:t>要素内に、</a:t>
            </a:r>
            <a:r>
              <a:rPr lang="en-US" altLang="ja-JP" dirty="0" err="1" smtClean="0"/>
              <a:t>ui</a:t>
            </a:r>
            <a:r>
              <a:rPr lang="en-US" altLang="ja-JP" dirty="0" smtClean="0"/>
              <a:t>-li-count</a:t>
            </a:r>
            <a:r>
              <a:rPr lang="ja-JP" altLang="en-US" dirty="0" smtClean="0"/>
              <a:t>というクラスを持つインライン要素を含めると、バブル表示される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kumimoji="1" lang="en-US" altLang="ja-JP" dirty="0" smtClean="0"/>
              <a:t>3-1a.html</a:t>
            </a:r>
            <a:r>
              <a:rPr kumimoji="1" lang="ja-JP" altLang="en-US" dirty="0" smtClean="0"/>
              <a:t>を修正して試してみましょう。</a:t>
            </a:r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0119" y="4826066"/>
            <a:ext cx="5906520" cy="12413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&lt;li&gt;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&lt;a </a:t>
            </a:r>
            <a:r>
              <a:rPr lang="en-US" altLang="ja-JP" dirty="0" err="1" smtClean="0">
                <a:latin typeface="Courier New"/>
                <a:cs typeface="Courier New"/>
              </a:rPr>
              <a:t>href</a:t>
            </a:r>
            <a:r>
              <a:rPr lang="en-US" altLang="ja-JP" dirty="0" smtClean="0">
                <a:latin typeface="Courier New"/>
                <a:cs typeface="Courier New"/>
              </a:rPr>
              <a:t>="#"&gt;</a:t>
            </a:r>
            <a:r>
              <a:rPr lang="ja-JP" altLang="en-US" dirty="0" smtClean="0">
                <a:latin typeface="Courier New"/>
                <a:cs typeface="Courier New"/>
              </a:rPr>
              <a:t>項目</a:t>
            </a:r>
            <a:r>
              <a:rPr lang="en-US" altLang="ja-JP" dirty="0" smtClean="0">
                <a:latin typeface="Courier New"/>
                <a:cs typeface="Courier New"/>
              </a:rPr>
              <a:t>&lt;/a&gt;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 &lt;span class="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ui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-li-count"&gt;3&lt;/span&gt;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&lt;/li&gt;</a:t>
            </a:r>
            <a:endParaRPr lang="en-US" altLang="ja-JP" dirty="0">
              <a:latin typeface="Courier New"/>
              <a:cs typeface="Courier New"/>
            </a:endParaRPr>
          </a:p>
        </p:txBody>
      </p:sp>
      <p:pic>
        <p:nvPicPr>
          <p:cNvPr id="6" name="図 5" descr="スクリーンショット 2012-03-08 15.2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74" y="3098800"/>
            <a:ext cx="6146800" cy="6604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6638179" y="3015631"/>
            <a:ext cx="810884" cy="81088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890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ナビゲーションバー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38140"/>
          </a:xfrm>
        </p:spPr>
        <p:txBody>
          <a:bodyPr/>
          <a:lstStyle/>
          <a:p>
            <a:r>
              <a:rPr lang="ja-JP" altLang="en-US" dirty="0" smtClean="0"/>
              <a:t>リンクのグループをタブ、もしくはボタン表示することができる。</a:t>
            </a:r>
            <a:endParaRPr kumimoji="1" lang="ja-JP" altLang="en-US" dirty="0"/>
          </a:p>
        </p:txBody>
      </p:sp>
      <p:pic>
        <p:nvPicPr>
          <p:cNvPr id="5" name="図 4" descr="スクリーンショット 2012-03-08 17.1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9" y="2336925"/>
            <a:ext cx="4627244" cy="4537220"/>
          </a:xfrm>
          <a:prstGeom prst="rect">
            <a:avLst/>
          </a:prstGeom>
        </p:spPr>
      </p:pic>
      <p:pic>
        <p:nvPicPr>
          <p:cNvPr id="6" name="図 5" descr="スクリーンショット 2012-03-08 17.12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69" y="2353070"/>
            <a:ext cx="4610779" cy="4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ナビゲーションバー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1-2.html</a:t>
            </a:r>
            <a:r>
              <a:rPr lang="ja-JP" altLang="en-US" dirty="0" smtClean="0"/>
              <a:t>をコピーして</a:t>
            </a:r>
            <a:r>
              <a:rPr lang="en-US" altLang="ja-JP" dirty="0" smtClean="0">
                <a:solidFill>
                  <a:srgbClr val="FF0000"/>
                </a:solidFill>
              </a:rPr>
              <a:t>3-9a.html</a:t>
            </a:r>
            <a:r>
              <a:rPr lang="ja-JP" altLang="en-US" dirty="0" smtClean="0"/>
              <a:t>を作成し、編集します。</a:t>
            </a:r>
          </a:p>
          <a:p>
            <a:r>
              <a:rPr lang="ja-JP" altLang="en-US" dirty="0" smtClean="0"/>
              <a:t>以下のコードを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要素内に記述しましょう。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上記のリンクを、順序なしリスト（</a:t>
            </a:r>
            <a:r>
              <a:rPr lang="en-US" altLang="ja-JP" dirty="0" err="1" smtClean="0"/>
              <a:t>ul</a:t>
            </a:r>
            <a:r>
              <a:rPr lang="ja-JP" altLang="en-US" dirty="0" smtClean="0"/>
              <a:t>）で囲み、見た目の違いを確認しましょう。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28347" y="3296122"/>
            <a:ext cx="5906520" cy="14839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</a:t>
            </a:r>
            <a:r>
              <a:rPr lang="en-US" altLang="ja-JP" dirty="0" err="1">
                <a:latin typeface="Courier New"/>
                <a:cs typeface="Courier New"/>
              </a:rPr>
              <a:t>nav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navbar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="#"&gt;1&lt;/a&gt;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二</a:t>
            </a:r>
            <a:r>
              <a:rPr lang="en-US" altLang="ja-JP" dirty="0">
                <a:latin typeface="Courier New"/>
                <a:cs typeface="Courier New"/>
              </a:rPr>
              <a:t>&lt;/a&gt;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さん</a:t>
            </a:r>
            <a:r>
              <a:rPr lang="en-US" altLang="ja-JP" dirty="0">
                <a:latin typeface="Courier New"/>
                <a:cs typeface="Courier New"/>
              </a:rPr>
              <a:t>&lt;/a&gt;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</a:t>
            </a:r>
            <a:r>
              <a:rPr lang="en-US" altLang="ja-JP" dirty="0" err="1">
                <a:latin typeface="Courier New"/>
                <a:cs typeface="Courier New"/>
              </a:rPr>
              <a:t>nav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912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ヘッダー・フッター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2046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data-role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header/footer</a:t>
            </a:r>
            <a:r>
              <a:rPr kumimoji="1" lang="ja-JP" altLang="en-US" dirty="0" smtClean="0"/>
              <a:t>と指定すれば、ヘッダとフッタを作れます。</a:t>
            </a:r>
            <a:endParaRPr kumimoji="1" lang="en-US" altLang="ja-JP" dirty="0" smtClean="0"/>
          </a:p>
          <a:p>
            <a:r>
              <a:rPr lang="ja-JP" altLang="en-US" dirty="0" smtClean="0"/>
              <a:t>ヘッダとフッタは、以下のような表示方法を行えます。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標準・・・フッタの位置は、コンテンツの高さに依存する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固定・・・ヘッダ・フッタが常に画面端に固定される。</a:t>
            </a:r>
            <a:r>
              <a:rPr lang="en-US" altLang="ja-JP" dirty="0" smtClean="0"/>
              <a:t>data-position="fixed"</a:t>
            </a:r>
            <a:r>
              <a:rPr lang="ja-JP" altLang="en-US" dirty="0" smtClean="0"/>
              <a:t>を指定する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フルスクリーン・・・コンテンツがフルスクリーン表示され、タップするとヘッダー・フッターが表示される。ページに</a:t>
            </a:r>
            <a:r>
              <a:rPr kumimoji="1" lang="en-US" altLang="ja-JP" dirty="0" smtClean="0"/>
              <a:t>data-</a:t>
            </a:r>
            <a:r>
              <a:rPr kumimoji="1" lang="en-US" altLang="ja-JP" dirty="0" err="1" smtClean="0"/>
              <a:t>fullscreen</a:t>
            </a:r>
            <a:r>
              <a:rPr kumimoji="1" lang="en-US" altLang="ja-JP" dirty="0" smtClean="0"/>
              <a:t>="true"</a:t>
            </a:r>
            <a:r>
              <a:rPr kumimoji="1" lang="ja-JP" altLang="en-US" dirty="0" smtClean="0"/>
              <a:t>を指定する。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51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ヘッダー・フッター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1-2.html</a:t>
            </a:r>
            <a:r>
              <a:rPr lang="ja-JP" altLang="en-US" dirty="0" smtClean="0"/>
              <a:t>をコピーして</a:t>
            </a:r>
            <a:r>
              <a:rPr lang="en-US" altLang="ja-JP" dirty="0" smtClean="0">
                <a:solidFill>
                  <a:srgbClr val="FF0000"/>
                </a:solidFill>
              </a:rPr>
              <a:t>3-10a.html</a:t>
            </a:r>
            <a:r>
              <a:rPr lang="ja-JP" altLang="en-US" dirty="0" smtClean="0"/>
              <a:t>を作成し、編集します。</a:t>
            </a:r>
          </a:p>
          <a:p>
            <a:r>
              <a:rPr lang="ja-JP" altLang="en-US" dirty="0" smtClean="0"/>
              <a:t>固定モードを試しましょう。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ヘッダ・フッタに</a:t>
            </a:r>
            <a:r>
              <a:rPr lang="en-US" altLang="ja-JP" dirty="0" smtClean="0">
                <a:solidFill>
                  <a:srgbClr val="FF0000"/>
                </a:solidFill>
              </a:rPr>
              <a:t>data-position="fixed"</a:t>
            </a:r>
            <a:r>
              <a:rPr lang="ja-JP" altLang="en-US" dirty="0" smtClean="0"/>
              <a:t>を指定します。</a:t>
            </a:r>
            <a:endParaRPr lang="en-US" altLang="ja-JP" dirty="0"/>
          </a:p>
          <a:p>
            <a:r>
              <a:rPr lang="ja-JP" altLang="en-US" dirty="0" smtClean="0"/>
              <a:t>フルスクリーンモードを試しましょう。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固定モードの状態で、ページに対して</a:t>
            </a:r>
            <a:r>
              <a:rPr lang="en-US" altLang="ja-JP" dirty="0" smtClean="0">
                <a:solidFill>
                  <a:srgbClr val="FF0000"/>
                </a:solidFill>
              </a:rPr>
              <a:t>data-</a:t>
            </a:r>
            <a:r>
              <a:rPr lang="en-US" altLang="ja-JP" dirty="0" err="1" smtClean="0">
                <a:solidFill>
                  <a:srgbClr val="FF0000"/>
                </a:solidFill>
              </a:rPr>
              <a:t>fullscreen</a:t>
            </a:r>
            <a:r>
              <a:rPr lang="en-US" altLang="ja-JP" dirty="0" smtClean="0">
                <a:solidFill>
                  <a:srgbClr val="FF0000"/>
                </a:solidFill>
              </a:rPr>
              <a:t>="true"</a:t>
            </a:r>
            <a:r>
              <a:rPr lang="ja-JP" altLang="en-US" dirty="0" smtClean="0"/>
              <a:t>を指定します。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7499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フォーム要素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では、様々なフォーム要素を自動的にモバイル用に最適化してくれる。</a:t>
            </a:r>
            <a:endParaRPr kumimoji="1" lang="en-US" altLang="ja-JP" dirty="0" smtClean="0"/>
          </a:p>
          <a:p>
            <a:r>
              <a:rPr kumimoji="1" lang="ja-JP" altLang="en-US" dirty="0" smtClean="0">
                <a:hlinkClick r:id="rId2"/>
              </a:rPr>
              <a:t>フォーム要素のデモ</a:t>
            </a:r>
            <a:endParaRPr kumimoji="1" lang="ja-JP" altLang="en-US" dirty="0"/>
          </a:p>
        </p:txBody>
      </p:sp>
      <p:pic>
        <p:nvPicPr>
          <p:cNvPr id="4" name="図 3" descr="スクリーンショット 2012-03-09 17.28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58" y="2853784"/>
            <a:ext cx="4381490" cy="3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4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input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/button</a:t>
            </a:r>
            <a:r>
              <a:rPr lang="ja-JP" altLang="en-US" dirty="0" smtClean="0"/>
              <a:t>要素によるボタンは、ユーザが押しやすいサイズの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へと勝手に変換されます。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data-role="button"</a:t>
            </a:r>
            <a:r>
              <a:rPr kumimoji="1" lang="ja-JP" altLang="en-US" dirty="0" smtClean="0"/>
              <a:t>とすることで、任意の要素をボタンに見せることができる。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ボタンの幅をコンテンツに合わせるには、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data-inline="true"</a:t>
            </a:r>
            <a:r>
              <a:rPr kumimoji="1" lang="ja-JP" altLang="en-US" dirty="0" smtClean="0"/>
              <a:t>の指定が必要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91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1-2.html</a:t>
            </a:r>
            <a:r>
              <a:rPr lang="ja-JP" altLang="en-US" dirty="0" smtClean="0"/>
              <a:t>をコピーして</a:t>
            </a:r>
            <a:r>
              <a:rPr lang="en-US" altLang="ja-JP" dirty="0" smtClean="0">
                <a:solidFill>
                  <a:srgbClr val="FF0000"/>
                </a:solidFill>
              </a:rPr>
              <a:t>3-13a.html</a:t>
            </a:r>
            <a:r>
              <a:rPr lang="ja-JP" altLang="en-US" dirty="0" smtClean="0"/>
              <a:t>を作成し、編集します。</a:t>
            </a:r>
            <a:endParaRPr lang="en-US" altLang="ja-JP" dirty="0" smtClean="0"/>
          </a:p>
          <a:p>
            <a:r>
              <a:rPr lang="ja-JP" altLang="en-US" dirty="0" smtClean="0"/>
              <a:t>以下のコードをコンテンツ領域に記述し、様々なボタンを試しましょう。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4185" y="5151079"/>
            <a:ext cx="8628343" cy="1141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data-role="button"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  <a:r>
              <a:rPr lang="ja-JP" altLang="en-US" dirty="0">
                <a:latin typeface="Courier New"/>
                <a:cs typeface="Courier New"/>
              </a:rPr>
              <a:t>リンクベースのボタン</a:t>
            </a:r>
            <a:r>
              <a:rPr lang="en-US" altLang="ja-JP" dirty="0">
                <a:latin typeface="Courier New"/>
                <a:cs typeface="Courier New"/>
              </a:rPr>
              <a:t>&lt;/a&gt;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&lt;input type="submit" value="</a:t>
            </a:r>
            <a:r>
              <a:rPr lang="ja-JP" altLang="en-US" dirty="0">
                <a:latin typeface="Courier New"/>
                <a:cs typeface="Courier New"/>
              </a:rPr>
              <a:t>送信</a:t>
            </a:r>
            <a:r>
              <a:rPr lang="en-US" altLang="ja-JP" dirty="0">
                <a:latin typeface="Courier New"/>
                <a:cs typeface="Courier New"/>
              </a:rPr>
              <a:t>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data-inline="true"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&lt;input type="reset" value="</a:t>
            </a:r>
            <a:r>
              <a:rPr lang="ja-JP" altLang="en-US" dirty="0">
                <a:latin typeface="Courier New"/>
                <a:cs typeface="Courier New"/>
              </a:rPr>
              <a:t>リセット</a:t>
            </a:r>
            <a:r>
              <a:rPr lang="en-US" altLang="ja-JP" dirty="0">
                <a:latin typeface="Courier New"/>
                <a:cs typeface="Courier New"/>
              </a:rPr>
              <a:t>"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data-inline="true"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5447" y="6450382"/>
            <a:ext cx="403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結果は</a:t>
            </a:r>
            <a:r>
              <a:rPr lang="en-US" altLang="ja-JP" dirty="0" smtClean="0"/>
              <a:t>3-13.html</a:t>
            </a:r>
            <a:r>
              <a:rPr lang="ja-JP" altLang="en-US" dirty="0" smtClean="0"/>
              <a:t>と同じになります。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76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ボタンのコントロールグループ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data-role="</a:t>
            </a:r>
            <a:r>
              <a:rPr lang="en-US" altLang="ja-JP" dirty="0" err="1" smtClean="0"/>
              <a:t>controlgroup</a:t>
            </a:r>
            <a:r>
              <a:rPr lang="en-US" altLang="ja-JP" dirty="0" smtClean="0"/>
              <a:t>"</a:t>
            </a:r>
            <a:r>
              <a:rPr lang="ja-JP" altLang="en-US" dirty="0" smtClean="0"/>
              <a:t>を付与したブロック要素で、</a:t>
            </a:r>
            <a:r>
              <a:rPr kumimoji="1" lang="ja-JP" altLang="en-US" dirty="0" smtClean="0"/>
              <a:t>ボタンをグループ化することができる。</a:t>
            </a:r>
            <a:endParaRPr kumimoji="1" lang="en-US" altLang="ja-JP" dirty="0" smtClean="0"/>
          </a:p>
          <a:p>
            <a:r>
              <a:rPr lang="en-US" altLang="ja-JP" dirty="0" smtClean="0"/>
              <a:t>data-type="horizontal"</a:t>
            </a:r>
            <a:r>
              <a:rPr lang="ja-JP" altLang="en-US" dirty="0" smtClean="0"/>
              <a:t>を指定すると横向きにボタンが並ぶ。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1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ネイティブアプリ</a:t>
            </a:r>
            <a:r>
              <a:rPr lang="ja-JP" altLang="en-US" dirty="0"/>
              <a:t>に近い操作感</a:t>
            </a:r>
            <a:endParaRPr lang="en-US" altLang="ja-JP" dirty="0"/>
          </a:p>
          <a:p>
            <a:r>
              <a:rPr lang="ja-JP" altLang="en-US" dirty="0"/>
              <a:t>テーマの切り替えが可能</a:t>
            </a:r>
            <a:endParaRPr lang="en-US" altLang="ja-JP" dirty="0"/>
          </a:p>
          <a:p>
            <a:r>
              <a:rPr lang="en-US" altLang="ja-JP" dirty="0"/>
              <a:t>JavaScript</a:t>
            </a:r>
            <a:r>
              <a:rPr lang="ja-JP" altLang="en-US" dirty="0"/>
              <a:t>の知識がなくてもそこそこ使える</a:t>
            </a:r>
            <a:endParaRPr lang="en-US" altLang="ja-JP" dirty="0"/>
          </a:p>
          <a:p>
            <a:r>
              <a:rPr lang="en-US" altLang="ja-JP" dirty="0" err="1"/>
              <a:t>jQuery</a:t>
            </a:r>
            <a:r>
              <a:rPr lang="ja-JP" altLang="en-US" dirty="0"/>
              <a:t>に依存して</a:t>
            </a:r>
            <a:r>
              <a:rPr lang="ja-JP" altLang="en-US" dirty="0" smtClean="0"/>
              <a:t>いる</a:t>
            </a:r>
          </a:p>
          <a:p>
            <a:r>
              <a:rPr lang="ja-JP" altLang="en-US" dirty="0" smtClean="0"/>
              <a:t>マルチプラットフォーム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1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1-2.html</a:t>
            </a:r>
            <a:r>
              <a:rPr lang="ja-JP" altLang="en-US" dirty="0" smtClean="0"/>
              <a:t>をコピーして</a:t>
            </a:r>
            <a:r>
              <a:rPr lang="en-US" altLang="ja-JP" dirty="0" smtClean="0">
                <a:solidFill>
                  <a:srgbClr val="FF0000"/>
                </a:solidFill>
              </a:rPr>
              <a:t>3-14a.html</a:t>
            </a:r>
            <a:r>
              <a:rPr lang="ja-JP" altLang="en-US" dirty="0" smtClean="0"/>
              <a:t>を作成し、編集します。</a:t>
            </a:r>
            <a:endParaRPr lang="en-US" altLang="ja-JP" dirty="0" smtClean="0"/>
          </a:p>
          <a:p>
            <a:r>
              <a:rPr lang="ja-JP" altLang="en-US" dirty="0" smtClean="0"/>
              <a:t>以下のコードをコンテンツ領域に記述し、様々なボタンを試しましょう。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995" y="4637399"/>
            <a:ext cx="7205160" cy="16551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&lt;div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data-role="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controlgroup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&lt;span data-role="button"&gt;</a:t>
            </a:r>
            <a:r>
              <a:rPr lang="ja-JP" altLang="en-US" dirty="0">
                <a:latin typeface="Courier New"/>
                <a:cs typeface="Courier New"/>
              </a:rPr>
              <a:t>リンクベースのボタン</a:t>
            </a:r>
            <a:r>
              <a:rPr lang="en-US" altLang="ja-JP" dirty="0">
                <a:latin typeface="Courier New"/>
                <a:cs typeface="Courier New"/>
              </a:rPr>
              <a:t>&lt;/span&gt;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&lt;span data-role="button"&gt;</a:t>
            </a:r>
            <a:r>
              <a:rPr lang="ja-JP" altLang="en-US" dirty="0">
                <a:latin typeface="Courier New"/>
                <a:cs typeface="Courier New"/>
              </a:rPr>
              <a:t>リンクベースのボタン</a:t>
            </a:r>
            <a:r>
              <a:rPr lang="en-US" altLang="ja-JP" dirty="0">
                <a:latin typeface="Courier New"/>
                <a:cs typeface="Courier New"/>
              </a:rPr>
              <a:t>&lt;/span&gt;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&lt;span data-role="button"&gt;</a:t>
            </a:r>
            <a:r>
              <a:rPr lang="ja-JP" altLang="en-US" dirty="0">
                <a:latin typeface="Courier New"/>
                <a:cs typeface="Courier New"/>
              </a:rPr>
              <a:t>リンクベースのボタン</a:t>
            </a:r>
            <a:r>
              <a:rPr lang="en-US" altLang="ja-JP" dirty="0">
                <a:latin typeface="Courier New"/>
                <a:cs typeface="Courier New"/>
              </a:rPr>
              <a:t>&lt;/span&gt;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9311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ボタンのコントロールグループ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3-13a.html</a:t>
            </a:r>
            <a:r>
              <a:rPr kumimoji="1" lang="ja-JP" altLang="en-US" dirty="0" smtClean="0"/>
              <a:t>を編集し、</a:t>
            </a:r>
            <a:endParaRPr kumimoji="1" lang="ja-JP" altLang="en-US" dirty="0"/>
          </a:p>
        </p:txBody>
      </p:sp>
      <p:pic>
        <p:nvPicPr>
          <p:cNvPr id="4" name="図 3" descr="スクリーンショット 2012-03-08 17.39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12" y="2175551"/>
            <a:ext cx="4859688" cy="65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6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（ボタンの）アイコン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ボタンに</a:t>
            </a:r>
            <a:r>
              <a:rPr lang="en-US" altLang="ja-JP" dirty="0" smtClean="0"/>
              <a:t>data-icon</a:t>
            </a:r>
            <a:r>
              <a:rPr lang="ja-JP" altLang="en-US" dirty="0" smtClean="0"/>
              <a:t>属性を指定すると、アイコン付きのボタンにできる。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また、</a:t>
            </a:r>
            <a:r>
              <a:rPr kumimoji="1" lang="en-US" altLang="ja-JP" dirty="0" smtClean="0"/>
              <a:t>data-</a:t>
            </a:r>
            <a:r>
              <a:rPr kumimoji="1" lang="en-US" altLang="ja-JP" dirty="0" err="1" smtClean="0"/>
              <a:t>iconpos</a:t>
            </a:r>
            <a:r>
              <a:rPr kumimoji="1" lang="ja-JP" altLang="en-US" dirty="0" smtClean="0"/>
              <a:t>属性でアイコンの表示位置を変更できる。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bottom/left/right/top/</a:t>
            </a:r>
            <a:r>
              <a:rPr lang="en-US" altLang="ja-JP" dirty="0" err="1" smtClean="0"/>
              <a:t>notext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アイコンのみ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32414"/>
              </p:ext>
            </p:extLst>
          </p:nvPr>
        </p:nvGraphicFramePr>
        <p:xfrm>
          <a:off x="1738062" y="2609858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data-icon</a:t>
                      </a:r>
                      <a:r>
                        <a:rPr kumimoji="1" lang="ja-JP" altLang="en-US" dirty="0" smtClean="0"/>
                        <a:t>属性で指定できる値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alert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arrow-d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arrow-l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arrow-r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arrow-u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back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check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delete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forward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gear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grid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info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plus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refresh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search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2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（ボタンの）アイコン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1-2.html</a:t>
            </a:r>
            <a:r>
              <a:rPr lang="ja-JP" altLang="en-US" dirty="0" smtClean="0"/>
              <a:t>をコピーして</a:t>
            </a:r>
            <a:r>
              <a:rPr lang="en-US" altLang="ja-JP" dirty="0" smtClean="0">
                <a:solidFill>
                  <a:srgbClr val="FF0000"/>
                </a:solidFill>
              </a:rPr>
              <a:t>3-15a.html</a:t>
            </a:r>
            <a:r>
              <a:rPr lang="ja-JP" altLang="en-US" dirty="0" smtClean="0"/>
              <a:t>を作成し、編集します。</a:t>
            </a:r>
          </a:p>
          <a:p>
            <a:r>
              <a:rPr lang="ja-JP" altLang="en-US" dirty="0" smtClean="0"/>
              <a:t>以下のコードをページ内に記述しましょう。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アイコンや表示位置をいろいろ変更してみましょう。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3096356"/>
            <a:ext cx="7678673" cy="99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&lt;button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data-icon="gear" data-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iconpos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="left"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ja-JP" altLang="en-US" dirty="0" smtClean="0">
                <a:latin typeface="Courier New"/>
                <a:cs typeface="Courier New"/>
              </a:rPr>
              <a:t>ボタン</a:t>
            </a:r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&lt;/button&gt;</a:t>
            </a:r>
            <a:endParaRPr lang="en-US" altLang="ja-JP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128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カスタムアイコン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カスタムのアイコンを使用するには、</a:t>
            </a:r>
            <a:r>
              <a:rPr lang="en-US" altLang="ja-JP" dirty="0" smtClean="0"/>
              <a:t>data-icon</a:t>
            </a:r>
            <a:r>
              <a:rPr lang="ja-JP" altLang="en-US" dirty="0" smtClean="0"/>
              <a:t>属性に定義済み以外の値（例えば</a:t>
            </a:r>
            <a:r>
              <a:rPr lang="en-US" altLang="ja-JP" dirty="0" smtClean="0"/>
              <a:t>data-icon="smile"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kumimoji="1" lang="en-US" altLang="ja-JP" dirty="0" smtClean="0"/>
              <a:t>→</a:t>
            </a:r>
            <a:r>
              <a:rPr kumimoji="1" lang="ja-JP" altLang="en-US" dirty="0" smtClean="0"/>
              <a:t>すると、そのボタンには「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-icon-smile</a:t>
            </a:r>
            <a:r>
              <a:rPr kumimoji="1" lang="ja-JP" altLang="en-US" dirty="0" smtClean="0"/>
              <a:t>」というクラスが付与される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04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カスタムアイコン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3-15a.html</a:t>
            </a:r>
            <a:r>
              <a:rPr lang="ja-JP" altLang="en-US" dirty="0" smtClean="0"/>
              <a:t>を編集します。</a:t>
            </a:r>
          </a:p>
          <a:p>
            <a:r>
              <a:rPr lang="ja-JP" altLang="en-US" dirty="0" smtClean="0"/>
              <a:t>以下のコードをページ内に記述しましょう。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2810977"/>
            <a:ext cx="7678673" cy="276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&lt;style&gt;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ui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-icon-smile </a:t>
            </a:r>
            <a:r>
              <a:rPr lang="en-US" altLang="ja-JP" dirty="0">
                <a:latin typeface="Courier New"/>
                <a:cs typeface="Courier New"/>
              </a:rPr>
              <a:t>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background-image: </a:t>
            </a:r>
            <a:r>
              <a:rPr lang="en-US" altLang="ja-JP" dirty="0" err="1">
                <a:latin typeface="Courier New"/>
                <a:cs typeface="Courier New"/>
              </a:rPr>
              <a:t>url</a:t>
            </a:r>
            <a:r>
              <a:rPr lang="en-US" altLang="ja-JP" dirty="0">
                <a:latin typeface="Courier New"/>
                <a:cs typeface="Courier New"/>
              </a:rPr>
              <a:t>(http://</a:t>
            </a:r>
            <a:r>
              <a:rPr lang="en-US" altLang="ja-JP" dirty="0" err="1">
                <a:latin typeface="Courier New"/>
                <a:cs typeface="Courier New"/>
              </a:rPr>
              <a:t>bit.ly</a:t>
            </a:r>
            <a:r>
              <a:rPr lang="en-US" altLang="ja-JP" dirty="0">
                <a:latin typeface="Courier New"/>
                <a:cs typeface="Courier New"/>
              </a:rPr>
              <a:t>/</a:t>
            </a:r>
            <a:r>
              <a:rPr lang="en-US" altLang="ja-JP" dirty="0" err="1">
                <a:latin typeface="Courier New"/>
                <a:cs typeface="Courier New"/>
              </a:rPr>
              <a:t>smileicon</a:t>
            </a:r>
            <a:r>
              <a:rPr lang="en-US" altLang="ja-JP" dirty="0">
                <a:latin typeface="Courier New"/>
                <a:cs typeface="Courier New"/>
              </a:rPr>
              <a:t>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background-size: 18px 18px;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&lt;/style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&lt;button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data-icon="smile"</a:t>
            </a:r>
            <a:r>
              <a:rPr lang="en-US" altLang="ja-JP" dirty="0">
                <a:latin typeface="Courier New"/>
                <a:cs typeface="Courier New"/>
              </a:rPr>
              <a:t> data-</a:t>
            </a:r>
            <a:r>
              <a:rPr lang="en-US" altLang="ja-JP" dirty="0" err="1">
                <a:latin typeface="Courier New"/>
                <a:cs typeface="Courier New"/>
              </a:rPr>
              <a:t>iconpos</a:t>
            </a:r>
            <a:r>
              <a:rPr lang="en-US" altLang="ja-JP" dirty="0">
                <a:latin typeface="Courier New"/>
                <a:cs typeface="Courier New"/>
              </a:rPr>
              <a:t>="left"&gt;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ja-JP" altLang="en-US" dirty="0">
                <a:latin typeface="Courier New"/>
                <a:cs typeface="Courier New"/>
              </a:rPr>
              <a:t>ボタン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59485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ヘッダ上のボタン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ヘッダに、ボタン化したリンクを配置することができる。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</a:t>
            </a:r>
            <a:r>
              <a:rPr lang="ja-JP" altLang="en-US" dirty="0" smtClean="0"/>
              <a:t>要素を２つまで記述でき、左右に一つずつ配置される。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ボタンを１つだけ、右側に配置したい場合は、</a:t>
            </a:r>
            <a:r>
              <a:rPr kumimoji="1" lang="en-US" altLang="ja-JP" dirty="0" err="1" smtClean="0"/>
              <a:t>ui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btn</a:t>
            </a:r>
            <a:r>
              <a:rPr kumimoji="1" lang="en-US" altLang="ja-JP" dirty="0" smtClean="0"/>
              <a:t>-right</a:t>
            </a:r>
            <a:r>
              <a:rPr kumimoji="1" lang="ja-JP" altLang="en-US" dirty="0" smtClean="0"/>
              <a:t>というクラスを使用する</a:t>
            </a:r>
            <a:endParaRPr kumimoji="1" lang="ja-JP" altLang="en-US" dirty="0"/>
          </a:p>
        </p:txBody>
      </p:sp>
      <p:pic>
        <p:nvPicPr>
          <p:cNvPr id="4" name="図 3" descr="スクリーンショット 2012-03-09 18.08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572760"/>
            <a:ext cx="4953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6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ヘッダ上のボタン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1-3.html</a:t>
            </a:r>
            <a:r>
              <a:rPr lang="ja-JP" altLang="en-US" dirty="0" smtClean="0"/>
              <a:t>をコピーして</a:t>
            </a:r>
            <a:r>
              <a:rPr lang="en-US" altLang="ja-JP" dirty="0" err="1" smtClean="0">
                <a:solidFill>
                  <a:srgbClr val="FF0000"/>
                </a:solidFill>
              </a:rPr>
              <a:t>headerButtons.html</a:t>
            </a:r>
            <a:r>
              <a:rPr lang="ja-JP" altLang="en-US" dirty="0" smtClean="0"/>
              <a:t>を作成し、編集します。</a:t>
            </a:r>
            <a:endParaRPr lang="en-US" altLang="ja-JP" dirty="0" smtClean="0"/>
          </a:p>
          <a:p>
            <a:r>
              <a:rPr lang="ja-JP" altLang="en-US" dirty="0" smtClean="0"/>
              <a:t>以下のコードをヘッダに記述し、結果を確認します。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2649" y="3524422"/>
            <a:ext cx="8153400" cy="1585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data</a:t>
            </a:r>
            <a:r>
              <a:rPr lang="en-US" altLang="ja-JP" dirty="0">
                <a:latin typeface="Courier New"/>
                <a:cs typeface="Courier New"/>
              </a:rPr>
              <a:t>-role="button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data</a:t>
            </a:r>
            <a:r>
              <a:rPr lang="en-US" altLang="ja-JP" dirty="0">
                <a:latin typeface="Courier New"/>
                <a:cs typeface="Courier New"/>
              </a:rPr>
              <a:t>-icon="gear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data</a:t>
            </a:r>
            <a:r>
              <a:rPr lang="en-US" altLang="ja-JP" dirty="0">
                <a:latin typeface="Courier New"/>
                <a:cs typeface="Courier New"/>
              </a:rPr>
              <a:t>-</a:t>
            </a:r>
            <a:r>
              <a:rPr lang="en-US" altLang="ja-JP" dirty="0" err="1">
                <a:latin typeface="Courier New"/>
                <a:cs typeface="Courier New"/>
              </a:rPr>
              <a:t>iconpos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 err="1">
                <a:latin typeface="Courier New"/>
                <a:cs typeface="Courier New"/>
              </a:rPr>
              <a:t>notext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class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 err="1">
                <a:latin typeface="Courier New"/>
                <a:cs typeface="Courier New"/>
              </a:rPr>
              <a:t>ui</a:t>
            </a:r>
            <a:r>
              <a:rPr lang="en-US" altLang="ja-JP" dirty="0">
                <a:latin typeface="Courier New"/>
                <a:cs typeface="Courier New"/>
              </a:rPr>
              <a:t>-</a:t>
            </a:r>
            <a:r>
              <a:rPr lang="en-US" altLang="ja-JP" dirty="0" err="1">
                <a:latin typeface="Courier New"/>
                <a:cs typeface="Courier New"/>
              </a:rPr>
              <a:t>btn</a:t>
            </a:r>
            <a:r>
              <a:rPr lang="en-US" altLang="ja-JP" dirty="0">
                <a:latin typeface="Courier New"/>
                <a:cs typeface="Courier New"/>
              </a:rPr>
              <a:t>-right"&gt;</a:t>
            </a:r>
            <a:r>
              <a:rPr lang="ja-JP" altLang="en-US" dirty="0">
                <a:latin typeface="Courier New"/>
                <a:cs typeface="Courier New"/>
              </a:rPr>
              <a:t>設定</a:t>
            </a:r>
            <a:r>
              <a:rPr lang="en-US" altLang="ja-JP" dirty="0">
                <a:latin typeface="Courier New"/>
                <a:cs typeface="Courier New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88604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戻るボタンの自動挿入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ページに</a:t>
            </a:r>
            <a:r>
              <a:rPr kumimoji="1" lang="en-US" altLang="ja-JP" dirty="0" smtClean="0"/>
              <a:t>data-add-back-</a:t>
            </a:r>
            <a:r>
              <a:rPr kumimoji="1" lang="en-US" altLang="ja-JP" dirty="0" err="1" smtClean="0"/>
              <a:t>btn</a:t>
            </a:r>
            <a:r>
              <a:rPr kumimoji="1" lang="en-US" altLang="ja-JP" dirty="0" smtClean="0"/>
              <a:t>="true"</a:t>
            </a:r>
            <a:r>
              <a:rPr kumimoji="1" lang="ja-JP" altLang="en-US" dirty="0" smtClean="0"/>
              <a:t>と記述すると、ヘッダに戻るボタンが自動的に挿入されます。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err="1" smtClean="0"/>
              <a:t>headerButtons.html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ページ目に戻るボタンを追加しましょう。</a:t>
            </a:r>
            <a:endParaRPr kumimoji="1" lang="ja-JP" altLang="en-US" dirty="0"/>
          </a:p>
        </p:txBody>
      </p:sp>
      <p:pic>
        <p:nvPicPr>
          <p:cNvPr id="4" name="図 3" descr="スクリーンショット 2012-03-09 18.1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921000"/>
            <a:ext cx="421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チェックボックスとラジオボタン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特に何もしなくても、ユーザが押しやすい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になります。</a:t>
            </a:r>
            <a:endParaRPr lang="en-US" altLang="ja-JP" dirty="0" smtClean="0"/>
          </a:p>
          <a:p>
            <a:r>
              <a:rPr lang="en-US" altLang="ja-JP" dirty="0" smtClean="0"/>
              <a:t>3-16.html</a:t>
            </a:r>
            <a:r>
              <a:rPr lang="ja-JP" altLang="en-US" dirty="0" smtClean="0"/>
              <a:t>を表示し、ソースを確認しましょう。</a:t>
            </a:r>
            <a:endParaRPr lang="en-US" altLang="ja-JP" dirty="0" smtClean="0"/>
          </a:p>
        </p:txBody>
      </p:sp>
      <p:pic>
        <p:nvPicPr>
          <p:cNvPr id="4" name="図 3" descr="スクリーンショット 2012-03-08 18.14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90" y="2941479"/>
            <a:ext cx="3766302" cy="41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ネイティブアプリに近い操作感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CSS/JavaScript</a:t>
            </a:r>
            <a:r>
              <a:rPr lang="ja-JP" altLang="en-US" dirty="0" smtClean="0"/>
              <a:t>を駆使して、「ネイティブアプリに近い」操作感を実現する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コンポーネント・・・フォーム要素やリストなど、用意されているコンポーネントがすべてブラウザネイティブの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に近づけてあり、操作しやすい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ページ遷移がなめらかなアニメーションで実現される（画面のリフレッシュが発生しない）</a:t>
            </a:r>
            <a:endParaRPr lang="en-US" altLang="ja-JP" dirty="0" smtClean="0"/>
          </a:p>
          <a:p>
            <a:r>
              <a:rPr kumimoji="1" lang="en-US" altLang="ja-JP" dirty="0" err="1" smtClean="0">
                <a:hlinkClick r:id="rId2"/>
              </a:rPr>
              <a:t>jQuery</a:t>
            </a:r>
            <a:r>
              <a:rPr kumimoji="1" lang="en-US" altLang="ja-JP" dirty="0" smtClean="0">
                <a:hlinkClick r:id="rId2"/>
              </a:rPr>
              <a:t> Mobile</a:t>
            </a:r>
            <a:r>
              <a:rPr kumimoji="1" lang="ja-JP" altLang="en-US" dirty="0" smtClean="0">
                <a:hlinkClick r:id="rId2"/>
              </a:rPr>
              <a:t>のドキュメント</a:t>
            </a:r>
            <a:r>
              <a:rPr kumimoji="1" lang="ja-JP" altLang="en-US" dirty="0" smtClean="0"/>
              <a:t>がデモになっている。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21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フリップトグル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要素に、</a:t>
            </a:r>
            <a:r>
              <a:rPr kumimoji="1" lang="en-US" altLang="ja-JP" dirty="0" smtClean="0">
                <a:solidFill>
                  <a:srgbClr val="FF0000"/>
                </a:solidFill>
              </a:rPr>
              <a:t>data-role="slider"</a:t>
            </a:r>
            <a:r>
              <a:rPr kumimoji="1" lang="ja-JP" altLang="en-US" dirty="0" smtClean="0"/>
              <a:t>を指定すると、オン／オフを切り替えられるスイッチを作成できます。</a:t>
            </a:r>
            <a:endParaRPr kumimoji="1" lang="en-US" altLang="ja-JP" dirty="0" smtClean="0"/>
          </a:p>
          <a:p>
            <a:r>
              <a:rPr lang="en-US" altLang="ja-JP" dirty="0"/>
              <a:t>3-</a:t>
            </a:r>
            <a:r>
              <a:rPr lang="en-US" altLang="ja-JP" dirty="0" smtClean="0"/>
              <a:t>17.</a:t>
            </a:r>
            <a:r>
              <a:rPr lang="en-US" altLang="ja-JP" dirty="0"/>
              <a:t>html</a:t>
            </a:r>
            <a:r>
              <a:rPr lang="ja-JP" altLang="en-US" dirty="0"/>
              <a:t>を表示し、ソースを確認しましょう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4" name="図 3" descr="スクリーンショット 2012-03-08 18.1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99" y="3267582"/>
            <a:ext cx="3664598" cy="40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フィールドのグループ化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ラベルとフィールドのセットを表すためのブロックを作成できる</a:t>
            </a:r>
            <a:endParaRPr kumimoji="1" lang="en-US" altLang="ja-JP" dirty="0" smtClean="0"/>
          </a:p>
          <a:p>
            <a:r>
              <a:rPr lang="en-US" altLang="ja-JP" dirty="0" smtClean="0"/>
              <a:t>data-role</a:t>
            </a:r>
            <a:r>
              <a:rPr lang="ja-JP" altLang="en-US" dirty="0" smtClean="0"/>
              <a:t>要素に</a:t>
            </a:r>
            <a:r>
              <a:rPr lang="en-US" altLang="ja-JP" dirty="0" smtClean="0"/>
              <a:t>"</a:t>
            </a:r>
            <a:r>
              <a:rPr lang="en-US" altLang="ja-JP" dirty="0" err="1" smtClean="0"/>
              <a:t>fieldcontain</a:t>
            </a:r>
            <a:r>
              <a:rPr lang="en-US" altLang="ja-JP" dirty="0" smtClean="0"/>
              <a:t>"</a:t>
            </a:r>
            <a:r>
              <a:rPr lang="ja-JP" altLang="en-US" dirty="0" smtClean="0"/>
              <a:t>を指定した</a:t>
            </a:r>
            <a:r>
              <a:rPr lang="en-US" altLang="ja-JP" dirty="0"/>
              <a:t>div/</a:t>
            </a:r>
            <a:r>
              <a:rPr lang="en-US" altLang="ja-JP" dirty="0" err="1"/>
              <a:t>fieldset</a:t>
            </a:r>
            <a:r>
              <a:rPr lang="ja-JP" altLang="en-US" dirty="0" smtClean="0"/>
              <a:t>要素でフォーム要素を囲む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3652843"/>
            <a:ext cx="7678673" cy="1141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&lt;div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data-role="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fieldcontain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&lt;label for="username"&gt;</a:t>
            </a:r>
            <a:r>
              <a:rPr lang="ja-JP" altLang="en-US" dirty="0" smtClean="0">
                <a:latin typeface="Courier New"/>
                <a:cs typeface="Courier New"/>
              </a:rPr>
              <a:t>ユーザ名</a:t>
            </a:r>
            <a:r>
              <a:rPr lang="en-US" altLang="ja-JP" dirty="0" smtClean="0">
                <a:latin typeface="Courier New"/>
                <a:cs typeface="Courier New"/>
              </a:rPr>
              <a:t>:&lt;/label&gt;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&lt;input type="text"&gt;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&lt;/div&gt;</a:t>
            </a:r>
            <a:endParaRPr lang="en-US" altLang="ja-JP" dirty="0">
              <a:latin typeface="Courier New"/>
              <a:cs typeface="Courier New"/>
            </a:endParaRPr>
          </a:p>
        </p:txBody>
      </p:sp>
      <p:pic>
        <p:nvPicPr>
          <p:cNvPr id="7" name="図 6" descr="スクリーンショット 2012-03-09 17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5093162"/>
            <a:ext cx="3140566" cy="732429"/>
          </a:xfrm>
          <a:prstGeom prst="rect">
            <a:avLst/>
          </a:prstGeom>
        </p:spPr>
      </p:pic>
      <p:pic>
        <p:nvPicPr>
          <p:cNvPr id="8" name="図 7" descr="スクリーンショット 2012-03-09 17.19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18" y="5247132"/>
            <a:ext cx="3744332" cy="498471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4067171" y="5093162"/>
            <a:ext cx="585102" cy="7324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0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選択メニュー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select</a:t>
            </a:r>
            <a:r>
              <a:rPr lang="ja-JP" altLang="en-US" dirty="0" smtClean="0"/>
              <a:t>要素は、</a:t>
            </a:r>
            <a:r>
              <a:rPr lang="en-US" altLang="ja-JP" dirty="0" smtClean="0">
                <a:solidFill>
                  <a:srgbClr val="FF0000"/>
                </a:solidFill>
              </a:rPr>
              <a:t>data-native-menu="false"</a:t>
            </a:r>
            <a:r>
              <a:rPr lang="ja-JP" altLang="en-US" dirty="0" smtClean="0"/>
              <a:t>を指定することで、</a:t>
            </a:r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独自の選択メニューを利用できる。</a:t>
            </a:r>
            <a:endParaRPr lang="en-US" altLang="ja-JP" dirty="0" smtClean="0"/>
          </a:p>
          <a:p>
            <a:r>
              <a:rPr lang="en-US" altLang="ja-JP" dirty="0"/>
              <a:t>3</a:t>
            </a:r>
            <a:r>
              <a:rPr lang="en-US" altLang="ja-JP" dirty="0" smtClean="0"/>
              <a:t>-20.</a:t>
            </a:r>
            <a:r>
              <a:rPr lang="en-US" altLang="ja-JP" dirty="0"/>
              <a:t>html</a:t>
            </a:r>
            <a:r>
              <a:rPr lang="ja-JP" altLang="en-US" dirty="0"/>
              <a:t>を表示し、ソースを確認しましょう。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 descr="スクリーンショット 2012-03-08 18.2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09" y="3467347"/>
            <a:ext cx="2988618" cy="37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スライダー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range</a:t>
            </a:r>
            <a:r>
              <a:rPr lang="ja-JP" altLang="en-US" dirty="0" smtClean="0"/>
              <a:t>タイプの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要素を用いることで、スライダー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が表示されます。</a:t>
            </a:r>
            <a:endParaRPr lang="en-US" altLang="ja-JP" dirty="0" smtClean="0"/>
          </a:p>
          <a:p>
            <a:r>
              <a:rPr lang="en-US" altLang="ja-JP" dirty="0"/>
              <a:t>3-</a:t>
            </a:r>
            <a:r>
              <a:rPr lang="en-US" altLang="ja-JP" dirty="0" smtClean="0"/>
              <a:t>21.</a:t>
            </a:r>
            <a:r>
              <a:rPr lang="en-US" altLang="ja-JP" dirty="0"/>
              <a:t>html</a:t>
            </a:r>
            <a:r>
              <a:rPr lang="ja-JP" altLang="en-US" dirty="0"/>
              <a:t>を表示し、ソースを確認しましょう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pic>
        <p:nvPicPr>
          <p:cNvPr id="4" name="図 3" descr="スクリーンショット 2012-03-08 18.28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25" y="3010742"/>
            <a:ext cx="3990268" cy="40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レイアウトグリッド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グリッドレイアウトを行うための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フレームワークが用意されています。</a:t>
            </a:r>
            <a:endParaRPr kumimoji="1" lang="en-US" altLang="ja-JP" dirty="0" smtClean="0"/>
          </a:p>
          <a:p>
            <a:r>
              <a:rPr lang="en-US" altLang="ja-JP" dirty="0" err="1" smtClean="0"/>
              <a:t>ui</a:t>
            </a:r>
            <a:r>
              <a:rPr lang="en-US" altLang="ja-JP" dirty="0" smtClean="0"/>
              <a:t>-grid-[a-e]</a:t>
            </a:r>
            <a:r>
              <a:rPr lang="ja-JP" altLang="en-US" dirty="0" smtClean="0"/>
              <a:t>でグリッドのカラム数を指定します。</a:t>
            </a:r>
            <a:r>
              <a:rPr lang="en-US" altLang="ja-JP" dirty="0" err="1" smtClean="0"/>
              <a:t>ui</a:t>
            </a:r>
            <a:r>
              <a:rPr lang="en-US" altLang="ja-JP" dirty="0" smtClean="0"/>
              <a:t>-grid-a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列です。</a:t>
            </a:r>
            <a:endParaRPr lang="en-US" altLang="ja-JP" dirty="0" smtClean="0"/>
          </a:p>
          <a:p>
            <a:r>
              <a:rPr lang="ja-JP" altLang="en-US" dirty="0" smtClean="0"/>
              <a:t>グリッド内に</a:t>
            </a:r>
            <a:r>
              <a:rPr lang="en-US" altLang="ja-JP" dirty="0" err="1" smtClean="0"/>
              <a:t>ui</a:t>
            </a:r>
            <a:r>
              <a:rPr lang="en-US" altLang="ja-JP" dirty="0" smtClean="0"/>
              <a:t>-block-[a-e]</a:t>
            </a:r>
            <a:r>
              <a:rPr lang="ja-JP" altLang="en-US" dirty="0" smtClean="0"/>
              <a:t>でセルを配置していきます。</a:t>
            </a:r>
            <a:r>
              <a:rPr lang="en-US" altLang="ja-JP" dirty="0" err="1" smtClean="0"/>
              <a:t>ui</a:t>
            </a:r>
            <a:r>
              <a:rPr lang="en-US" altLang="ja-JP" dirty="0" smtClean="0"/>
              <a:t>-block-a</a:t>
            </a:r>
            <a:r>
              <a:rPr lang="ja-JP" altLang="en-US" dirty="0" smtClean="0"/>
              <a:t>は、行を折り返す効果を持ちます。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09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レイアウトグリッド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20579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1-2.html</a:t>
            </a:r>
            <a:r>
              <a:rPr lang="ja-JP" altLang="en-US" dirty="0"/>
              <a:t>をコピーして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 smtClean="0">
                <a:solidFill>
                  <a:srgbClr val="FF0000"/>
                </a:solidFill>
              </a:rPr>
              <a:t>-22a.html</a:t>
            </a:r>
            <a:r>
              <a:rPr lang="ja-JP" altLang="en-US" dirty="0"/>
              <a:t>を作成し</a:t>
            </a:r>
            <a:r>
              <a:rPr lang="ja-JP" altLang="en-US" dirty="0" smtClean="0"/>
              <a:t>、以下のコードを記述します。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2654018"/>
            <a:ext cx="7678673" cy="3196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&lt;style&gt;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*[class^='</a:t>
            </a:r>
            <a:r>
              <a:rPr lang="en-US" altLang="ja-JP" dirty="0" err="1">
                <a:latin typeface="Courier New"/>
                <a:cs typeface="Courier New"/>
              </a:rPr>
              <a:t>ui</a:t>
            </a:r>
            <a:r>
              <a:rPr lang="en-US" altLang="ja-JP" dirty="0">
                <a:latin typeface="Courier New"/>
                <a:cs typeface="Courier New"/>
              </a:rPr>
              <a:t>-block-'] p{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border: 1px solid gray;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&lt;/style&gt;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&lt;div class="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ui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-grid-a</a:t>
            </a:r>
            <a:r>
              <a:rPr lang="en-US" altLang="ja-JP" dirty="0">
                <a:latin typeface="Courier New"/>
                <a:cs typeface="Courier New"/>
              </a:rPr>
              <a:t>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&lt;div class="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ui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-block-a</a:t>
            </a:r>
            <a:r>
              <a:rPr lang="en-US" altLang="ja-JP" dirty="0">
                <a:latin typeface="Courier New"/>
                <a:cs typeface="Courier New"/>
              </a:rPr>
              <a:t>"&gt;&lt;p</a:t>
            </a:r>
            <a:r>
              <a:rPr lang="en-US" altLang="ja-JP" dirty="0" smtClean="0">
                <a:latin typeface="Courier New"/>
                <a:cs typeface="Courier New"/>
              </a:rPr>
              <a:t>&gt;1-1&lt;</a:t>
            </a:r>
            <a:r>
              <a:rPr lang="en-US" altLang="ja-JP" dirty="0">
                <a:latin typeface="Courier New"/>
                <a:cs typeface="Courier New"/>
              </a:rPr>
              <a:t>/p&gt;&lt;/div&gt;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&lt;div class="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ui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-block-b</a:t>
            </a:r>
            <a:r>
              <a:rPr lang="en-US" altLang="ja-JP" dirty="0">
                <a:latin typeface="Courier New"/>
                <a:cs typeface="Courier New"/>
              </a:rPr>
              <a:t>"&gt;&lt;p</a:t>
            </a:r>
            <a:r>
              <a:rPr lang="en-US" altLang="ja-JP" dirty="0" smtClean="0">
                <a:latin typeface="Courier New"/>
                <a:cs typeface="Courier New"/>
              </a:rPr>
              <a:t>&gt;1-2&lt;</a:t>
            </a:r>
            <a:r>
              <a:rPr lang="en-US" altLang="ja-JP" dirty="0">
                <a:latin typeface="Courier New"/>
                <a:cs typeface="Courier New"/>
              </a:rPr>
              <a:t>/p&gt;&lt;/div</a:t>
            </a:r>
            <a:r>
              <a:rPr lang="en-US" altLang="ja-JP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 &lt;</a:t>
            </a:r>
            <a:r>
              <a:rPr lang="en-US" altLang="ja-JP" dirty="0">
                <a:latin typeface="Courier New"/>
                <a:cs typeface="Courier New"/>
              </a:rPr>
              <a:t>div class="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ui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-block-a</a:t>
            </a:r>
            <a:r>
              <a:rPr lang="en-US" altLang="ja-JP" dirty="0">
                <a:latin typeface="Courier New"/>
                <a:cs typeface="Courier New"/>
              </a:rPr>
              <a:t>"&gt;&lt;p</a:t>
            </a:r>
            <a:r>
              <a:rPr lang="en-US" altLang="ja-JP" dirty="0" smtClean="0">
                <a:latin typeface="Courier New"/>
                <a:cs typeface="Courier New"/>
              </a:rPr>
              <a:t>&gt;2-1&lt;</a:t>
            </a:r>
            <a:r>
              <a:rPr lang="en-US" altLang="ja-JP" dirty="0">
                <a:latin typeface="Courier New"/>
                <a:cs typeface="Courier New"/>
              </a:rPr>
              <a:t>/p&gt;&lt;/div&gt;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</a:t>
            </a:r>
            <a:r>
              <a:rPr lang="en-US" altLang="ja-JP" dirty="0">
                <a:latin typeface="Courier New"/>
                <a:cs typeface="Courier New"/>
              </a:rPr>
              <a:t>/div&gt;</a:t>
            </a:r>
          </a:p>
        </p:txBody>
      </p:sp>
    </p:spTree>
    <p:extLst>
      <p:ext uri="{BB962C8B-B14F-4D97-AF65-F5344CB8AC3E}">
        <p14:creationId xmlns:p14="http://schemas.microsoft.com/office/powerpoint/2010/main" val="389992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835" y="2968233"/>
            <a:ext cx="8153400" cy="990600"/>
          </a:xfrm>
        </p:spPr>
        <p:txBody>
          <a:bodyPr/>
          <a:lstStyle/>
          <a:p>
            <a:r>
              <a:rPr kumimoji="1" lang="ja-JP" altLang="en-US" dirty="0" smtClean="0"/>
              <a:t>テーマの切り替え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1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テーマとスウォッチ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テーマ・・・インターフェース全般</a:t>
            </a:r>
            <a:endParaRPr lang="en-US" altLang="ja-JP" dirty="0" smtClean="0"/>
          </a:p>
          <a:p>
            <a:r>
              <a:rPr kumimoji="1" lang="ja-JP" altLang="en-US" dirty="0" smtClean="0"/>
              <a:t>スウォッチ・・・テーマの色</a:t>
            </a:r>
            <a:endParaRPr kumimoji="1" lang="en-US" altLang="ja-JP" dirty="0" smtClean="0"/>
          </a:p>
          <a:p>
            <a:r>
              <a:rPr lang="en-US" altLang="ja-JP" dirty="0" smtClean="0"/>
              <a:t>data-theme</a:t>
            </a:r>
            <a:r>
              <a:rPr lang="ja-JP" altLang="en-US" dirty="0" smtClean="0"/>
              <a:t>属性を用いて、スウォッチを切り替えられる。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デフォルトテーマでは</a:t>
            </a:r>
            <a:r>
              <a:rPr lang="en-US" altLang="ja-JP" dirty="0" smtClean="0"/>
              <a:t>a-e</a:t>
            </a:r>
            <a:r>
              <a:rPr lang="ja-JP" altLang="en-US" dirty="0" smtClean="0"/>
              <a:t>を選択できる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初期状態では</a:t>
            </a:r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180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テーマとスウォッチ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3-1.html</a:t>
            </a:r>
            <a:r>
              <a:rPr lang="ja-JP" altLang="en-US" dirty="0" smtClean="0"/>
              <a:t>（リストビューのサンプル）を</a:t>
            </a:r>
            <a:r>
              <a:rPr lang="ja-JP" altLang="en-US" dirty="0"/>
              <a:t>コピー</a:t>
            </a:r>
            <a:r>
              <a:rPr lang="ja-JP" altLang="en-US" dirty="0" smtClean="0"/>
              <a:t>して</a:t>
            </a:r>
            <a:r>
              <a:rPr lang="en-US" altLang="ja-JP" dirty="0" smtClean="0">
                <a:solidFill>
                  <a:srgbClr val="FF0000"/>
                </a:solidFill>
              </a:rPr>
              <a:t>4-1a.html</a:t>
            </a:r>
            <a:r>
              <a:rPr lang="ja-JP" altLang="en-US" dirty="0"/>
              <a:t>を作成し</a:t>
            </a:r>
            <a:r>
              <a:rPr lang="ja-JP" altLang="en-US" dirty="0" smtClean="0"/>
              <a:t>、様々なテーマを試してみましょう。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data-theme</a:t>
            </a:r>
            <a:r>
              <a:rPr lang="ja-JP" altLang="en-US" dirty="0" smtClean="0"/>
              <a:t>属性に</a:t>
            </a:r>
            <a:r>
              <a:rPr lang="en-US" altLang="ja-JP" dirty="0" smtClean="0"/>
              <a:t>a-e</a:t>
            </a:r>
            <a:r>
              <a:rPr lang="ja-JP" altLang="en-US" dirty="0" smtClean="0"/>
              <a:t>のいずれかを指定します。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ページだけでなく、リストビューなどにも指定できます。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 descr="スクリーンショット 2012-03-08 19.11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86" y="3695650"/>
            <a:ext cx="4181011" cy="57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0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スウォッチをカスタマイズする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4-1a.html</a:t>
            </a:r>
            <a:r>
              <a:rPr lang="ja-JP" altLang="en-US" dirty="0" smtClean="0"/>
              <a:t>に、以下のスタイルを追加してください（</a:t>
            </a:r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よりも後に記述してください。</a:t>
            </a:r>
            <a:endParaRPr lang="en-US" altLang="ja-JP" dirty="0" smtClean="0"/>
          </a:p>
          <a:p>
            <a:r>
              <a:rPr kumimoji="1" lang="ja-JP" altLang="en-US" dirty="0" smtClean="0"/>
              <a:t>リストビューのテーマを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に設定してください。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3681381"/>
            <a:ext cx="7678673" cy="1769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&lt;style&gt;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.</a:t>
            </a:r>
            <a:r>
              <a:rPr lang="en-US" altLang="ja-JP" dirty="0" err="1">
                <a:latin typeface="Courier New"/>
                <a:cs typeface="Courier New"/>
              </a:rPr>
              <a:t>ui</a:t>
            </a:r>
            <a:r>
              <a:rPr lang="en-US" altLang="ja-JP" dirty="0">
                <a:latin typeface="Courier New"/>
                <a:cs typeface="Courier New"/>
              </a:rPr>
              <a:t>-</a:t>
            </a:r>
            <a:r>
              <a:rPr lang="en-US" altLang="ja-JP" dirty="0" err="1">
                <a:latin typeface="Courier New"/>
                <a:cs typeface="Courier New"/>
              </a:rPr>
              <a:t>btn</a:t>
            </a:r>
            <a:r>
              <a:rPr lang="en-US" altLang="ja-JP" dirty="0">
                <a:latin typeface="Courier New"/>
                <a:cs typeface="Courier New"/>
              </a:rPr>
              <a:t>-up-a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background-image</a:t>
            </a:r>
            <a:r>
              <a:rPr lang="en-US" altLang="ja-JP" dirty="0" smtClean="0">
                <a:latin typeface="Courier New"/>
                <a:cs typeface="Courier New"/>
              </a:rPr>
              <a:t>:-</a:t>
            </a:r>
            <a:r>
              <a:rPr lang="en-US" altLang="ja-JP" dirty="0" err="1">
                <a:latin typeface="Courier New"/>
                <a:cs typeface="Courier New"/>
              </a:rPr>
              <a:t>webkit</a:t>
            </a:r>
            <a:r>
              <a:rPr lang="en-US" altLang="ja-JP" dirty="0">
                <a:latin typeface="Courier New"/>
                <a:cs typeface="Courier New"/>
              </a:rPr>
              <a:t>-linear-gradient(red, #333);</a:t>
            </a:r>
          </a:p>
          <a:p>
            <a:r>
              <a:rPr lang="en-US" altLang="ja-JP" dirty="0">
                <a:latin typeface="Courier New"/>
                <a:cs typeface="Courier New"/>
              </a:rPr>
              <a:t>}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&lt;/style&gt;</a:t>
            </a:r>
          </a:p>
        </p:txBody>
      </p:sp>
      <p:pic>
        <p:nvPicPr>
          <p:cNvPr id="5" name="図 4" descr="スクリーンショット 2012-03-08 19.3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5765800"/>
            <a:ext cx="5867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8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テーマの切り替えが可能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CSS</a:t>
            </a:r>
            <a:r>
              <a:rPr lang="ja-JP" altLang="en-US" dirty="0" smtClean="0"/>
              <a:t>の切り替えのみで大幅に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を変更することが可能。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色合い</a:t>
            </a:r>
            <a:r>
              <a:rPr kumimoji="1" lang="ja-JP" altLang="en-US" dirty="0" smtClean="0"/>
              <a:t>を変えるだけならば「スウォッチ」の変更だけで可能</a:t>
            </a:r>
            <a:endParaRPr kumimoji="1" lang="ja-JP" altLang="en-US" dirty="0"/>
          </a:p>
        </p:txBody>
      </p:sp>
      <p:pic>
        <p:nvPicPr>
          <p:cNvPr id="4" name="図 3" descr="スクリーンショット 2012-03-09 13.46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99" y="3503186"/>
            <a:ext cx="5023314" cy="33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スウォッチをカスタマイズする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0946"/>
          </a:xfrm>
        </p:spPr>
        <p:txBody>
          <a:bodyPr/>
          <a:lstStyle/>
          <a:p>
            <a:r>
              <a:rPr kumimoji="1" lang="ja-JP" altLang="en-US" dirty="0" smtClean="0"/>
              <a:t>スウォッチを作成・編集できる「</a:t>
            </a:r>
            <a:r>
              <a:rPr kumimoji="1" lang="en-US" altLang="ja-JP" dirty="0" err="1" smtClean="0">
                <a:hlinkClick r:id="rId2"/>
              </a:rPr>
              <a:t>ThemeRoller</a:t>
            </a:r>
            <a:r>
              <a:rPr kumimoji="1" lang="ja-JP" altLang="en-US" dirty="0" smtClean="0"/>
              <a:t>」という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アプリがある。</a:t>
            </a:r>
            <a:endParaRPr kumimoji="1" lang="en-US" altLang="ja-JP" dirty="0" smtClean="0"/>
          </a:p>
        </p:txBody>
      </p:sp>
      <p:pic>
        <p:nvPicPr>
          <p:cNvPr id="7" name="図 6" descr="スクリーンショット 2012-03-08 19.33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62" y="3881146"/>
            <a:ext cx="5042716" cy="14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スウォッチをカスタマイズする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ThemeRoller</a:t>
            </a:r>
            <a:r>
              <a:rPr kumimoji="1" lang="ja-JP" altLang="en-US" dirty="0" smtClean="0"/>
              <a:t>を使用して作成したテーマをダウンロードして読み込み、利用してみましょう。</a:t>
            </a:r>
            <a:endParaRPr kumimoji="1" lang="ja-JP" altLang="en-US" dirty="0"/>
          </a:p>
        </p:txBody>
      </p:sp>
      <p:pic>
        <p:nvPicPr>
          <p:cNvPr id="4" name="図 3" descr="スクリーンショット 2012-03-09 14.43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10" y="3089223"/>
            <a:ext cx="3292107" cy="3322874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935665" y="3221208"/>
            <a:ext cx="1780777" cy="71701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950913" y="2711095"/>
            <a:ext cx="2383219" cy="956018"/>
          </a:xfrm>
          <a:prstGeom prst="wedgeRoundRectCallout">
            <a:avLst>
              <a:gd name="adj1" fmla="val -59404"/>
              <a:gd name="adj2" fmla="val 2966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左上のメニューからテーマをダウンロードできる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08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スウォッチをカスタマイズする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hlinkClick r:id="rId2"/>
              </a:rPr>
              <a:t>jQuery</a:t>
            </a:r>
            <a:r>
              <a:rPr kumimoji="1" lang="en-US" altLang="ja-JP" dirty="0" smtClean="0">
                <a:hlinkClick r:id="rId2"/>
              </a:rPr>
              <a:t> Mobile Bootstrap</a:t>
            </a:r>
            <a:r>
              <a:rPr lang="ja-JP" altLang="en-US" dirty="0" smtClean="0"/>
              <a:t>という、</a:t>
            </a:r>
            <a:r>
              <a:rPr lang="en-US" altLang="ja-JP" dirty="0" smtClean="0"/>
              <a:t>Twitter Bootstrap</a:t>
            </a:r>
            <a:r>
              <a:rPr lang="ja-JP" altLang="en-US" dirty="0" smtClean="0"/>
              <a:t>を意識したテーマが利用可能</a:t>
            </a:r>
            <a:endParaRPr lang="en-US" altLang="ja-JP" dirty="0" smtClean="0"/>
          </a:p>
          <a:p>
            <a:r>
              <a:rPr kumimoji="1" lang="ja-JP" altLang="en-US" dirty="0" smtClean="0"/>
              <a:t>こちらもダウンロードして使ってみましょう。</a:t>
            </a:r>
            <a:endParaRPr kumimoji="1" lang="ja-JP" altLang="en-US" dirty="0"/>
          </a:p>
        </p:txBody>
      </p:sp>
      <p:pic>
        <p:nvPicPr>
          <p:cNvPr id="5" name="図 4" descr="スクリーンショット 2012-03-09 13.4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99" y="3160732"/>
            <a:ext cx="5023314" cy="33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835" y="2968233"/>
            <a:ext cx="8153400" cy="990600"/>
          </a:xfrm>
        </p:spPr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API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1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:</a:t>
            </a:r>
            <a:r>
              <a:rPr kumimoji="1" lang="en-US" altLang="ja-JP" dirty="0" err="1" smtClean="0"/>
              <a:t>jqmData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data-</a:t>
            </a:r>
            <a:r>
              <a:rPr lang="ja-JP" altLang="en-US" dirty="0" smtClean="0"/>
              <a:t>属性を多用するため、</a:t>
            </a:r>
            <a:r>
              <a:rPr lang="en-US" altLang="ja-JP" dirty="0" err="1" smtClean="0"/>
              <a:t>jqmData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という特別なセレクタが用意されている。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3053548"/>
            <a:ext cx="7678673" cy="1769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// </a:t>
            </a:r>
            <a:r>
              <a:rPr lang="ja-JP" altLang="en-US" dirty="0" smtClean="0">
                <a:latin typeface="Courier New"/>
                <a:cs typeface="Courier New"/>
              </a:rPr>
              <a:t>すべてのページを取得する</a:t>
            </a:r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$('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jqmData</a:t>
            </a:r>
            <a:r>
              <a:rPr lang="en-US" altLang="ja-JP" dirty="0" smtClean="0">
                <a:latin typeface="Courier New"/>
                <a:cs typeface="Courier New"/>
              </a:rPr>
              <a:t>(role="page")')</a:t>
            </a:r>
          </a:p>
          <a:p>
            <a:endParaRPr lang="en-US" altLang="ja-JP" dirty="0" smtClean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// </a:t>
            </a:r>
            <a:r>
              <a:rPr lang="ja-JP" altLang="en-US" dirty="0" smtClean="0">
                <a:latin typeface="Courier New"/>
                <a:cs typeface="Courier New"/>
              </a:rPr>
              <a:t>すべてのリストビューを取得する</a:t>
            </a:r>
            <a:endParaRPr lang="en-US" altLang="ja-JP" dirty="0">
              <a:latin typeface="Courier New"/>
              <a:cs typeface="Courier New"/>
            </a:endParaRPr>
          </a:p>
          <a:p>
            <a:r>
              <a:rPr lang="en-US" altLang="ja-JP" dirty="0">
                <a:latin typeface="Courier New"/>
                <a:cs typeface="Courier New"/>
              </a:rPr>
              <a:t>$('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jqmData</a:t>
            </a:r>
            <a:r>
              <a:rPr lang="en-US" altLang="ja-JP" dirty="0">
                <a:latin typeface="Courier New"/>
                <a:cs typeface="Courier New"/>
              </a:rPr>
              <a:t>(role=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  <a:r>
              <a:rPr lang="en-US" altLang="ja-JP" dirty="0" err="1" smtClean="0">
                <a:latin typeface="Courier New"/>
                <a:cs typeface="Courier New"/>
              </a:rPr>
              <a:t>listview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  <a:r>
              <a:rPr lang="en-US" altLang="ja-JP" dirty="0">
                <a:latin typeface="Courier New"/>
                <a:cs typeface="Courier New"/>
              </a:rPr>
              <a:t>)'</a:t>
            </a:r>
            <a:r>
              <a:rPr lang="en-US" altLang="ja-JP" dirty="0" smtClean="0">
                <a:latin typeface="Courier New"/>
                <a:cs typeface="Courier New"/>
              </a:rPr>
              <a:t>)</a:t>
            </a:r>
            <a:endParaRPr lang="en-US" altLang="ja-JP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769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ウィジェットが持つメソッド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ウィジェットは、</a:t>
            </a:r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UI</a:t>
            </a:r>
            <a:r>
              <a:rPr kumimoji="1" lang="ja-JP" altLang="en-US" dirty="0" smtClean="0"/>
              <a:t>と同様にメソッドを使って操作できる</a:t>
            </a:r>
            <a:endParaRPr kumimoji="1" lang="en-US" altLang="ja-JP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更に、個々のウィジェットに対して以下のようなメソッドを使用できる。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enable/disable/refresh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54258"/>
              </p:ext>
            </p:extLst>
          </p:nvPr>
        </p:nvGraphicFramePr>
        <p:xfrm>
          <a:off x="799165" y="2551426"/>
          <a:ext cx="72346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672"/>
                <a:gridCol w="1808672"/>
                <a:gridCol w="1808672"/>
                <a:gridCol w="180867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リストビュー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listview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スライダー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slider()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テキスト入力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textinput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選択メニュー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selectmenu</a:t>
                      </a:r>
                      <a:r>
                        <a:rPr kumimoji="1" lang="en-US" altLang="ja-JP" dirty="0" smtClean="0"/>
                        <a:t>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ボタン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button()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7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UI</a:t>
            </a:r>
            <a:r>
              <a:rPr lang="ja-JP" altLang="en-US" sz="3600" dirty="0" smtClean="0"/>
              <a:t>ウィジェットが持つメソッド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 smtClean="0">
                <a:solidFill>
                  <a:srgbClr val="FF0000"/>
                </a:solidFill>
              </a:rPr>
              <a:t>-13.</a:t>
            </a:r>
            <a:r>
              <a:rPr lang="en-US" altLang="ja-JP" dirty="0">
                <a:solidFill>
                  <a:srgbClr val="FF0000"/>
                </a:solidFill>
              </a:rPr>
              <a:t>html</a:t>
            </a:r>
            <a:r>
              <a:rPr lang="ja-JP" altLang="en-US" dirty="0"/>
              <a:t>をコピー</a:t>
            </a:r>
            <a:r>
              <a:rPr lang="ja-JP" altLang="en-US" dirty="0" smtClean="0"/>
              <a:t>して</a:t>
            </a:r>
            <a:r>
              <a:rPr lang="en-US" altLang="ja-JP" dirty="0" err="1" smtClean="0">
                <a:solidFill>
                  <a:srgbClr val="FF0000"/>
                </a:solidFill>
              </a:rPr>
              <a:t>formMethods.html</a:t>
            </a:r>
            <a:r>
              <a:rPr lang="ja-JP" altLang="en-US" dirty="0"/>
              <a:t>を作成し</a:t>
            </a:r>
            <a:r>
              <a:rPr lang="ja-JP" altLang="en-US" dirty="0" smtClean="0"/>
              <a:t>、以下のコードを入力してください。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2725364"/>
            <a:ext cx="7678673" cy="3766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&lt;script&gt;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$</a:t>
            </a:r>
            <a:r>
              <a:rPr lang="en-US" altLang="ja-JP" dirty="0">
                <a:latin typeface="Courier New"/>
                <a:cs typeface="Courier New"/>
              </a:rPr>
              <a:t>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linkButton</a:t>
            </a:r>
            <a:r>
              <a:rPr lang="en-US" altLang="ja-JP" dirty="0">
                <a:latin typeface="Courier New"/>
                <a:cs typeface="Courier New"/>
              </a:rPr>
              <a:t> = $('</a:t>
            </a:r>
            <a:r>
              <a:rPr lang="en-US" altLang="ja-JP" dirty="0" err="1">
                <a:latin typeface="Courier New"/>
                <a:cs typeface="Courier New"/>
              </a:rPr>
              <a:t>a:jqmData</a:t>
            </a:r>
            <a:r>
              <a:rPr lang="en-US" altLang="ja-JP" dirty="0">
                <a:latin typeface="Courier New"/>
                <a:cs typeface="Courier New"/>
              </a:rPr>
              <a:t>(role="button")');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submitButton</a:t>
            </a:r>
            <a:r>
              <a:rPr lang="en-US" altLang="ja-JP" dirty="0">
                <a:latin typeface="Courier New"/>
                <a:cs typeface="Courier New"/>
              </a:rPr>
              <a:t> = $('input[type="submit"]');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resetButton</a:t>
            </a:r>
            <a:r>
              <a:rPr lang="en-US" altLang="ja-JP" dirty="0">
                <a:latin typeface="Courier New"/>
                <a:cs typeface="Courier New"/>
              </a:rPr>
              <a:t> = $('input[type="reset"]');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linkButton.click</a:t>
            </a:r>
            <a:r>
              <a:rPr lang="en-US" altLang="ja-JP" dirty="0">
                <a:latin typeface="Courier New"/>
                <a:cs typeface="Courier New"/>
              </a:rPr>
              <a:t>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resetButton.button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("disable");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submitButton.click</a:t>
            </a:r>
            <a:r>
              <a:rPr lang="en-US" altLang="ja-JP" dirty="0">
                <a:latin typeface="Courier New"/>
                <a:cs typeface="Courier New"/>
              </a:rPr>
              <a:t>(function() </a:t>
            </a:r>
            <a:r>
              <a:rPr lang="en-US" altLang="ja-JP" dirty="0" smtClean="0">
                <a:latin typeface="Courier New"/>
                <a:cs typeface="Courier New"/>
              </a:rPr>
              <a:t>{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 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resetButton.button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"refresh"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altLang="ja-JP" dirty="0">
              <a:latin typeface="Courier New"/>
              <a:cs typeface="Courier New"/>
            </a:endParaRPr>
          </a:p>
          <a:p>
            <a:r>
              <a:rPr lang="en-US" altLang="ja-JP" dirty="0" smtClean="0">
                <a:latin typeface="Courier New"/>
                <a:cs typeface="Courier New"/>
              </a:rPr>
              <a:t>  }</a:t>
            </a:r>
            <a:r>
              <a:rPr lang="en-US" altLang="ja-JP" dirty="0">
                <a:latin typeface="Courier New"/>
                <a:cs typeface="Courier New"/>
              </a:rPr>
              <a:t>);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}</a:t>
            </a:r>
            <a:r>
              <a:rPr lang="en-US" altLang="ja-JP" dirty="0">
                <a:latin typeface="Courier New"/>
                <a:cs typeface="Courier New"/>
              </a:rPr>
              <a:t>);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3691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$.</a:t>
            </a:r>
            <a:r>
              <a:rPr kumimoji="1" lang="en-US" altLang="ja-JP" sz="3600" dirty="0" err="1" smtClean="0"/>
              <a:t>mobile.changePage</a:t>
            </a:r>
            <a:r>
              <a:rPr kumimoji="1" lang="en-US" altLang="ja-JP" sz="3600" dirty="0" smtClean="0"/>
              <a:t>(to, options)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99581" y="1600200"/>
            <a:ext cx="8466362" cy="494923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ページ遷移を行う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文字列、もしくは</a:t>
            </a:r>
            <a:r>
              <a:rPr lang="ja-JP" altLang="en-US" dirty="0" smtClean="0"/>
              <a:t>ページをラップした</a:t>
            </a:r>
            <a:r>
              <a:rPr lang="en-US" altLang="ja-JP" dirty="0" err="1" smtClean="0"/>
              <a:t>jQuery</a:t>
            </a:r>
            <a:r>
              <a:rPr lang="ja-JP" altLang="en-US" dirty="0" smtClean="0"/>
              <a:t>オブジェクト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options</a:t>
            </a:r>
            <a:r>
              <a:rPr kumimoji="1" lang="ja-JP" altLang="en-US" dirty="0" smtClean="0"/>
              <a:t>（省略可）（主なもののみ）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changeHash</a:t>
            </a:r>
            <a:r>
              <a:rPr kumimoji="1" lang="en-US" altLang="ja-JP" dirty="0" smtClean="0"/>
              <a:t>: URL</a:t>
            </a:r>
            <a:r>
              <a:rPr kumimoji="1" lang="ja-JP" altLang="en-US" dirty="0" smtClean="0"/>
              <a:t>のハッシュを変更するか</a:t>
            </a:r>
            <a:r>
              <a:rPr kumimoji="1" lang="en-US" altLang="ja-JP" dirty="0" smtClean="0"/>
              <a:t>(true)</a:t>
            </a:r>
          </a:p>
          <a:p>
            <a:pPr lvl="2"/>
            <a:r>
              <a:rPr lang="en-US" altLang="ja-JP" dirty="0" err="1" smtClean="0"/>
              <a:t>reloadPage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ページを強制的に再読み込みするか</a:t>
            </a:r>
            <a:r>
              <a:rPr lang="en-US" altLang="ja-JP" dirty="0" smtClean="0"/>
              <a:t>(false)</a:t>
            </a:r>
          </a:p>
          <a:p>
            <a:pPr lvl="2"/>
            <a:r>
              <a:rPr kumimoji="1" lang="en-US" altLang="ja-JP" dirty="0" err="1" smtClean="0"/>
              <a:t>showLoadMsg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ローディングメッセージを表示するか</a:t>
            </a:r>
            <a:r>
              <a:rPr kumimoji="1" lang="en-US" altLang="ja-JP" dirty="0" smtClean="0"/>
              <a:t>(true)</a:t>
            </a:r>
          </a:p>
          <a:p>
            <a:pPr lvl="2"/>
            <a:r>
              <a:rPr lang="en-US" altLang="ja-JP" dirty="0" smtClean="0"/>
              <a:t>role: </a:t>
            </a:r>
            <a:r>
              <a:rPr lang="ja-JP" altLang="en-US" dirty="0" smtClean="0"/>
              <a:t>ページの</a:t>
            </a:r>
            <a:r>
              <a:rPr lang="en-US" altLang="ja-JP" dirty="0" smtClean="0"/>
              <a:t>data-role</a:t>
            </a:r>
            <a:r>
              <a:rPr lang="ja-JP" altLang="en-US" dirty="0" smtClean="0"/>
              <a:t>属性の値を指定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transition: </a:t>
            </a:r>
            <a:r>
              <a:rPr lang="ja-JP" altLang="en-US" dirty="0" smtClean="0"/>
              <a:t>遷移アニメーション</a:t>
            </a:r>
            <a:r>
              <a:rPr lang="en-US" altLang="ja-JP" dirty="0" smtClean="0"/>
              <a:t>($.</a:t>
            </a:r>
            <a:r>
              <a:rPr lang="en-US" altLang="ja-JP" dirty="0" err="1" smtClean="0"/>
              <a:t>mobile.defaultPageTransition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reverse: </a:t>
            </a:r>
            <a:r>
              <a:rPr kumimoji="1" lang="ja-JP" altLang="en-US" dirty="0" smtClean="0"/>
              <a:t>遷移を逆向きにするか</a:t>
            </a:r>
            <a:r>
              <a:rPr kumimoji="1" lang="en-US" altLang="ja-JP" dirty="0" smtClean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145013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$.</a:t>
            </a:r>
            <a:r>
              <a:rPr lang="en-US" altLang="ja-JP" sz="3600" dirty="0" err="1"/>
              <a:t>mobile.changePage</a:t>
            </a:r>
            <a:r>
              <a:rPr lang="en-US" altLang="ja-JP" sz="3600" dirty="0"/>
              <a:t>(to, options)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 smtClean="0">
                <a:solidFill>
                  <a:srgbClr val="FF0000"/>
                </a:solidFill>
              </a:rPr>
              <a:t>-3.</a:t>
            </a:r>
            <a:r>
              <a:rPr lang="en-US" altLang="ja-JP" dirty="0">
                <a:solidFill>
                  <a:srgbClr val="FF0000"/>
                </a:solidFill>
              </a:rPr>
              <a:t>html</a:t>
            </a:r>
            <a:r>
              <a:rPr lang="ja-JP" altLang="en-US" dirty="0"/>
              <a:t>をコピー</a:t>
            </a:r>
            <a:r>
              <a:rPr lang="ja-JP" altLang="en-US" dirty="0" smtClean="0"/>
              <a:t>して</a:t>
            </a:r>
            <a:r>
              <a:rPr lang="en-US" altLang="ja-JP" dirty="0" err="1" smtClean="0">
                <a:solidFill>
                  <a:srgbClr val="FF0000"/>
                </a:solidFill>
              </a:rPr>
              <a:t>changePage.html</a:t>
            </a:r>
            <a:r>
              <a:rPr lang="ja-JP" altLang="en-US" dirty="0"/>
              <a:t>を作成し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ページ目へのリンクを以下のボタンに差し替えてください。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3681381"/>
            <a:ext cx="7678673" cy="17693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&lt;button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onclick</a:t>
            </a:r>
            <a:r>
              <a:rPr lang="en-US" altLang="ja-JP" dirty="0">
                <a:latin typeface="Courier New"/>
                <a:cs typeface="Courier New"/>
              </a:rPr>
              <a:t>=</a:t>
            </a:r>
            <a:r>
              <a:rPr lang="en-US" altLang="ja-JP" dirty="0" smtClean="0">
                <a:latin typeface="Courier New"/>
                <a:cs typeface="Courier New"/>
              </a:rPr>
              <a:t>"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   $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mobile.changePage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     '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#page2', {transition: 'flip'});</a:t>
            </a:r>
            <a:r>
              <a:rPr lang="en-US" altLang="ja-JP" dirty="0">
                <a:latin typeface="Courier New"/>
                <a:cs typeface="Courier New"/>
              </a:rPr>
              <a:t>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2</a:t>
            </a:r>
            <a:r>
              <a:rPr lang="ja-JP" altLang="en-US" dirty="0">
                <a:latin typeface="Courier New"/>
                <a:cs typeface="Courier New"/>
              </a:rPr>
              <a:t>ページ目へ</a:t>
            </a:r>
            <a:r>
              <a:rPr lang="en-US" altLang="ja-JP" dirty="0">
                <a:latin typeface="Courier New"/>
                <a:cs typeface="Courier New"/>
              </a:rPr>
              <a:t>Go!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64274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$.</a:t>
            </a:r>
            <a:r>
              <a:rPr kumimoji="1" lang="en-US" altLang="ja-JP" dirty="0" err="1" smtClean="0"/>
              <a:t>mobile.showPageLoadingMsg</a:t>
            </a:r>
            <a:r>
              <a:rPr kumimoji="1" lang="en-US" altLang="ja-JP" dirty="0" smtClean="0"/>
              <a:t>()</a:t>
            </a:r>
            <a:br>
              <a:rPr kumimoji="1" lang="en-US" altLang="ja-JP" dirty="0" smtClean="0"/>
            </a:br>
            <a:r>
              <a:rPr lang="en-US" altLang="ja-JP" dirty="0" smtClean="0"/>
              <a:t>$.</a:t>
            </a:r>
            <a:r>
              <a:rPr lang="en-US" altLang="ja-JP" dirty="0" err="1" smtClean="0"/>
              <a:t>mobile.hidePageLoadingMsg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jQuery</a:t>
            </a:r>
            <a:r>
              <a:rPr lang="en-US" altLang="ja-JP" dirty="0" smtClean="0"/>
              <a:t> Mobile</a:t>
            </a:r>
            <a:r>
              <a:rPr lang="ja-JP" altLang="en-US" dirty="0" smtClean="0"/>
              <a:t>の「</a:t>
            </a:r>
            <a:r>
              <a:rPr kumimoji="1" lang="ja-JP" altLang="en-US" dirty="0" smtClean="0"/>
              <a:t>読み込み中」ダイアログを表示あるいは非表示にする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74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の知識がなくてもそこそこ使える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マークアップに特別な属性（</a:t>
            </a:r>
            <a:r>
              <a:rPr kumimoji="1" lang="en-US" altLang="ja-JP" dirty="0" smtClean="0"/>
              <a:t>data-*</a:t>
            </a:r>
            <a:r>
              <a:rPr kumimoji="1" lang="ja-JP" altLang="en-US" dirty="0" smtClean="0"/>
              <a:t>属性）を加えていくだけで、簡単にスマートフォン対応サイトを作成できる。</a:t>
            </a:r>
            <a:endParaRPr kumimoji="1" lang="ja-JP" altLang="en-US" dirty="0"/>
          </a:p>
        </p:txBody>
      </p:sp>
      <p:pic>
        <p:nvPicPr>
          <p:cNvPr id="4" name="図 3" descr="スクリーンショット 2012-03-08 14.56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19" y="2896591"/>
            <a:ext cx="3904313" cy="53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5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タッチイベント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タッチスクリーンに対するイベント。</a:t>
            </a:r>
            <a:r>
              <a:rPr lang="ja-JP" altLang="en-US" dirty="0" smtClean="0"/>
              <a:t>ブラウザごとの差異を抽象化している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tap</a:t>
            </a:r>
            <a:r>
              <a:rPr kumimoji="1" lang="ja-JP" altLang="en-US" dirty="0" smtClean="0"/>
              <a:t>・・・タップされた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taphold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秒以上タップされたまま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swipe</a:t>
            </a:r>
            <a:r>
              <a:rPr kumimoji="1" lang="ja-JP" altLang="en-US" dirty="0" smtClean="0"/>
              <a:t>・・・スワイプされた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swipeleft</a:t>
            </a:r>
            <a:r>
              <a:rPr lang="ja-JP" altLang="en-US" dirty="0" smtClean="0"/>
              <a:t>・・・左にスワイプされた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swiperight</a:t>
            </a:r>
            <a:r>
              <a:rPr kumimoji="1" lang="ja-JP" altLang="en-US" dirty="0" smtClean="0"/>
              <a:t>・・・右にスワイプされた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30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仮想マウスイベント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のマウスイベントとタッチイベントを統一して扱える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vmouseover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vmousedown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vmousemove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vmouseup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vclick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vmousecancel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75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を利用したサンプル</a:t>
            </a:r>
            <a:r>
              <a:rPr lang="en-US" altLang="ja-JP" sz="3600" dirty="0" smtClean="0"/>
              <a:t>(1)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5.2.1.1</a:t>
            </a:r>
            <a:r>
              <a:rPr lang="ja-JP" altLang="en-US" dirty="0" smtClean="0"/>
              <a:t>のサンプル（「スワイプイベントからページ遷移を発生させる」）を書きなおしたもの。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1-3.</a:t>
            </a:r>
            <a:r>
              <a:rPr lang="en-US" altLang="ja-JP" dirty="0">
                <a:solidFill>
                  <a:srgbClr val="FF0000"/>
                </a:solidFill>
              </a:rPr>
              <a:t>html</a:t>
            </a:r>
            <a:r>
              <a:rPr lang="ja-JP" altLang="en-US" dirty="0"/>
              <a:t>をコピー</a:t>
            </a:r>
            <a:r>
              <a:rPr lang="ja-JP" altLang="en-US" dirty="0" smtClean="0"/>
              <a:t>して</a:t>
            </a:r>
            <a:r>
              <a:rPr lang="en-US" altLang="ja-JP" dirty="0" err="1" smtClean="0">
                <a:solidFill>
                  <a:srgbClr val="FF0000"/>
                </a:solidFill>
              </a:rPr>
              <a:t>swipePages.html</a:t>
            </a:r>
            <a:r>
              <a:rPr lang="ja-JP" altLang="en-US" dirty="0"/>
              <a:t>を作成</a:t>
            </a:r>
            <a:r>
              <a:rPr lang="ja-JP" altLang="en-US" dirty="0" smtClean="0"/>
              <a:t>し、次のページに示すスクリプトを</a:t>
            </a:r>
            <a:r>
              <a:rPr lang="en-US" altLang="ja-JP" dirty="0" smtClean="0"/>
              <a:t>head</a:t>
            </a:r>
            <a:r>
              <a:rPr lang="ja-JP" altLang="en-US" dirty="0" smtClean="0"/>
              <a:t>要素内に挿入してください。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4565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を利用したサンプル</a:t>
            </a:r>
            <a:r>
              <a:rPr lang="en-US" altLang="ja-JP" sz="3600" dirty="0" smtClean="0"/>
              <a:t>(1)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1393002"/>
            <a:ext cx="7678673" cy="5322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&lt;script&gt;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pages = $('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jqmData</a:t>
            </a:r>
            <a:r>
              <a:rPr lang="en-US" altLang="ja-JP" dirty="0">
                <a:latin typeface="Courier New"/>
                <a:cs typeface="Courier New"/>
              </a:rPr>
              <a:t>(role="page")');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</a:t>
            </a:r>
            <a:r>
              <a:rPr lang="en-US" altLang="ja-JP" dirty="0" err="1">
                <a:latin typeface="Courier New"/>
                <a:cs typeface="Courier New"/>
              </a:rPr>
              <a:t>pages.each</a:t>
            </a:r>
            <a:r>
              <a:rPr lang="en-US" altLang="ja-JP" dirty="0">
                <a:latin typeface="Courier New"/>
                <a:cs typeface="Courier New"/>
              </a:rPr>
              <a:t>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$(this).bind('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swipeleft</a:t>
            </a:r>
            <a:r>
              <a:rPr lang="en-US" altLang="ja-JP" dirty="0">
                <a:latin typeface="Courier New"/>
                <a:cs typeface="Courier New"/>
              </a:rPr>
              <a:t>', 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next = $(this).next();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if (</a:t>
            </a:r>
            <a:r>
              <a:rPr lang="en-US" altLang="ja-JP" dirty="0" err="1">
                <a:latin typeface="Courier New"/>
                <a:cs typeface="Courier New"/>
              </a:rPr>
              <a:t>next.length</a:t>
            </a:r>
            <a:r>
              <a:rPr lang="en-US" altLang="ja-JP" dirty="0">
                <a:latin typeface="Courier New"/>
                <a:cs typeface="Courier New"/>
              </a:rPr>
              <a:t> === 0)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       next </a:t>
            </a:r>
            <a:r>
              <a:rPr lang="en-US" altLang="ja-JP" dirty="0">
                <a:latin typeface="Courier New"/>
                <a:cs typeface="Courier New"/>
              </a:rPr>
              <a:t>= $(pages[0]);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$.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mobile.changePage</a:t>
            </a:r>
            <a:r>
              <a:rPr lang="en-US" altLang="ja-JP" dirty="0">
                <a:latin typeface="Courier New"/>
                <a:cs typeface="Courier New"/>
              </a:rPr>
              <a:t>(next);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$(this).bind('</a:t>
            </a:r>
            <a:r>
              <a:rPr lang="en-US" altLang="ja-JP" dirty="0" err="1">
                <a:latin typeface="Courier New"/>
                <a:cs typeface="Courier New"/>
              </a:rPr>
              <a:t>swiperight</a:t>
            </a:r>
            <a:r>
              <a:rPr lang="en-US" altLang="ja-JP" dirty="0">
                <a:latin typeface="Courier New"/>
                <a:cs typeface="Courier New"/>
              </a:rPr>
              <a:t>', 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</a:t>
            </a:r>
            <a:r>
              <a:rPr lang="en-US" altLang="ja-JP" dirty="0" err="1">
                <a:latin typeface="Courier New"/>
                <a:cs typeface="Courier New"/>
              </a:rPr>
              <a:t>var</a:t>
            </a:r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err="1">
                <a:latin typeface="Courier New"/>
                <a:cs typeface="Courier New"/>
              </a:rPr>
              <a:t>prev</a:t>
            </a:r>
            <a:r>
              <a:rPr lang="en-US" altLang="ja-JP" dirty="0">
                <a:latin typeface="Courier New"/>
                <a:cs typeface="Courier New"/>
              </a:rPr>
              <a:t> = $(this).</a:t>
            </a:r>
            <a:r>
              <a:rPr lang="en-US" altLang="ja-JP" dirty="0" err="1">
                <a:latin typeface="Courier New"/>
                <a:cs typeface="Courier New"/>
              </a:rPr>
              <a:t>prev</a:t>
            </a:r>
            <a:r>
              <a:rPr lang="en-US" altLang="ja-JP" dirty="0">
                <a:latin typeface="Courier New"/>
                <a:cs typeface="Courier New"/>
              </a:rPr>
              <a:t>();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if (</a:t>
            </a:r>
            <a:r>
              <a:rPr lang="en-US" altLang="ja-JP" dirty="0" err="1">
                <a:latin typeface="Courier New"/>
                <a:cs typeface="Courier New"/>
              </a:rPr>
              <a:t>prev.length</a:t>
            </a:r>
            <a:r>
              <a:rPr lang="en-US" altLang="ja-JP" dirty="0">
                <a:latin typeface="Courier New"/>
                <a:cs typeface="Courier New"/>
              </a:rPr>
              <a:t> === 0)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       </a:t>
            </a:r>
            <a:r>
              <a:rPr lang="en-US" altLang="ja-JP" dirty="0" err="1" smtClean="0">
                <a:latin typeface="Courier New"/>
                <a:cs typeface="Courier New"/>
              </a:rPr>
              <a:t>prev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>
                <a:latin typeface="Courier New"/>
                <a:cs typeface="Courier New"/>
              </a:rPr>
              <a:t>= $(pages[</a:t>
            </a:r>
            <a:r>
              <a:rPr lang="en-US" altLang="ja-JP" dirty="0" err="1">
                <a:latin typeface="Courier New"/>
                <a:cs typeface="Courier New"/>
              </a:rPr>
              <a:t>pages.length</a:t>
            </a:r>
            <a:r>
              <a:rPr lang="en-US" altLang="ja-JP" dirty="0">
                <a:latin typeface="Courier New"/>
                <a:cs typeface="Courier New"/>
              </a:rPr>
              <a:t> - 1]);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$.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mobile.changePage</a:t>
            </a:r>
            <a:r>
              <a:rPr lang="en-US" altLang="ja-JP" dirty="0">
                <a:latin typeface="Courier New"/>
                <a:cs typeface="Courier New"/>
              </a:rPr>
              <a:t>(</a:t>
            </a:r>
            <a:r>
              <a:rPr lang="en-US" altLang="ja-JP" dirty="0" err="1">
                <a:latin typeface="Courier New"/>
                <a:cs typeface="Courier New"/>
              </a:rPr>
              <a:t>prev</a:t>
            </a:r>
            <a:r>
              <a:rPr lang="en-US" altLang="ja-JP" dirty="0">
                <a:latin typeface="Courier New"/>
                <a:cs typeface="Courier New"/>
              </a:rPr>
              <a:t>, { reverse: true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3643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外部ページの読み込みに伴うイベント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pagebeforeload</a:t>
            </a:r>
            <a:endParaRPr kumimoji="1" lang="en-US" altLang="ja-JP" dirty="0" smtClean="0"/>
          </a:p>
          <a:p>
            <a:r>
              <a:rPr lang="en-US" altLang="ja-JP" dirty="0" err="1" smtClean="0"/>
              <a:t>pageload</a:t>
            </a:r>
            <a:endParaRPr lang="en-US" altLang="ja-JP" dirty="0" smtClean="0"/>
          </a:p>
          <a:p>
            <a:r>
              <a:rPr kumimoji="1" lang="en-US" altLang="ja-JP" dirty="0" err="1" smtClean="0"/>
              <a:t>pageloadfailed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2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ページ遷移に伴うイベント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pagebeforehide</a:t>
            </a:r>
            <a:endParaRPr kumimoji="1" lang="en-US" altLang="ja-JP" dirty="0" smtClean="0"/>
          </a:p>
          <a:p>
            <a:r>
              <a:rPr lang="en-US" altLang="ja-JP" dirty="0" err="1" smtClean="0"/>
              <a:t>pagebeforeshow</a:t>
            </a:r>
            <a:endParaRPr lang="en-US" altLang="ja-JP" dirty="0" smtClean="0"/>
          </a:p>
          <a:p>
            <a:r>
              <a:rPr kumimoji="1" lang="en-US" altLang="ja-JP" dirty="0" err="1" smtClean="0"/>
              <a:t>pagehide</a:t>
            </a:r>
            <a:endParaRPr kumimoji="1" lang="en-US" altLang="ja-JP" dirty="0" smtClean="0"/>
          </a:p>
          <a:p>
            <a:r>
              <a:rPr lang="en-US" altLang="ja-JP" dirty="0" err="1" smtClean="0"/>
              <a:t>pageshow</a:t>
            </a:r>
            <a:endParaRPr lang="en-US" altLang="ja-JP" dirty="0" smtClean="0"/>
          </a:p>
          <a:p>
            <a:r>
              <a:rPr kumimoji="1" lang="en-US" altLang="ja-JP" dirty="0" err="1" smtClean="0"/>
              <a:t>pagebeforechange</a:t>
            </a:r>
            <a:endParaRPr kumimoji="1" lang="en-US" altLang="ja-JP" dirty="0" smtClean="0"/>
          </a:p>
          <a:p>
            <a:r>
              <a:rPr lang="en-US" altLang="ja-JP" dirty="0" err="1" smtClean="0"/>
              <a:t>pagechange</a:t>
            </a:r>
            <a:endParaRPr lang="en-US" altLang="ja-JP" dirty="0" smtClean="0"/>
          </a:p>
          <a:p>
            <a:r>
              <a:rPr kumimoji="1" lang="en-US" altLang="ja-JP" dirty="0" err="1" smtClean="0"/>
              <a:t>pagechangefailed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47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ページの生成・削除に伴うイベント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pagebeforecreate</a:t>
            </a:r>
            <a:r>
              <a:rPr kumimoji="1" lang="ja-JP" altLang="en-US" dirty="0" smtClean="0"/>
              <a:t>・・・初期化直前</a:t>
            </a:r>
            <a:endParaRPr kumimoji="1" lang="en-US" altLang="ja-JP" dirty="0" smtClean="0"/>
          </a:p>
          <a:p>
            <a:r>
              <a:rPr lang="en-US" altLang="ja-JP" dirty="0" err="1" smtClean="0"/>
              <a:t>pagecreate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DOM</a:t>
            </a:r>
            <a:r>
              <a:rPr lang="ja-JP" altLang="en-US" dirty="0" smtClean="0"/>
              <a:t>構築直後</a:t>
            </a:r>
            <a:endParaRPr lang="en-US" altLang="ja-JP" dirty="0" smtClean="0"/>
          </a:p>
          <a:p>
            <a:r>
              <a:rPr kumimoji="1" lang="en-US" altLang="ja-JP" dirty="0" err="1" smtClean="0"/>
              <a:t>pageinit</a:t>
            </a:r>
            <a:r>
              <a:rPr kumimoji="1" lang="ja-JP" altLang="en-US" dirty="0" smtClean="0"/>
              <a:t>・・・</a:t>
            </a:r>
            <a:r>
              <a:rPr kumimoji="1" lang="en-US" altLang="ja-JP" dirty="0" err="1" smtClean="0"/>
              <a:t>jQM</a:t>
            </a:r>
            <a:r>
              <a:rPr kumimoji="1" lang="ja-JP" altLang="en-US" dirty="0" smtClean="0"/>
              <a:t>による拡張完了後</a:t>
            </a:r>
            <a:endParaRPr kumimoji="1" lang="en-US" altLang="ja-JP" dirty="0" smtClean="0"/>
          </a:p>
          <a:p>
            <a:r>
              <a:rPr lang="en-US" altLang="ja-JP" dirty="0" err="1" smtClean="0"/>
              <a:t>pageremove</a:t>
            </a:r>
            <a:r>
              <a:rPr lang="ja-JP" altLang="en-US" dirty="0" smtClean="0"/>
              <a:t>・・・ページ削除時のイベント。外部ページは、ユーザがそこを離れると削除される。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43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を利用したサンプル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ページに関するイベントをコンソールに表示します。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2-2.</a:t>
            </a:r>
            <a:r>
              <a:rPr lang="en-US" altLang="ja-JP" dirty="0">
                <a:solidFill>
                  <a:srgbClr val="FF0000"/>
                </a:solidFill>
              </a:rPr>
              <a:t>html</a:t>
            </a:r>
            <a:r>
              <a:rPr lang="ja-JP" altLang="en-US" dirty="0"/>
              <a:t>をコピー</a:t>
            </a:r>
            <a:r>
              <a:rPr lang="ja-JP" altLang="en-US" dirty="0" smtClean="0"/>
              <a:t>して</a:t>
            </a:r>
            <a:r>
              <a:rPr lang="en-US" altLang="ja-JP" dirty="0" err="1" smtClean="0">
                <a:solidFill>
                  <a:srgbClr val="FF0000"/>
                </a:solidFill>
              </a:rPr>
              <a:t>pageEvents.html</a:t>
            </a:r>
            <a:r>
              <a:rPr lang="ja-JP" altLang="en-US" dirty="0"/>
              <a:t>を作成</a:t>
            </a:r>
            <a:r>
              <a:rPr lang="ja-JP" altLang="en-US" dirty="0" smtClean="0"/>
              <a:t>し、次のページに示すスクリプトを</a:t>
            </a:r>
            <a:r>
              <a:rPr lang="en-US" altLang="ja-JP" dirty="0" smtClean="0"/>
              <a:t>head</a:t>
            </a:r>
            <a:r>
              <a:rPr lang="ja-JP" altLang="en-US" dirty="0" smtClean="0"/>
              <a:t>要素内に挿入してください。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492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を利用したサンプル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1393002"/>
            <a:ext cx="7678673" cy="5322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&lt;script&gt;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$(function()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$(':</a:t>
            </a:r>
            <a:r>
              <a:rPr lang="en-US" altLang="ja-JP" dirty="0" err="1">
                <a:latin typeface="Courier New"/>
                <a:cs typeface="Courier New"/>
              </a:rPr>
              <a:t>jqmData</a:t>
            </a:r>
            <a:r>
              <a:rPr lang="en-US" altLang="ja-JP" dirty="0">
                <a:latin typeface="Courier New"/>
                <a:cs typeface="Courier New"/>
              </a:rPr>
              <a:t>(role="page")').live('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pagebeforecreate</a:t>
            </a:r>
            <a:r>
              <a:rPr lang="en-US" altLang="ja-JP" dirty="0">
                <a:latin typeface="Courier New"/>
                <a:cs typeface="Courier New"/>
              </a:rPr>
              <a:t>', </a:t>
            </a:r>
            <a:r>
              <a:rPr lang="en-US" altLang="ja-JP" dirty="0" smtClean="0">
                <a:latin typeface="Courier New"/>
                <a:cs typeface="Courier New"/>
              </a:rPr>
              <a:t>function</a:t>
            </a:r>
            <a:r>
              <a:rPr lang="en-US" altLang="ja-JP" dirty="0">
                <a:latin typeface="Courier New"/>
                <a:cs typeface="Courier New"/>
              </a:rPr>
              <a:t>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</a:t>
            </a:r>
            <a:r>
              <a:rPr lang="en-US" altLang="ja-JP" dirty="0" err="1">
                <a:latin typeface="Courier New"/>
                <a:cs typeface="Courier New"/>
              </a:rPr>
              <a:t>console.log</a:t>
            </a:r>
            <a:r>
              <a:rPr lang="en-US" altLang="ja-JP" dirty="0">
                <a:latin typeface="Courier New"/>
                <a:cs typeface="Courier New"/>
              </a:rPr>
              <a:t>('</a:t>
            </a:r>
            <a:r>
              <a:rPr lang="ja-JP" altLang="en-US" dirty="0">
                <a:latin typeface="Courier New"/>
                <a:cs typeface="Courier New"/>
              </a:rPr>
              <a:t>ページ</a:t>
            </a:r>
            <a:r>
              <a:rPr lang="en-US" altLang="ja-JP" dirty="0">
                <a:latin typeface="Courier New"/>
                <a:cs typeface="Courier New"/>
              </a:rPr>
              <a:t>' + </a:t>
            </a:r>
            <a:r>
              <a:rPr lang="en-US" altLang="ja-JP" dirty="0" err="1">
                <a:latin typeface="Courier New"/>
                <a:cs typeface="Courier New"/>
              </a:rPr>
              <a:t>this.id</a:t>
            </a:r>
            <a:r>
              <a:rPr lang="en-US" altLang="ja-JP" dirty="0">
                <a:latin typeface="Courier New"/>
                <a:cs typeface="Courier New"/>
              </a:rPr>
              <a:t> +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'</a:t>
            </a:r>
            <a:r>
              <a:rPr lang="ja-JP" altLang="en-US" dirty="0">
                <a:latin typeface="Courier New"/>
                <a:cs typeface="Courier New"/>
              </a:rPr>
              <a:t>において</a:t>
            </a:r>
            <a:r>
              <a:rPr lang="en-US" altLang="ja-JP" dirty="0" err="1">
                <a:latin typeface="Courier New"/>
                <a:cs typeface="Courier New"/>
              </a:rPr>
              <a:t>pagebeforecreate</a:t>
            </a:r>
            <a:r>
              <a:rPr lang="ja-JP" altLang="en-US" dirty="0">
                <a:latin typeface="Courier New"/>
                <a:cs typeface="Courier New"/>
              </a:rPr>
              <a:t>イベントが発生しました</a:t>
            </a:r>
            <a:r>
              <a:rPr lang="en-US" altLang="ja-JP" dirty="0">
                <a:latin typeface="Courier New"/>
                <a:cs typeface="Courier New"/>
              </a:rPr>
              <a:t>!');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$(this).bind(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pagecreate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pagebeforehide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pagebeforeshow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' +</a:t>
            </a:r>
          </a:p>
          <a:p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     '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pagehide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pageshow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pagebeforechange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Courier New"/>
                <a:cs typeface="Courier New"/>
              </a:rPr>
              <a:t>pagechange</a:t>
            </a:r>
            <a:r>
              <a:rPr lang="en-US" altLang="ja-JP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en-US" altLang="ja-JP" dirty="0">
                <a:latin typeface="Courier New"/>
                <a:cs typeface="Courier New"/>
              </a:rPr>
              <a:t>,</a:t>
            </a:r>
          </a:p>
          <a:p>
            <a:r>
              <a:rPr lang="en-US" altLang="ja-JP" dirty="0">
                <a:latin typeface="Courier New"/>
                <a:cs typeface="Courier New"/>
              </a:rPr>
              <a:t>      function(e) {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       </a:t>
            </a:r>
            <a:r>
              <a:rPr lang="en-US" altLang="ja-JP" dirty="0" err="1" smtClean="0">
                <a:latin typeface="Courier New"/>
                <a:cs typeface="Courier New"/>
              </a:rPr>
              <a:t>console.log</a:t>
            </a:r>
            <a:r>
              <a:rPr lang="en-US" altLang="ja-JP" dirty="0">
                <a:latin typeface="Courier New"/>
                <a:cs typeface="Courier New"/>
              </a:rPr>
              <a:t>('</a:t>
            </a:r>
            <a:r>
              <a:rPr lang="ja-JP" altLang="en-US" dirty="0">
                <a:latin typeface="Courier New"/>
                <a:cs typeface="Courier New"/>
              </a:rPr>
              <a:t>ページ</a:t>
            </a:r>
            <a:r>
              <a:rPr lang="en-US" altLang="ja-JP" dirty="0">
                <a:latin typeface="Courier New"/>
                <a:cs typeface="Courier New"/>
              </a:rPr>
              <a:t>' + </a:t>
            </a:r>
            <a:r>
              <a:rPr lang="en-US" altLang="ja-JP" dirty="0" err="1">
                <a:latin typeface="Courier New"/>
                <a:cs typeface="Courier New"/>
              </a:rPr>
              <a:t>this.id</a:t>
            </a:r>
            <a:r>
              <a:rPr lang="en-US" altLang="ja-JP" dirty="0">
                <a:latin typeface="Courier New"/>
                <a:cs typeface="Courier New"/>
              </a:rPr>
              <a:t> +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       '</a:t>
            </a:r>
            <a:r>
              <a:rPr lang="ja-JP" altLang="en-US" dirty="0">
                <a:latin typeface="Courier New"/>
                <a:cs typeface="Courier New"/>
              </a:rPr>
              <a:t>において</a:t>
            </a:r>
            <a:r>
              <a:rPr lang="en-US" altLang="ja-JP" dirty="0">
                <a:latin typeface="Courier New"/>
                <a:cs typeface="Courier New"/>
              </a:rPr>
              <a:t>' + </a:t>
            </a:r>
            <a:r>
              <a:rPr lang="en-US" altLang="ja-JP" dirty="0" err="1">
                <a:latin typeface="Courier New"/>
                <a:cs typeface="Courier New"/>
              </a:rPr>
              <a:t>e.type</a:t>
            </a:r>
            <a:r>
              <a:rPr lang="en-US" altLang="ja-JP" dirty="0">
                <a:latin typeface="Courier New"/>
                <a:cs typeface="Courier New"/>
              </a:rPr>
              <a:t> + '</a:t>
            </a:r>
            <a:r>
              <a:rPr lang="ja-JP" altLang="en-US" dirty="0">
                <a:latin typeface="Courier New"/>
                <a:cs typeface="Courier New"/>
              </a:rPr>
              <a:t>イベントが発生しました</a:t>
            </a:r>
            <a:r>
              <a:rPr lang="en-US" altLang="ja-JP" dirty="0">
                <a:latin typeface="Courier New"/>
                <a:cs typeface="Courier New"/>
              </a:rPr>
              <a:t>!');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      }</a:t>
            </a:r>
            <a:r>
              <a:rPr lang="en-US" altLang="ja-JP" dirty="0">
                <a:latin typeface="Courier New"/>
                <a:cs typeface="Courier New"/>
              </a:rPr>
              <a:t>);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});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5219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その他のイベント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updatelayout</a:t>
            </a:r>
            <a:r>
              <a:rPr kumimoji="1" lang="ja-JP" altLang="en-US" dirty="0" smtClean="0"/>
              <a:t>・・・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コンポーネントのレイアウトが変化すると呼び出される（検索機能付き</a:t>
            </a:r>
            <a:endParaRPr kumimoji="1" lang="en-US" altLang="ja-JP" dirty="0" smtClean="0"/>
          </a:p>
          <a:p>
            <a:r>
              <a:rPr lang="en-US" altLang="ja-JP" dirty="0" err="1" smtClean="0"/>
              <a:t>orientationchange</a:t>
            </a:r>
            <a:r>
              <a:rPr lang="ja-JP" altLang="en-US" dirty="0" smtClean="0"/>
              <a:t>・・・デバイスの方向が変化した際呼び出される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アニメーションの終了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96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ja-JP" altLang="en-US" dirty="0" smtClean="0"/>
              <a:t>に依存している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jQuery</a:t>
            </a:r>
            <a:r>
              <a:rPr lang="ja-JP" altLang="en-US" dirty="0" smtClean="0"/>
              <a:t>に強く依存している。</a:t>
            </a:r>
            <a:endParaRPr lang="en-US" altLang="ja-JP" dirty="0" smtClean="0"/>
          </a:p>
          <a:p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1.0.1</a:t>
            </a:r>
            <a:r>
              <a:rPr kumimoji="1" lang="ja-JP" altLang="en-US" dirty="0" smtClean="0"/>
              <a:t>では、</a:t>
            </a:r>
            <a:r>
              <a:rPr kumimoji="1" lang="en-US" altLang="ja-JP" dirty="0" smtClean="0"/>
              <a:t>jQuery</a:t>
            </a:r>
            <a:r>
              <a:rPr lang="en-US" altLang="ja-JP" dirty="0" smtClean="0"/>
              <a:t>1.6</a:t>
            </a:r>
            <a:r>
              <a:rPr lang="ja-JP" altLang="en-US" dirty="0" smtClean="0"/>
              <a:t>系に対応。</a:t>
            </a:r>
            <a:endParaRPr lang="en-US" altLang="ja-JP" dirty="0" smtClean="0"/>
          </a:p>
          <a:p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（現在はまだ正式リリース前）では、</a:t>
            </a:r>
            <a:r>
              <a:rPr kumimoji="1" lang="en-US" altLang="ja-JP" dirty="0" smtClean="0"/>
              <a:t>jQuery1.7</a:t>
            </a:r>
            <a:r>
              <a:rPr kumimoji="1" lang="ja-JP" altLang="en-US" dirty="0" smtClean="0"/>
              <a:t>系に対応。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少し凝ったことをやるなら、</a:t>
            </a:r>
            <a:r>
              <a:rPr kumimoji="1" lang="en-US" altLang="ja-JP" dirty="0" err="1" smtClean="0"/>
              <a:t>jQuery</a:t>
            </a:r>
            <a:r>
              <a:rPr kumimoji="1" lang="ja-JP" altLang="en-US" dirty="0" smtClean="0"/>
              <a:t>の知識があったほうが良い。</a:t>
            </a:r>
            <a:endParaRPr kumimoji="1" lang="ja-JP" altLang="en-US" dirty="0"/>
          </a:p>
        </p:txBody>
      </p:sp>
      <p:pic>
        <p:nvPicPr>
          <p:cNvPr id="6" name="図 5" descr="スクリーンショット 2012-03-09 13.4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12" y="5476855"/>
            <a:ext cx="289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主な設定項目（完全なリストは</a:t>
            </a:r>
            <a:r>
              <a:rPr kumimoji="1" lang="ja-JP" altLang="en-US" dirty="0" smtClean="0">
                <a:hlinkClick r:id="rId2"/>
              </a:rPr>
              <a:t>こちら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activeBtnClass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アクティブなボタンのクラス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activePageClass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アクティブなページのクラス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defaultPageTransition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デフォルトのページ遷移アニメーション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defaultDialogTransition</a:t>
            </a:r>
            <a:r>
              <a:rPr lang="en-US" altLang="ja-JP" dirty="0" smtClean="0"/>
              <a:t>:</a:t>
            </a:r>
            <a:r>
              <a:rPr lang="ja-JP" altLang="en-US" dirty="0" smtClean="0"/>
              <a:t>デフォルトのダイアログ表示アニメーション</a:t>
            </a:r>
            <a:r>
              <a:rPr lang="en-US" altLang="ja-JP" dirty="0" smtClean="0"/>
              <a:t> </a:t>
            </a:r>
          </a:p>
          <a:p>
            <a:pPr lvl="1"/>
            <a:r>
              <a:rPr lang="en-US" altLang="ja-JP" dirty="0" err="1" smtClean="0"/>
              <a:t>loadingMessage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ローディング中の文字列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ns: </a:t>
            </a:r>
            <a:r>
              <a:rPr lang="ja-JP" altLang="en-US" dirty="0" smtClean="0"/>
              <a:t>名前空間。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属性に文字列が追加される。（例えば、</a:t>
            </a:r>
            <a:r>
              <a:rPr lang="en-US" altLang="ja-JP" dirty="0" smtClean="0"/>
              <a:t>ns='my'</a:t>
            </a:r>
            <a:r>
              <a:rPr lang="ja-JP" altLang="en-US" dirty="0" smtClean="0"/>
              <a:t>とすると、</a:t>
            </a:r>
            <a:r>
              <a:rPr lang="en-US" altLang="ja-JP" dirty="0" smtClean="0"/>
              <a:t>data-my-role</a:t>
            </a:r>
            <a:r>
              <a:rPr lang="ja-JP" altLang="en-US" dirty="0" smtClean="0"/>
              <a:t>などになる。）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2788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が読み込まれるより先に、</a:t>
            </a:r>
            <a:r>
              <a:rPr lang="en-US" altLang="ja-JP" dirty="0" smtClean="0"/>
              <a:t>document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mobileinit</a:t>
            </a:r>
            <a:r>
              <a:rPr lang="ja-JP" altLang="en-US" dirty="0" smtClean="0"/>
              <a:t>イベントのハンドラを指定し、その中で</a:t>
            </a:r>
            <a:r>
              <a:rPr lang="en-US" altLang="ja-JP" dirty="0" smtClean="0"/>
              <a:t>$.mobile</a:t>
            </a:r>
            <a:r>
              <a:rPr lang="ja-JP" altLang="en-US" dirty="0" smtClean="0"/>
              <a:t>オブジェクトに設定項目を指定します。</a:t>
            </a:r>
            <a:endParaRPr lang="en-US" altLang="ja-JP" dirty="0" smtClean="0"/>
          </a:p>
          <a:p>
            <a:r>
              <a:rPr kumimoji="1" lang="ja-JP" altLang="en-US" dirty="0" smtClean="0"/>
              <a:t>次のページの例を見てください。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0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API</a:t>
            </a:r>
            <a:r>
              <a:rPr lang="ja-JP" altLang="en-US" sz="3600" dirty="0" smtClean="0"/>
              <a:t>を利用したサンプル</a:t>
            </a:r>
            <a:r>
              <a:rPr lang="en-US" altLang="ja-JP" sz="3600" dirty="0" smtClean="0"/>
              <a:t>(1)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1-3.</a:t>
            </a:r>
            <a:r>
              <a:rPr lang="en-US" altLang="ja-JP" dirty="0">
                <a:solidFill>
                  <a:srgbClr val="FF0000"/>
                </a:solidFill>
              </a:rPr>
              <a:t>html</a:t>
            </a:r>
            <a:r>
              <a:rPr lang="ja-JP" altLang="en-US" dirty="0"/>
              <a:t>をコピー</a:t>
            </a:r>
            <a:r>
              <a:rPr lang="ja-JP" altLang="en-US" dirty="0" smtClean="0"/>
              <a:t>して</a:t>
            </a:r>
            <a:r>
              <a:rPr lang="en-US" altLang="ja-JP" dirty="0" err="1" smtClean="0">
                <a:solidFill>
                  <a:srgbClr val="FF0000"/>
                </a:solidFill>
              </a:rPr>
              <a:t>config.html</a:t>
            </a:r>
            <a:r>
              <a:rPr lang="ja-JP" altLang="en-US" dirty="0"/>
              <a:t>を作成</a:t>
            </a:r>
            <a:r>
              <a:rPr lang="ja-JP" altLang="en-US" dirty="0" smtClean="0"/>
              <a:t>し、次のページに示すスクリプトを</a:t>
            </a:r>
            <a:r>
              <a:rPr lang="en-US" altLang="ja-JP" dirty="0" smtClean="0"/>
              <a:t>head</a:t>
            </a:r>
            <a:r>
              <a:rPr lang="ja-JP" altLang="en-US" dirty="0" smtClean="0"/>
              <a:t>要素内に挿入してください。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0980" y="3324659"/>
            <a:ext cx="7678673" cy="2217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 smtClean="0">
                <a:latin typeface="Courier New"/>
                <a:cs typeface="Courier New"/>
              </a:rPr>
              <a:t>&lt;script </a:t>
            </a:r>
            <a:r>
              <a:rPr lang="en-US" altLang="ja-JP" dirty="0" err="1" smtClean="0">
                <a:latin typeface="Courier New"/>
                <a:cs typeface="Courier New"/>
              </a:rPr>
              <a:t>src</a:t>
            </a:r>
            <a:r>
              <a:rPr lang="en-US" altLang="ja-JP" dirty="0" smtClean="0">
                <a:latin typeface="Courier New"/>
                <a:cs typeface="Courier New"/>
              </a:rPr>
              <a:t>="</a:t>
            </a:r>
            <a:r>
              <a:rPr lang="en-US" altLang="ja-JP" dirty="0" err="1" smtClean="0">
                <a:latin typeface="Courier New"/>
                <a:cs typeface="Courier New"/>
              </a:rPr>
              <a:t>jquery.js</a:t>
            </a:r>
            <a:r>
              <a:rPr lang="en-US" altLang="ja-JP" dirty="0" smtClean="0">
                <a:latin typeface="Courier New"/>
                <a:cs typeface="Courier New"/>
              </a:rPr>
              <a:t>"&gt;&lt;/script&gt;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&lt;script&gt;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$(document).bind('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mobileinit</a:t>
            </a:r>
            <a:r>
              <a:rPr lang="en-US" altLang="ja-JP" dirty="0" smtClean="0">
                <a:latin typeface="Courier New"/>
                <a:cs typeface="Courier New"/>
              </a:rPr>
              <a:t>', function() {</a:t>
            </a:r>
          </a:p>
          <a:p>
            <a:r>
              <a:rPr lang="en-US" altLang="ja-JP" dirty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latin typeface="Courier New"/>
                <a:cs typeface="Courier New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$.</a:t>
            </a:r>
            <a:r>
              <a:rPr lang="en-US" altLang="ja-JP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mobile.defaultPageTransition</a:t>
            </a:r>
            <a:r>
              <a:rPr lang="en-US" altLang="ja-JP" dirty="0" smtClean="0">
                <a:solidFill>
                  <a:srgbClr val="FF0000"/>
                </a:solidFill>
                <a:latin typeface="Courier New"/>
                <a:cs typeface="Courier New"/>
              </a:rPr>
              <a:t> = 'flip';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});</a:t>
            </a:r>
          </a:p>
          <a:p>
            <a:r>
              <a:rPr lang="en-US" altLang="ja-JP" dirty="0" smtClean="0">
                <a:latin typeface="Courier New"/>
                <a:cs typeface="Courier New"/>
              </a:rPr>
              <a:t>&lt;/script&gt;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&lt;script </a:t>
            </a:r>
            <a:r>
              <a:rPr lang="en-US" altLang="ja-JP" dirty="0" err="1">
                <a:latin typeface="Courier New"/>
                <a:cs typeface="Courier New"/>
              </a:rPr>
              <a:t>src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 err="1" smtClean="0">
                <a:latin typeface="Courier New"/>
                <a:cs typeface="Courier New"/>
              </a:rPr>
              <a:t>jquery</a:t>
            </a:r>
            <a:r>
              <a:rPr lang="en-US" altLang="ja-JP" dirty="0" err="1">
                <a:latin typeface="Courier New"/>
                <a:cs typeface="Courier New"/>
              </a:rPr>
              <a:t>.</a:t>
            </a:r>
            <a:r>
              <a:rPr lang="en-US" altLang="ja-JP" dirty="0" err="1" smtClean="0">
                <a:latin typeface="Courier New"/>
                <a:cs typeface="Courier New"/>
              </a:rPr>
              <a:t>mobile.js</a:t>
            </a:r>
            <a:r>
              <a:rPr lang="en-US" altLang="ja-JP" dirty="0">
                <a:latin typeface="Courier New"/>
                <a:cs typeface="Courier New"/>
              </a:rPr>
              <a:t>"&gt;&lt;/script&gt;</a:t>
            </a:r>
          </a:p>
          <a:p>
            <a:endParaRPr lang="en-US" altLang="ja-JP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1451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9835" y="2968233"/>
            <a:ext cx="8153400" cy="990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jQuery</a:t>
            </a:r>
            <a:r>
              <a:rPr kumimoji="1" lang="en-US" altLang="ja-JP" dirty="0" smtClean="0"/>
              <a:t> Mobile</a:t>
            </a:r>
            <a:r>
              <a:rPr kumimoji="1" lang="ja-JP" altLang="en-US" dirty="0" smtClean="0"/>
              <a:t>でつくってみよう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1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章のサンプルを作ってみましょう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本のソースコードとかけ離れてしまってもいいので、自分で一から作ってみましょう！</a:t>
            </a:r>
            <a:endParaRPr kumimoji="1" lang="en-US" altLang="ja-JP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1-3.html</a:t>
            </a:r>
            <a:r>
              <a:rPr lang="ja-JP" altLang="en-US" dirty="0"/>
              <a:t>をコピー</a:t>
            </a:r>
            <a:r>
              <a:rPr lang="ja-JP" altLang="en-US" dirty="0" smtClean="0"/>
              <a:t>して</a:t>
            </a:r>
            <a:r>
              <a:rPr lang="en-US" altLang="ja-JP" dirty="0" err="1" smtClean="0">
                <a:solidFill>
                  <a:srgbClr val="FF0000"/>
                </a:solidFill>
              </a:rPr>
              <a:t>my_jqmTweet.html</a:t>
            </a:r>
            <a:r>
              <a:rPr lang="ja-JP" altLang="en-US" dirty="0"/>
              <a:t>を作成し</a:t>
            </a:r>
            <a:r>
              <a:rPr lang="ja-JP" altLang="en-US" dirty="0" smtClean="0"/>
              <a:t>、編集していきましょう。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5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まず、画面のモックを作る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このアプリは、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画面からなります。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ツイート一覧画面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ツイート詳細画面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設定画面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99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ツイート一覧画面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82228" cy="2009837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まずはリストビューを使って、右のような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を実現しましょう。</a:t>
            </a:r>
            <a:endParaRPr lang="en-US" altLang="ja-JP" dirty="0" smtClean="0"/>
          </a:p>
          <a:p>
            <a:r>
              <a:rPr kumimoji="1" lang="ja-JP" altLang="en-US" dirty="0" smtClean="0"/>
              <a:t>画面の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"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pageTweetList</a:t>
            </a:r>
            <a:r>
              <a:rPr kumimoji="1" lang="en-US" altLang="ja-JP" dirty="0" smtClean="0"/>
              <a:t>"</a:t>
            </a:r>
            <a:r>
              <a:rPr kumimoji="1" lang="ja-JP" altLang="en-US" dirty="0" smtClean="0"/>
              <a:t>としましょう。</a:t>
            </a:r>
            <a:endParaRPr kumimoji="1" lang="ja-JP" altLang="en-US" dirty="0"/>
          </a:p>
        </p:txBody>
      </p:sp>
      <p:pic>
        <p:nvPicPr>
          <p:cNvPr id="5" name="図 4" descr="スクリーンショット 2012-03-09 10.5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62" y="913211"/>
            <a:ext cx="4600134" cy="594478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42499" y="3938222"/>
            <a:ext cx="5023313" cy="1569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</a:t>
            </a:r>
            <a:r>
              <a:rPr lang="en-US" altLang="ja-JP" dirty="0" err="1">
                <a:latin typeface="Courier New"/>
                <a:cs typeface="Courier New"/>
              </a:rPr>
              <a:t>ul</a:t>
            </a:r>
            <a:r>
              <a:rPr lang="en-US" altLang="ja-JP" dirty="0">
                <a:latin typeface="Courier New"/>
                <a:cs typeface="Courier New"/>
              </a:rPr>
              <a:t> data-role="</a:t>
            </a:r>
            <a:r>
              <a:rPr lang="en-US" altLang="ja-JP" dirty="0" err="1">
                <a:latin typeface="Courier New"/>
                <a:cs typeface="Courier New"/>
              </a:rPr>
              <a:t>listview</a:t>
            </a:r>
            <a:r>
              <a:rPr lang="en-US" altLang="ja-JP" dirty="0">
                <a:latin typeface="Courier New"/>
                <a:cs typeface="Courier New"/>
              </a:rPr>
              <a:t>"&gt;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&lt;li&gt;&lt;a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ツイート</a:t>
            </a:r>
            <a:r>
              <a:rPr lang="en-US" altLang="ja-JP" dirty="0">
                <a:latin typeface="Courier New"/>
                <a:cs typeface="Courier New"/>
              </a:rPr>
              <a:t>!&lt;/a&gt;&lt;/li&gt;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&lt;li&gt;&lt;a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ツイート</a:t>
            </a:r>
            <a:r>
              <a:rPr lang="en-US" altLang="ja-JP" dirty="0">
                <a:latin typeface="Courier New"/>
                <a:cs typeface="Courier New"/>
              </a:rPr>
              <a:t>!&lt;/a&gt;&lt;/li&gt;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  &lt;li&gt;&lt;a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="#"&gt;</a:t>
            </a:r>
            <a:r>
              <a:rPr lang="ja-JP" altLang="en-US" dirty="0">
                <a:latin typeface="Courier New"/>
                <a:cs typeface="Courier New"/>
              </a:rPr>
              <a:t>ツイート</a:t>
            </a:r>
            <a:r>
              <a:rPr lang="en-US" altLang="ja-JP" dirty="0">
                <a:latin typeface="Courier New"/>
                <a:cs typeface="Courier New"/>
              </a:rPr>
              <a:t>!&lt;/a&gt;&lt;/li&gt;</a:t>
            </a:r>
          </a:p>
          <a:p>
            <a:r>
              <a:rPr lang="en-US" altLang="ja-JP" dirty="0">
                <a:latin typeface="Courier New"/>
                <a:cs typeface="Courier New"/>
              </a:rPr>
              <a:t>&lt;/</a:t>
            </a:r>
            <a:r>
              <a:rPr lang="en-US" altLang="ja-JP" dirty="0" err="1">
                <a:latin typeface="Courier New"/>
                <a:cs typeface="Courier New"/>
              </a:rPr>
              <a:t>ul</a:t>
            </a:r>
            <a:r>
              <a:rPr lang="en-US" altLang="ja-JP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106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ツイート詳細画面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4824518" cy="2666207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まずは画面に「ツイート</a:t>
            </a:r>
            <a:r>
              <a:rPr kumimoji="1" lang="en-US" altLang="ja-JP" dirty="0" smtClean="0"/>
              <a:t>!</a:t>
            </a:r>
            <a:r>
              <a:rPr kumimoji="1" lang="ja-JP" altLang="en-US" dirty="0" smtClean="0"/>
              <a:t>」という文字列が出ているだけ、で構いません。</a:t>
            </a:r>
            <a:endParaRPr kumimoji="1" lang="en-US" altLang="ja-JP" dirty="0" smtClean="0"/>
          </a:p>
          <a:p>
            <a:r>
              <a:rPr lang="ja-JP" altLang="en-US" dirty="0" smtClean="0"/>
              <a:t>画面の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は「</a:t>
            </a:r>
            <a:r>
              <a:rPr lang="en-US" altLang="ja-JP" dirty="0" err="1" smtClean="0"/>
              <a:t>pageTweetDetail</a:t>
            </a:r>
            <a:r>
              <a:rPr lang="ja-JP" altLang="en-US" dirty="0" smtClean="0"/>
              <a:t>」とし、一覧画面から遷移するようにしましょう。</a:t>
            </a:r>
            <a:endParaRPr lang="en-US" altLang="ja-JP" dirty="0" smtClean="0"/>
          </a:p>
        </p:txBody>
      </p:sp>
      <p:pic>
        <p:nvPicPr>
          <p:cNvPr id="4" name="図 3" descr="スクリーンショット 2012-03-09 11.0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04" y="1940572"/>
            <a:ext cx="4140534" cy="5350845"/>
          </a:xfrm>
          <a:prstGeom prst="rect">
            <a:avLst/>
          </a:prstGeom>
        </p:spPr>
      </p:pic>
      <p:pic>
        <p:nvPicPr>
          <p:cNvPr id="5" name="図 4" descr="スクリーンショット 2012-03-09 10.59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65" y="3995298"/>
            <a:ext cx="2384948" cy="3082087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4630775" y="4523248"/>
            <a:ext cx="806391" cy="1355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まず、設定画面に飛ぶためのボタンを一覧画面のヘッダに作成します。</a:t>
            </a:r>
            <a:endParaRPr kumimoji="1" lang="en-US" altLang="ja-JP" dirty="0" smtClean="0"/>
          </a:p>
          <a:p>
            <a:r>
              <a:rPr lang="ja-JP" altLang="en-US" dirty="0" smtClean="0"/>
              <a:t>一覧画面の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要素内に、以下のコードを記述してボタンを作りましょう。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2499" y="3938222"/>
            <a:ext cx="5023313" cy="1883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ja-JP" dirty="0">
                <a:latin typeface="Courier New"/>
                <a:cs typeface="Courier New"/>
              </a:rPr>
              <a:t>&lt;a </a:t>
            </a:r>
            <a:r>
              <a:rPr lang="en-US" altLang="ja-JP" dirty="0" err="1">
                <a:latin typeface="Courier New"/>
                <a:cs typeface="Courier New"/>
              </a:rPr>
              <a:t>href</a:t>
            </a:r>
            <a:r>
              <a:rPr lang="en-US" altLang="ja-JP" dirty="0">
                <a:latin typeface="Courier New"/>
                <a:cs typeface="Courier New"/>
              </a:rPr>
              <a:t>="#</a:t>
            </a:r>
            <a:r>
              <a:rPr lang="en-US" altLang="ja-JP" dirty="0" err="1">
                <a:latin typeface="Courier New"/>
                <a:cs typeface="Courier New"/>
              </a:rPr>
              <a:t>pageSettings</a:t>
            </a:r>
            <a:r>
              <a:rPr lang="en-US" altLang="ja-JP" dirty="0">
                <a:latin typeface="Courier New"/>
                <a:cs typeface="Courier New"/>
              </a:rPr>
              <a:t>" </a:t>
            </a:r>
          </a:p>
          <a:p>
            <a:r>
              <a:rPr lang="en-US" altLang="ja-JP" dirty="0">
                <a:latin typeface="Courier New"/>
                <a:cs typeface="Courier New"/>
              </a:rPr>
              <a:t>  data-transition="flip" </a:t>
            </a:r>
          </a:p>
          <a:p>
            <a:r>
              <a:rPr lang="en-US" altLang="ja-JP" dirty="0">
                <a:latin typeface="Courier New"/>
                <a:cs typeface="Courier New"/>
              </a:rPr>
              <a:t>  data-role="button" </a:t>
            </a:r>
          </a:p>
          <a:p>
            <a:r>
              <a:rPr lang="en-US" altLang="ja-JP" dirty="0">
                <a:latin typeface="Courier New"/>
                <a:cs typeface="Courier New"/>
              </a:rPr>
              <a:t>  data-icon="gear" </a:t>
            </a:r>
          </a:p>
          <a:p>
            <a:r>
              <a:rPr lang="en-US" altLang="ja-JP" dirty="0">
                <a:latin typeface="Courier New"/>
                <a:cs typeface="Courier New"/>
              </a:rPr>
              <a:t>  data-</a:t>
            </a:r>
            <a:r>
              <a:rPr lang="en-US" altLang="ja-JP" dirty="0" err="1">
                <a:latin typeface="Courier New"/>
                <a:cs typeface="Courier New"/>
              </a:rPr>
              <a:t>iconpos</a:t>
            </a:r>
            <a:r>
              <a:rPr lang="en-US" altLang="ja-JP" dirty="0">
                <a:latin typeface="Courier New"/>
                <a:cs typeface="Courier New"/>
              </a:rPr>
              <a:t>="</a:t>
            </a:r>
            <a:r>
              <a:rPr lang="en-US" altLang="ja-JP" dirty="0" err="1">
                <a:latin typeface="Courier New"/>
                <a:cs typeface="Courier New"/>
              </a:rPr>
              <a:t>notext</a:t>
            </a:r>
            <a:r>
              <a:rPr lang="en-US" altLang="ja-JP" dirty="0">
                <a:latin typeface="Courier New"/>
                <a:cs typeface="Courier New"/>
              </a:rPr>
              <a:t>" </a:t>
            </a:r>
          </a:p>
          <a:p>
            <a:r>
              <a:rPr lang="en-US" altLang="ja-JP" dirty="0">
                <a:latin typeface="Courier New"/>
                <a:cs typeface="Courier New"/>
              </a:rPr>
              <a:t>  class="</a:t>
            </a:r>
            <a:r>
              <a:rPr lang="en-US" altLang="ja-JP" dirty="0" err="1">
                <a:latin typeface="Courier New"/>
                <a:cs typeface="Courier New"/>
              </a:rPr>
              <a:t>ui</a:t>
            </a:r>
            <a:r>
              <a:rPr lang="en-US" altLang="ja-JP" dirty="0">
                <a:latin typeface="Courier New"/>
                <a:cs typeface="Courier New"/>
              </a:rPr>
              <a:t>-</a:t>
            </a:r>
            <a:r>
              <a:rPr lang="en-US" altLang="ja-JP" dirty="0" err="1">
                <a:latin typeface="Courier New"/>
                <a:cs typeface="Courier New"/>
              </a:rPr>
              <a:t>btn</a:t>
            </a:r>
            <a:r>
              <a:rPr lang="en-US" altLang="ja-JP" dirty="0">
                <a:latin typeface="Courier New"/>
                <a:cs typeface="Courier New"/>
              </a:rPr>
              <a:t>-right"&gt;</a:t>
            </a:r>
            <a:r>
              <a:rPr lang="ja-JP" altLang="en-US" dirty="0">
                <a:latin typeface="Courier New"/>
                <a:cs typeface="Courier New"/>
              </a:rPr>
              <a:t>設定</a:t>
            </a:r>
            <a:r>
              <a:rPr lang="en-US" altLang="ja-JP" dirty="0">
                <a:latin typeface="Courier New"/>
                <a:cs typeface="Courier New"/>
              </a:rPr>
              <a:t>&lt;/a&gt;</a:t>
            </a:r>
          </a:p>
        </p:txBody>
      </p:sp>
      <p:pic>
        <p:nvPicPr>
          <p:cNvPr id="6" name="図 5" descr="スクリーンショット 2012-03-09 11.15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12" y="4028295"/>
            <a:ext cx="3358276" cy="1793425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7820384" y="3781331"/>
            <a:ext cx="1131183" cy="113118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7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次ページのような見た目になるよう、フォーム要素を配置してください。</a:t>
            </a:r>
            <a:endParaRPr kumimoji="1" lang="en-US" altLang="ja-JP" dirty="0" smtClean="0"/>
          </a:p>
          <a:p>
            <a:r>
              <a:rPr lang="ja-JP" altLang="en-US" dirty="0" smtClean="0"/>
              <a:t>ページの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は</a:t>
            </a:r>
            <a:r>
              <a:rPr lang="en-US" altLang="ja-JP" dirty="0" smtClean="0"/>
              <a:t>"</a:t>
            </a:r>
            <a:r>
              <a:rPr lang="en-US" altLang="ja-JP" dirty="0" err="1" smtClean="0">
                <a:solidFill>
                  <a:srgbClr val="FF0000"/>
                </a:solidFill>
              </a:rPr>
              <a:t>pageSettings</a:t>
            </a:r>
            <a:r>
              <a:rPr lang="en-US" altLang="ja-JP" dirty="0" smtClean="0"/>
              <a:t>"</a:t>
            </a:r>
            <a:r>
              <a:rPr lang="ja-JP" altLang="en-US" dirty="0" smtClean="0"/>
              <a:t>とします。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上のテキストフィールドは、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"</a:t>
            </a:r>
            <a:r>
              <a:rPr kumimoji="1" lang="en-US" altLang="ja-JP" dirty="0" smtClean="0">
                <a:solidFill>
                  <a:srgbClr val="FF0000"/>
                </a:solidFill>
              </a:rPr>
              <a:t>username</a:t>
            </a:r>
            <a:r>
              <a:rPr kumimoji="1" lang="en-US" altLang="ja-JP" dirty="0" smtClean="0"/>
              <a:t>"</a:t>
            </a:r>
            <a:r>
              <a:rPr kumimoji="1" lang="ja-JP" altLang="en-US" dirty="0" smtClean="0"/>
              <a:t>とした</a:t>
            </a:r>
            <a:r>
              <a:rPr kumimoji="1" lang="en-US" altLang="ja-JP" dirty="0" smtClean="0"/>
              <a:t>text</a:t>
            </a:r>
            <a:r>
              <a:rPr kumimoji="1" lang="ja-JP" altLang="en-US" dirty="0" smtClean="0"/>
              <a:t>タイプの</a:t>
            </a:r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要素で作ります。</a:t>
            </a:r>
            <a:endParaRPr kumimoji="1" lang="en-US" altLang="ja-JP" dirty="0" smtClean="0"/>
          </a:p>
          <a:p>
            <a:r>
              <a:rPr lang="ja-JP" altLang="en-US" dirty="0" smtClean="0"/>
              <a:t>下のテキストフィールドは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"</a:t>
            </a:r>
            <a:r>
              <a:rPr lang="en-US" altLang="ja-JP" dirty="0" smtClean="0">
                <a:solidFill>
                  <a:srgbClr val="FF0000"/>
                </a:solidFill>
              </a:rPr>
              <a:t>slider</a:t>
            </a:r>
            <a:r>
              <a:rPr lang="en-US" altLang="ja-JP" dirty="0" smtClean="0"/>
              <a:t>"</a:t>
            </a:r>
            <a:r>
              <a:rPr lang="ja-JP" altLang="en-US" dirty="0" smtClean="0"/>
              <a:t>とした</a:t>
            </a:r>
            <a:r>
              <a:rPr lang="en-US" altLang="ja-JP" dirty="0" smtClean="0"/>
              <a:t>range</a:t>
            </a:r>
            <a:r>
              <a:rPr lang="ja-JP" altLang="en-US" dirty="0" smtClean="0"/>
              <a:t>タイプの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要素で作ります。</a:t>
            </a:r>
            <a:r>
              <a:rPr lang="en-US" altLang="ja-JP" dirty="0" smtClean="0"/>
              <a:t>min="5", max="50"</a:t>
            </a:r>
            <a:r>
              <a:rPr lang="ja-JP" altLang="en-US" dirty="0" smtClean="0"/>
              <a:t>としてください。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814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デザート.thmx</Template>
  <TotalTime>3350</TotalTime>
  <Words>6625</Words>
  <Application>Microsoft Macintosh PowerPoint</Application>
  <PresentationFormat>画面に合わせる (4:3)</PresentationFormat>
  <Paragraphs>720</Paragraphs>
  <Slides>117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117</vt:i4>
      </vt:variant>
    </vt:vector>
  </HeadingPairs>
  <TitlesOfParts>
    <vt:vector size="118" baseType="lpstr">
      <vt:lpstr>デザート</vt:lpstr>
      <vt:lpstr>jQuery Mobile入門</vt:lpstr>
      <vt:lpstr>自己紹介</vt:lpstr>
      <vt:lpstr>この資料について</vt:lpstr>
      <vt:lpstr>jQuery Mobileとは</vt:lpstr>
      <vt:lpstr>jQuery Mobileの特徴</vt:lpstr>
      <vt:lpstr>ネイティブアプリに近い操作感</vt:lpstr>
      <vt:lpstr>テーマの切り替えが可能</vt:lpstr>
      <vt:lpstr>JavaScriptの知識がなくてもそこそこ使える</vt:lpstr>
      <vt:lpstr>jQueryに依存している</vt:lpstr>
      <vt:lpstr>マルチプラットフォーム</vt:lpstr>
      <vt:lpstr>jQuery Mobileを使用したサイトは増加中</vt:lpstr>
      <vt:lpstr>jQuery Mobileをはじめよう</vt:lpstr>
      <vt:lpstr>jQuery Mobileをはじめよう</vt:lpstr>
      <vt:lpstr>準備作業</vt:lpstr>
      <vt:lpstr>jQuery Mobileのインストール</vt:lpstr>
      <vt:lpstr>はじめてのjQuery Mobileページ</vt:lpstr>
      <vt:lpstr>はじめてのjQuery Mobileページ</vt:lpstr>
      <vt:lpstr>はじめてのjQuery Mobileページ</vt:lpstr>
      <vt:lpstr>2ページからなるWebサイト</vt:lpstr>
      <vt:lpstr>2ページからなるWebサイト</vt:lpstr>
      <vt:lpstr>2ページからなるWebサイト</vt:lpstr>
      <vt:lpstr>アプリケーションの構造とナビゲーション</vt:lpstr>
      <vt:lpstr>内部ページと外部ページ</vt:lpstr>
      <vt:lpstr>内部ページの利用</vt:lpstr>
      <vt:lpstr>外部ページの利用</vt:lpstr>
      <vt:lpstr>外部ページの利用</vt:lpstr>
      <vt:lpstr>ダイアログ</vt:lpstr>
      <vt:lpstr>ダイアログ</vt:lpstr>
      <vt:lpstr>ページ遷移のアニメーション</vt:lpstr>
      <vt:lpstr>ページ遷移のアニメーション</vt:lpstr>
      <vt:lpstr>ページの要素</vt:lpstr>
      <vt:lpstr>ページの要素</vt:lpstr>
      <vt:lpstr>リストビュー</vt:lpstr>
      <vt:lpstr>読み取り専用のリストビュー</vt:lpstr>
      <vt:lpstr>読み取り専用のリストビュー</vt:lpstr>
      <vt:lpstr>リストビューの項目から他のページにジャンプする</vt:lpstr>
      <vt:lpstr>リストに区切りを入れる</vt:lpstr>
      <vt:lpstr>リストビューを入れ子で指定する</vt:lpstr>
      <vt:lpstr>リストビューを入れ子で指定する</vt:lpstr>
      <vt:lpstr>リスト項目の分割</vt:lpstr>
      <vt:lpstr>カウントのバブル表示</vt:lpstr>
      <vt:lpstr>ナビゲーションバー</vt:lpstr>
      <vt:lpstr>ナビゲーションバー</vt:lpstr>
      <vt:lpstr>ヘッダー・フッター</vt:lpstr>
      <vt:lpstr>ヘッダー・フッター</vt:lpstr>
      <vt:lpstr>フォーム要素</vt:lpstr>
      <vt:lpstr>ボタン</vt:lpstr>
      <vt:lpstr>ボタン</vt:lpstr>
      <vt:lpstr>ボタンのコントロールグループ</vt:lpstr>
      <vt:lpstr>ボタン</vt:lpstr>
      <vt:lpstr>ボタンのコントロールグループ</vt:lpstr>
      <vt:lpstr>（ボタンの）アイコン</vt:lpstr>
      <vt:lpstr>（ボタンの）アイコン</vt:lpstr>
      <vt:lpstr>カスタムアイコン</vt:lpstr>
      <vt:lpstr>カスタムアイコン</vt:lpstr>
      <vt:lpstr>ヘッダ上のボタン</vt:lpstr>
      <vt:lpstr>ヘッダ上のボタン</vt:lpstr>
      <vt:lpstr>戻るボタンの自動挿入</vt:lpstr>
      <vt:lpstr>チェックボックスとラジオボタン</vt:lpstr>
      <vt:lpstr>フリップトグル</vt:lpstr>
      <vt:lpstr>フィールドのグループ化</vt:lpstr>
      <vt:lpstr>選択メニュー</vt:lpstr>
      <vt:lpstr>スライダー</vt:lpstr>
      <vt:lpstr>レイアウトグリッド</vt:lpstr>
      <vt:lpstr>レイアウトグリッド</vt:lpstr>
      <vt:lpstr>テーマの切り替え</vt:lpstr>
      <vt:lpstr>テーマとスウォッチ</vt:lpstr>
      <vt:lpstr>テーマとスウォッチ</vt:lpstr>
      <vt:lpstr>スウォッチをカスタマイズする</vt:lpstr>
      <vt:lpstr>スウォッチをカスタマイズする</vt:lpstr>
      <vt:lpstr>スウォッチをカスタマイズする</vt:lpstr>
      <vt:lpstr>スウォッチをカスタマイズする</vt:lpstr>
      <vt:lpstr>jQuery MobileのAPI</vt:lpstr>
      <vt:lpstr>:jqmData()セレクタ</vt:lpstr>
      <vt:lpstr>UIウィジェットが持つメソッド</vt:lpstr>
      <vt:lpstr>UIウィジェットが持つメソッド</vt:lpstr>
      <vt:lpstr>$.mobile.changePage(to, options)</vt:lpstr>
      <vt:lpstr>$.mobile.changePage(to, options)</vt:lpstr>
      <vt:lpstr>$.mobile.showPageLoadingMsg() $.mobile.hidePageLoadingMsg()</vt:lpstr>
      <vt:lpstr>タッチイベント</vt:lpstr>
      <vt:lpstr>仮想マウスイベント</vt:lpstr>
      <vt:lpstr>APIを利用したサンプル(1)</vt:lpstr>
      <vt:lpstr>APIを利用したサンプル(1)</vt:lpstr>
      <vt:lpstr>外部ページの読み込みに伴うイベント</vt:lpstr>
      <vt:lpstr>ページ遷移に伴うイベント</vt:lpstr>
      <vt:lpstr>ページの生成・削除に伴うイベント</vt:lpstr>
      <vt:lpstr>APIを利用したサンプル(2)</vt:lpstr>
      <vt:lpstr>APIを利用したサンプル(2)</vt:lpstr>
      <vt:lpstr>その他のイベント</vt:lpstr>
      <vt:lpstr>jQuery Mobileの設定</vt:lpstr>
      <vt:lpstr>jQuery Mobileの設定</vt:lpstr>
      <vt:lpstr>APIを利用したサンプル(1)</vt:lpstr>
      <vt:lpstr>jQuery Mobileでつくってみよう</vt:lpstr>
      <vt:lpstr>6章のサンプルを作ってみましょう</vt:lpstr>
      <vt:lpstr>まず、画面のモックを作る</vt:lpstr>
      <vt:lpstr>ツイート一覧画面</vt:lpstr>
      <vt:lpstr>ツイート詳細画面</vt:lpstr>
      <vt:lpstr>設定画面</vt:lpstr>
      <vt:lpstr>設定画面</vt:lpstr>
      <vt:lpstr>設定画面</vt:lpstr>
      <vt:lpstr>JavaScriptプログラミング</vt:lpstr>
      <vt:lpstr>コードを書く準備</vt:lpstr>
      <vt:lpstr>Twitterからツイートを読み込む</vt:lpstr>
      <vt:lpstr>ツイートから一覧を作成</vt:lpstr>
      <vt:lpstr>詳細画面を表示する際の処理</vt:lpstr>
      <vt:lpstr>設定画面を表示する際の処理</vt:lpstr>
      <vt:lpstr>時間が余ったら</vt:lpstr>
      <vt:lpstr>jQuery Mobileの開発環境</vt:lpstr>
      <vt:lpstr>DreamWeaver5.5</vt:lpstr>
      <vt:lpstr>codiqa</vt:lpstr>
      <vt:lpstr>ApplicationCraft</vt:lpstr>
      <vt:lpstr>jQuery Mobile以外の主なモバイルフレームワーク</vt:lpstr>
      <vt:lpstr>Sencha Touch</vt:lpstr>
      <vt:lpstr>Kendo UI Mobile</vt:lpstr>
      <vt:lpstr>PhoneGap</vt:lpstr>
      <vt:lpstr>終わりに</vt:lpstr>
      <vt:lpstr>ご清聴ありがとうございました。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Mobileのすべて</dc:title>
  <dc:creator>白石 俊平</dc:creator>
  <cp:lastModifiedBy>白石 俊平</cp:lastModifiedBy>
  <cp:revision>264</cp:revision>
  <dcterms:created xsi:type="dcterms:W3CDTF">2012-03-07T11:24:57Z</dcterms:created>
  <dcterms:modified xsi:type="dcterms:W3CDTF">2012-03-11T23:01:52Z</dcterms:modified>
</cp:coreProperties>
</file>