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81" r:id="rId21"/>
    <p:sldId id="278" r:id="rId22"/>
    <p:sldId id="277" r:id="rId23"/>
    <p:sldId id="279" r:id="rId24"/>
    <p:sldId id="282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  <a:srgbClr val="FFFF99"/>
    <a:srgbClr val="FFCC00"/>
    <a:srgbClr val="CCFF66"/>
    <a:srgbClr val="BF95DF"/>
    <a:srgbClr val="176CE9"/>
    <a:srgbClr val="789030"/>
    <a:srgbClr val="1860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2A8C-451C-4766-BBB6-3AFEC3A401ED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A11E5-983A-40C3-9BF7-FA21DBE0D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A11E5-983A-40C3-9BF7-FA21DBE0D0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89DE722-F36B-4170-AB1A-51A9D8A41655}" type="datetimeFigureOut">
              <a:rPr lang="en-US" smtClean="0"/>
              <a:pPr/>
              <a:t>2009-12-17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FA1D00-FB6F-405B-A2B5-E74B34ED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js.com/deploy/dev/examples/layout-browser/layout-browse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xtjs.tv/" TargetMode="External"/><Relationship Id="rId3" Type="http://schemas.openxmlformats.org/officeDocument/2006/relationships/hyperlink" Target="http://www.extjs.com/products/extjs/" TargetMode="External"/><Relationship Id="rId7" Type="http://schemas.openxmlformats.org/officeDocument/2006/relationships/hyperlink" Target="http://www.extjs.com/learn/Main_P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js.com/forum/" TargetMode="External"/><Relationship Id="rId5" Type="http://schemas.openxmlformats.org/officeDocument/2006/relationships/hyperlink" Target="http://www.extjs.com/deploy/dev/docs/" TargetMode="External"/><Relationship Id="rId4" Type="http://schemas.openxmlformats.org/officeDocument/2006/relationships/hyperlink" Target="http://www.extjs.com/deploy/dev/examples/samples.html" TargetMode="External"/><Relationship Id="rId9" Type="http://schemas.openxmlformats.org/officeDocument/2006/relationships/hyperlink" Target="http://www.extjs.com/learn/Screencas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js.com/products/extjs/download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981200"/>
            <a:ext cx="4114800" cy="1219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1860A8"/>
                </a:solidFill>
              </a:rPr>
              <a:t>Ext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789030"/>
                </a:solidFill>
              </a:rPr>
              <a:t>JS</a:t>
            </a:r>
            <a:endParaRPr lang="en-US" sz="8000" i="1" dirty="0">
              <a:solidFill>
                <a:srgbClr val="789030"/>
              </a:solidFill>
            </a:endParaRPr>
          </a:p>
        </p:txBody>
      </p:sp>
      <p:pic>
        <p:nvPicPr>
          <p:cNvPr id="5" name="Picture 4" descr="extj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447800"/>
            <a:ext cx="2667000" cy="2482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81400" y="2971800"/>
            <a:ext cx="5105400" cy="533400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Framework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403860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ikhwanhayat@gmail.com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447800"/>
            <a:ext cx="4267200" cy="533400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Basics of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543800" cy="2133600"/>
          </a:xfrm>
        </p:spPr>
        <p:txBody>
          <a:bodyPr/>
          <a:lstStyle/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/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Buttons, </a:t>
            </a:r>
            <a:r>
              <a:rPr lang="en-US" b="1" dirty="0" err="1" smtClean="0">
                <a:solidFill>
                  <a:srgbClr val="92D050"/>
                </a:solidFill>
              </a:rPr>
              <a:t>ComboBox</a:t>
            </a:r>
            <a:r>
              <a:rPr lang="en-US" b="1" dirty="0" smtClean="0">
                <a:solidFill>
                  <a:srgbClr val="92D050"/>
                </a:solidFill>
              </a:rPr>
              <a:t>, </a:t>
            </a:r>
            <a:r>
              <a:rPr lang="en-US" b="1" dirty="0" err="1" smtClean="0">
                <a:solidFill>
                  <a:srgbClr val="92D050"/>
                </a:solidFill>
              </a:rPr>
              <a:t>DateField</a:t>
            </a:r>
            <a:r>
              <a:rPr lang="en-US" b="1" dirty="0" smtClean="0">
                <a:solidFill>
                  <a:srgbClr val="92D050"/>
                </a:solidFill>
              </a:rPr>
              <a:t>, Slider, </a:t>
            </a:r>
            <a:r>
              <a:rPr lang="en-US" b="1" dirty="0" err="1" smtClean="0">
                <a:solidFill>
                  <a:srgbClr val="92D050"/>
                </a:solidFill>
              </a:rPr>
              <a:t>Quicktip</a:t>
            </a:r>
            <a:r>
              <a:rPr lang="en-US" b="1" dirty="0" smtClean="0">
                <a:solidFill>
                  <a:srgbClr val="92D050"/>
                </a:solidFill>
              </a:rPr>
              <a:t>, Tree, </a:t>
            </a:r>
            <a:r>
              <a:rPr lang="en-US" b="1" dirty="0" err="1" smtClean="0">
                <a:solidFill>
                  <a:srgbClr val="92D050"/>
                </a:solidFill>
              </a:rPr>
              <a:t>ListView</a:t>
            </a:r>
            <a:r>
              <a:rPr lang="en-US" b="1" dirty="0" smtClean="0">
                <a:solidFill>
                  <a:srgbClr val="92D050"/>
                </a:solidFill>
              </a:rPr>
              <a:t>...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2004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btn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= new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Ext.Button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text: ‘Click me!‘,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width: 200,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height: 100</a:t>
            </a:r>
          </a:p>
          <a:p>
            <a:r>
              <a:rPr lang="en-US" sz="240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 rot="905080">
            <a:off x="4993935" y="3990901"/>
            <a:ext cx="3707033" cy="160020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Black" pitchFamily="34" charset="0"/>
              </a:rPr>
              <a:t>CONFIG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OPTIONS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FD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FD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FD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2133600"/>
          </a:xfrm>
        </p:spPr>
        <p:txBody>
          <a:bodyPr/>
          <a:lstStyle/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/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Panel, </a:t>
            </a:r>
            <a:r>
              <a:rPr lang="en-US" b="1" dirty="0" err="1" smtClean="0">
                <a:solidFill>
                  <a:srgbClr val="92D050"/>
                </a:solidFill>
              </a:rPr>
              <a:t>GridPanel</a:t>
            </a:r>
            <a:r>
              <a:rPr lang="en-US" b="1" dirty="0" smtClean="0">
                <a:solidFill>
                  <a:srgbClr val="92D050"/>
                </a:solidFill>
              </a:rPr>
              <a:t>, </a:t>
            </a:r>
            <a:r>
              <a:rPr lang="en-US" b="1" dirty="0" err="1" smtClean="0">
                <a:solidFill>
                  <a:srgbClr val="92D050"/>
                </a:solidFill>
              </a:rPr>
              <a:t>TabPanel</a:t>
            </a:r>
            <a:r>
              <a:rPr lang="en-US" b="1" dirty="0" smtClean="0">
                <a:solidFill>
                  <a:srgbClr val="92D050"/>
                </a:solidFill>
              </a:rPr>
              <a:t>, </a:t>
            </a:r>
            <a:r>
              <a:rPr lang="en-US" b="1" dirty="0" err="1" smtClean="0">
                <a:solidFill>
                  <a:srgbClr val="92D050"/>
                </a:solidFill>
              </a:rPr>
              <a:t>FormPanel</a:t>
            </a:r>
            <a:r>
              <a:rPr lang="en-US" b="1" dirty="0" smtClean="0">
                <a:solidFill>
                  <a:srgbClr val="92D050"/>
                </a:solidFill>
              </a:rPr>
              <a:t>, Window, ...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24384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pnl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= new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Ext.Panel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title: 'A Panel',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border: true,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tbar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: [ 'Tool 1' ],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items: [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   new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Ext.Panel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       title: 'A child panel!'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   })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]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en-US" sz="24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3962400" cy="2133600"/>
          </a:xfrm>
        </p:spPr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/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Fit, Border, 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Form, Accordion,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876800"/>
            <a:ext cx="80771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hlinkClick r:id="rId3"/>
              </a:rPr>
              <a:t>http://www.extjs.com/deploy/dev/examples/layout-browser/layout-browser.html</a:t>
            </a:r>
            <a:endParaRPr lang="en-US" sz="3200" b="1" dirty="0" smtClean="0">
              <a:solidFill>
                <a:srgbClr val="92D050"/>
              </a:solidFill>
            </a:endParaRPr>
          </a:p>
          <a:p>
            <a:endParaRPr lang="en-US" sz="3200" b="1" dirty="0" smtClean="0">
              <a:solidFill>
                <a:srgbClr val="92D050"/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371600"/>
            <a:ext cx="4356656" cy="328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2362200" cy="2133600"/>
          </a:xfrm>
        </p:spPr>
        <p:txBody>
          <a:bodyPr/>
          <a:lstStyle/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listeners</a:t>
            </a:r>
          </a:p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on()</a:t>
            </a:r>
          </a:p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handler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914400"/>
            <a:ext cx="556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btn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= new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Ext.Button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text: 'Click me!',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width: 200,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height: 100,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listeners: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   'click': function()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       alert('Clicked!');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   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</a:p>
          <a:p>
            <a:endParaRPr lang="en-US" sz="20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btn.on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('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mouseover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', function()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alert('Hovered!');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en-US" sz="20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5146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99"/>
                </a:solidFill>
                <a:latin typeface="Consolas" pitchFamily="49" charset="0"/>
              </a:rPr>
              <a:t>Fire up your editor,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Consolas" pitchFamily="49" charset="0"/>
              </a:rPr>
              <a:t>and let’s get our hand dirty!</a:t>
            </a:r>
            <a:endParaRPr lang="en-US" sz="4000" b="1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981200"/>
            <a:ext cx="37338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Common stuff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0" y="2895600"/>
            <a:ext cx="3505200" cy="1981200"/>
          </a:xfrm>
        </p:spPr>
        <p:txBody>
          <a:bodyPr>
            <a:normAutofit lnSpcReduction="10000"/>
          </a:bodyPr>
          <a:lstStyle/>
          <a:p>
            <a:pPr marL="633222" indent="-514350">
              <a:buNone/>
            </a:pPr>
            <a:r>
              <a:rPr lang="en-US" b="1" dirty="0" err="1" smtClean="0">
                <a:solidFill>
                  <a:srgbClr val="BF95DF"/>
                </a:solidFill>
              </a:rPr>
              <a:t>onReady</a:t>
            </a:r>
            <a:r>
              <a:rPr lang="en-US" b="1" dirty="0" smtClean="0">
                <a:solidFill>
                  <a:srgbClr val="BF95DF"/>
                </a:solidFill>
              </a:rPr>
              <a:t>(), </a:t>
            </a:r>
          </a:p>
          <a:p>
            <a:pPr marL="633222" indent="-514350">
              <a:buNone/>
            </a:pPr>
            <a:r>
              <a:rPr lang="en-US" b="1" dirty="0" err="1" smtClean="0">
                <a:solidFill>
                  <a:srgbClr val="BF95DF"/>
                </a:solidFill>
              </a:rPr>
              <a:t>config</a:t>
            </a:r>
            <a:r>
              <a:rPr lang="en-US" b="1" dirty="0" smtClean="0">
                <a:solidFill>
                  <a:srgbClr val="BF95DF"/>
                </a:solidFill>
              </a:rPr>
              <a:t> opts, </a:t>
            </a:r>
          </a:p>
          <a:p>
            <a:pPr marL="633222" indent="-514350">
              <a:buNone/>
            </a:pPr>
            <a:r>
              <a:rPr lang="en-US" b="1" dirty="0" err="1" smtClean="0">
                <a:solidFill>
                  <a:srgbClr val="BF95DF"/>
                </a:solidFill>
              </a:rPr>
              <a:t>xtype</a:t>
            </a:r>
            <a:r>
              <a:rPr lang="en-US" b="1" dirty="0" smtClean="0">
                <a:solidFill>
                  <a:srgbClr val="BF95DF"/>
                </a:solidFill>
              </a:rPr>
              <a:t>, </a:t>
            </a:r>
            <a:r>
              <a:rPr lang="en-US" b="1" dirty="0" err="1" smtClean="0">
                <a:solidFill>
                  <a:srgbClr val="BF95DF"/>
                </a:solidFill>
              </a:rPr>
              <a:t>applyTo</a:t>
            </a:r>
            <a:r>
              <a:rPr lang="en-US" b="1" dirty="0" smtClean="0">
                <a:solidFill>
                  <a:srgbClr val="BF95DF"/>
                </a:solidFill>
              </a:rPr>
              <a:t>,</a:t>
            </a:r>
          </a:p>
          <a:p>
            <a:pPr marL="633222" indent="-514350">
              <a:buNone/>
            </a:pPr>
            <a:r>
              <a:rPr lang="en-US" b="1" dirty="0" err="1" smtClean="0">
                <a:solidFill>
                  <a:srgbClr val="BF95DF"/>
                </a:solidFill>
              </a:rPr>
              <a:t>contentEl</a:t>
            </a:r>
            <a:r>
              <a:rPr lang="en-US" b="1" dirty="0" smtClean="0">
                <a:solidFill>
                  <a:srgbClr val="BF95DF"/>
                </a:solidFill>
              </a:rPr>
              <a:t>...</a:t>
            </a:r>
            <a:endParaRPr lang="en-US" b="1" dirty="0">
              <a:solidFill>
                <a:srgbClr val="BF95D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76800"/>
            <a:ext cx="7543800" cy="2438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good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‘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alert()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Firebug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console.log()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console.dir()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BF95D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962400"/>
            <a:ext cx="35052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Debugging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iagonal Stripe 9"/>
          <p:cNvSpPr/>
          <p:nvPr/>
        </p:nvSpPr>
        <p:spPr>
          <a:xfrm flipH="1">
            <a:off x="5105400" y="0"/>
            <a:ext cx="4038600" cy="3048000"/>
          </a:xfrm>
          <a:prstGeom prst="diagStrip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2299674">
            <a:off x="6137668" y="892227"/>
            <a:ext cx="3123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</a:rPr>
              <a:t>We learned...</a:t>
            </a:r>
            <a:endParaRPr lang="en-US" sz="4000" b="1" i="1" dirty="0">
              <a:solidFill>
                <a:srgbClr val="FFFF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914400"/>
            <a:ext cx="3733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Fundamentals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752600"/>
            <a:ext cx="3200400" cy="19812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200" b="1" dirty="0" smtClean="0">
                <a:solidFill>
                  <a:srgbClr val="BF95DF"/>
                </a:solidFill>
              </a:rPr>
              <a:t>Components,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Panel,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200" b="1" dirty="0" smtClean="0">
                <a:solidFill>
                  <a:srgbClr val="BF95DF"/>
                </a:solidFill>
              </a:rPr>
              <a:t>Layout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BF95D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(3)</a:t>
            </a:r>
            <a:b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WORKING WITH DATA</a:t>
            </a:r>
            <a:endParaRPr 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AJAX - </a:t>
            </a:r>
            <a:r>
              <a:rPr lang="en-US" sz="3200" dirty="0" err="1" smtClean="0">
                <a:solidFill>
                  <a:srgbClr val="FFFF00"/>
                </a:solidFill>
              </a:rPr>
              <a:t>Asychronous</a:t>
            </a:r>
            <a:r>
              <a:rPr lang="en-US" sz="3200" dirty="0" smtClean="0">
                <a:solidFill>
                  <a:srgbClr val="FFFF00"/>
                </a:solidFill>
              </a:rPr>
              <a:t> JavaScript and XML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315200" cy="2362200"/>
          </a:xfrm>
        </p:spPr>
        <p:txBody>
          <a:bodyPr>
            <a:normAutofit lnSpcReduction="10000"/>
          </a:bodyPr>
          <a:lstStyle/>
          <a:p>
            <a:pPr marL="633222" indent="-514350"/>
            <a:r>
              <a:rPr lang="en-US" b="1" dirty="0" smtClean="0">
                <a:solidFill>
                  <a:srgbClr val="92D050"/>
                </a:solidFill>
              </a:rPr>
              <a:t>Clean separation of presentation and data.</a:t>
            </a:r>
          </a:p>
          <a:p>
            <a:pPr marL="633222" indent="-514350"/>
            <a:r>
              <a:rPr lang="en-US" b="1" dirty="0" smtClean="0">
                <a:solidFill>
                  <a:srgbClr val="92D050"/>
                </a:solidFill>
              </a:rPr>
              <a:t>Thin client which connects to web services.</a:t>
            </a:r>
          </a:p>
          <a:p>
            <a:pPr marL="633222" indent="-514350"/>
            <a:r>
              <a:rPr lang="en-US" b="1" dirty="0" smtClean="0">
                <a:solidFill>
                  <a:srgbClr val="92D050"/>
                </a:solidFill>
              </a:rPr>
              <a:t>Data encapsulated in JSON/XML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86200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person: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name: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'Ali'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age: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isCitizen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true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810000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&lt;data&gt;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&lt;person&gt;</a:t>
            </a:r>
            <a:endParaRPr lang="en-US" sz="20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&lt;name&gt;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Ali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&lt;/name&gt;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&lt;age&gt;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&lt;/age&gt;</a:t>
            </a:r>
            <a:endParaRPr lang="en-US" sz="20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   &lt;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isCitizen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&lt;/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</a:rPr>
              <a:t>isCitizen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 &lt;/person&gt;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</a:rPr>
              <a:t>&lt;/data&gt;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3048000" y="2743200"/>
            <a:ext cx="1143000" cy="9144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  <a:endCxn id="5" idx="1"/>
          </p:cNvCxnSpPr>
          <p:nvPr/>
        </p:nvCxnSpPr>
        <p:spPr>
          <a:xfrm>
            <a:off x="2438400" y="3200400"/>
            <a:ext cx="609600" cy="1588"/>
          </a:xfrm>
          <a:prstGeom prst="straightConnector1">
            <a:avLst/>
          </a:prstGeom>
          <a:ln w="66675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16" idx="1"/>
          </p:cNvCxnSpPr>
          <p:nvPr/>
        </p:nvCxnSpPr>
        <p:spPr>
          <a:xfrm>
            <a:off x="4191000" y="3200400"/>
            <a:ext cx="2514600" cy="1588"/>
          </a:xfrm>
          <a:prstGeom prst="straightConnector1">
            <a:avLst/>
          </a:prstGeom>
          <a:ln w="66675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05600" y="2514600"/>
            <a:ext cx="1600200" cy="137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Browser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4800600" y="1905000"/>
            <a:ext cx="1143000" cy="990600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JSON/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XML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1600200" cy="152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Backend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err="1" smtClean="0"/>
              <a:t>Ext.data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4038600" cy="2667000"/>
          </a:xfrm>
        </p:spPr>
        <p:txBody>
          <a:bodyPr/>
          <a:lstStyle/>
          <a:p>
            <a:pPr marL="633222" indent="-514350"/>
            <a:r>
              <a:rPr lang="en-US" b="1" dirty="0" smtClean="0">
                <a:solidFill>
                  <a:srgbClr val="92D050"/>
                </a:solidFill>
              </a:rPr>
              <a:t>Store</a:t>
            </a:r>
          </a:p>
          <a:p>
            <a:pPr marL="925830" lvl="1" indent="-514350"/>
            <a:r>
              <a:rPr lang="en-US" b="1" dirty="0" err="1" smtClean="0">
                <a:solidFill>
                  <a:srgbClr val="92D050"/>
                </a:solidFill>
              </a:rPr>
              <a:t>DataReader</a:t>
            </a:r>
            <a:r>
              <a:rPr lang="en-US" b="1" dirty="0" smtClean="0">
                <a:solidFill>
                  <a:srgbClr val="92D050"/>
                </a:solidFill>
              </a:rPr>
              <a:t>	</a:t>
            </a:r>
          </a:p>
          <a:p>
            <a:pPr marL="925830" lvl="1" indent="-514350"/>
            <a:r>
              <a:rPr lang="en-US" b="1" dirty="0" err="1" smtClean="0">
                <a:solidFill>
                  <a:srgbClr val="92D050"/>
                </a:solidFill>
              </a:rPr>
              <a:t>DataProxy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/>
            <a:r>
              <a:rPr lang="en-US" b="1" dirty="0" smtClean="0">
                <a:solidFill>
                  <a:srgbClr val="92D050"/>
                </a:solidFill>
              </a:rPr>
              <a:t>Record</a:t>
            </a:r>
          </a:p>
        </p:txBody>
      </p:sp>
      <p:sp>
        <p:nvSpPr>
          <p:cNvPr id="5" name="Can 4"/>
          <p:cNvSpPr/>
          <p:nvPr/>
        </p:nvSpPr>
        <p:spPr>
          <a:xfrm>
            <a:off x="5638800" y="1828800"/>
            <a:ext cx="1447800" cy="2133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b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609600" y="3124200"/>
            <a:ext cx="1143000" cy="9144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34" idx="2"/>
          </p:cNvCxnSpPr>
          <p:nvPr/>
        </p:nvCxnSpPr>
        <p:spPr>
          <a:xfrm>
            <a:off x="1752600" y="3581400"/>
            <a:ext cx="1524000" cy="38100"/>
          </a:xfrm>
          <a:prstGeom prst="straightConnector1">
            <a:avLst/>
          </a:prstGeom>
          <a:ln w="66675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1981200" y="3048000"/>
            <a:ext cx="1219200" cy="381000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JSON/XML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838200"/>
            <a:ext cx="2557463" cy="255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34" idx="7"/>
            <a:endCxn id="1027" idx="1"/>
          </p:cNvCxnSpPr>
          <p:nvPr/>
        </p:nvCxnSpPr>
        <p:spPr>
          <a:xfrm rot="5400000" flipH="1" flipV="1">
            <a:off x="4657398" y="1776786"/>
            <a:ext cx="1098456" cy="1778748"/>
          </a:xfrm>
          <a:prstGeom prst="straightConnector1">
            <a:avLst/>
          </a:prstGeom>
          <a:ln w="666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724400"/>
            <a:ext cx="2667000" cy="181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>
            <a:stCxn id="34" idx="5"/>
            <a:endCxn id="1029" idx="0"/>
          </p:cNvCxnSpPr>
          <p:nvPr/>
        </p:nvCxnSpPr>
        <p:spPr>
          <a:xfrm rot="16200000" flipH="1">
            <a:off x="5484882" y="2855982"/>
            <a:ext cx="700788" cy="3036048"/>
          </a:xfrm>
          <a:prstGeom prst="straightConnector1">
            <a:avLst/>
          </a:prstGeom>
          <a:ln w="666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276600" y="3048000"/>
            <a:ext cx="1219200" cy="1143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4724400" y="3429000"/>
            <a:ext cx="1219200" cy="381000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Record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1981200" y="4800600"/>
            <a:ext cx="3886200" cy="12192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indent="-51435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>
                <a:solidFill>
                  <a:srgbClr val="FFCC00"/>
                </a:solidFill>
              </a:rPr>
              <a:t>UI Components displays the data</a:t>
            </a:r>
            <a:endParaRPr kumimoji="0" lang="en-US" b="1" i="0" u="none" strike="noStrike" kern="1200" cap="none" spc="0" normalizeH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0422" lvl="1" indent="-514350">
              <a:buClr>
                <a:schemeClr val="accent1"/>
              </a:buClr>
              <a:buSzPct val="80000"/>
            </a:pPr>
            <a:endParaRPr kumimoji="0" lang="en-US" b="1" i="0" u="none" strike="noStrike" kern="1200" cap="none" spc="0" normalizeH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533400" y="914400"/>
            <a:ext cx="4419600" cy="16002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 manage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</a:p>
          <a:p>
            <a:pPr marL="1090422" lvl="1" indent="-51435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>
                <a:solidFill>
                  <a:srgbClr val="FFCC00"/>
                </a:solidFill>
              </a:rPr>
              <a:t>Fetch from a web service, or</a:t>
            </a:r>
          </a:p>
          <a:p>
            <a:pPr marL="1090422" lvl="1" indent="-51435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loadData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633222" indent="-51435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dirty="0" smtClean="0">
                <a:solidFill>
                  <a:srgbClr val="FFCC00"/>
                </a:solidFill>
              </a:rPr>
              <a:t>Kept as Record</a:t>
            </a:r>
            <a:endParaRPr kumimoji="0" lang="en-US" b="1" i="0" u="none" strike="noStrike" kern="1200" cap="none" spc="0" normalizeH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err="1" smtClean="0"/>
              <a:t>Ext.Ajax.request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1066800"/>
          </a:xfrm>
        </p:spPr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sz="2800" b="1" dirty="0" smtClean="0">
                <a:solidFill>
                  <a:srgbClr val="92D050"/>
                </a:solidFill>
              </a:rPr>
              <a:t>Wraps </a:t>
            </a:r>
            <a:r>
              <a:rPr lang="en-US" sz="2800" b="1" dirty="0" err="1" smtClean="0">
                <a:solidFill>
                  <a:srgbClr val="92D050"/>
                </a:solidFill>
              </a:rPr>
              <a:t>XMLHttpRequest</a:t>
            </a:r>
            <a:r>
              <a:rPr lang="en-US" sz="2800" b="1" dirty="0" smtClean="0">
                <a:solidFill>
                  <a:srgbClr val="92D050"/>
                </a:solidFill>
              </a:rPr>
              <a:t> to do </a:t>
            </a:r>
            <a:r>
              <a:rPr lang="en-US" sz="2800" b="1" dirty="0" err="1" smtClean="0">
                <a:solidFill>
                  <a:srgbClr val="92D050"/>
                </a:solidFill>
              </a:rPr>
              <a:t>async</a:t>
            </a:r>
            <a:r>
              <a:rPr lang="en-US" sz="2800" b="1" dirty="0" smtClean="0">
                <a:solidFill>
                  <a:srgbClr val="92D050"/>
                </a:solidFill>
              </a:rPr>
              <a:t> request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0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BasicForm.load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 </a:t>
            </a: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submit()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886200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Element.load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124200"/>
            <a:ext cx="8382000" cy="106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b="1" noProof="0" dirty="0" smtClean="0">
                <a:solidFill>
                  <a:srgbClr val="92D050"/>
                </a:solidFill>
              </a:rPr>
              <a:t>Load and submit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 values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async</a:t>
            </a:r>
            <a:r>
              <a:rPr lang="en-US" sz="2800" b="1" dirty="0" err="1" smtClean="0">
                <a:solidFill>
                  <a:srgbClr val="92D050"/>
                </a:solidFill>
              </a:rPr>
              <a:t>hronously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4876800"/>
            <a:ext cx="7924800" cy="106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content of an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</a:t>
            </a:r>
            <a:r>
              <a:rPr lang="en-US" sz="2800" b="1" dirty="0" err="1" smtClean="0">
                <a:solidFill>
                  <a:srgbClr val="92D050"/>
                </a:solidFill>
              </a:rPr>
              <a:t>ment</a:t>
            </a:r>
            <a:r>
              <a:rPr lang="en-US" sz="2800" b="1" dirty="0" smtClean="0">
                <a:solidFill>
                  <a:srgbClr val="92D050"/>
                </a:solidFill>
              </a:rPr>
              <a:t> with response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b="1" dirty="0" smtClean="0">
                <a:solidFill>
                  <a:srgbClr val="92D050"/>
                </a:solidFill>
              </a:rPr>
              <a:t>from an </a:t>
            </a:r>
            <a:r>
              <a:rPr lang="en-US" sz="2800" b="1" dirty="0" err="1" smtClean="0">
                <a:solidFill>
                  <a:srgbClr val="92D050"/>
                </a:solidFill>
              </a:rPr>
              <a:t>async</a:t>
            </a:r>
            <a:r>
              <a:rPr lang="en-US" sz="2800" b="1" dirty="0" smtClean="0">
                <a:solidFill>
                  <a:srgbClr val="92D050"/>
                </a:solidFill>
              </a:rPr>
              <a:t> request.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5146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Consolas" pitchFamily="49" charset="0"/>
              </a:rPr>
              <a:t>Let’s get our hand dirty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(again)</a:t>
            </a:r>
            <a:r>
              <a:rPr lang="en-US" sz="4000" b="1" dirty="0" smtClean="0">
                <a:solidFill>
                  <a:srgbClr val="FFFF00"/>
                </a:solidFill>
                <a:latin typeface="Consolas" pitchFamily="49" charset="0"/>
              </a:rPr>
              <a:t>!</a:t>
            </a:r>
            <a:endParaRPr lang="en-US" sz="4000" b="1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onal Stripe 9"/>
          <p:cNvSpPr/>
          <p:nvPr/>
        </p:nvSpPr>
        <p:spPr>
          <a:xfrm flipH="1">
            <a:off x="5105400" y="0"/>
            <a:ext cx="4038600" cy="3048000"/>
          </a:xfrm>
          <a:prstGeom prst="diagStrip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2299674">
            <a:off x="6137668" y="892227"/>
            <a:ext cx="3123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</a:rPr>
              <a:t>We learned...</a:t>
            </a:r>
            <a:endParaRPr lang="en-US" sz="4000" b="1" i="1" dirty="0">
              <a:solidFill>
                <a:srgbClr val="FFFF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67200" y="2743200"/>
            <a:ext cx="3733800" cy="1252728"/>
          </a:xfrm>
          <a:prstGeom prst="rect">
            <a:avLst/>
          </a:prstGeom>
        </p:spPr>
        <p:txBody>
          <a:bodyPr vert="horz" lIns="91440" rIns="45720" rtlCol="0" anchor="ctr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How to work with data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95800" y="3962400"/>
            <a:ext cx="3200400" cy="1981200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200" b="1" dirty="0" err="1" smtClean="0">
                <a:solidFill>
                  <a:srgbClr val="BF95DF"/>
                </a:solidFill>
              </a:rPr>
              <a:t>JsonStore</a:t>
            </a:r>
            <a:r>
              <a:rPr lang="en-US" sz="3200" b="1" dirty="0" smtClean="0">
                <a:solidFill>
                  <a:srgbClr val="BF95DF"/>
                </a:solidFill>
              </a:rPr>
              <a:t>, 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200" b="1" dirty="0" smtClean="0">
                <a:solidFill>
                  <a:srgbClr val="BF95DF"/>
                </a:solidFill>
              </a:rPr>
              <a:t>load(), AJAX, 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200" b="1" dirty="0" smtClean="0">
                <a:solidFill>
                  <a:srgbClr val="BF95DF"/>
                </a:solidFill>
              </a:rPr>
              <a:t>request(),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200" b="1" dirty="0" smtClean="0">
                <a:solidFill>
                  <a:srgbClr val="BF95DF"/>
                </a:solidFill>
              </a:rPr>
              <a:t>submit()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BF95D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9600" y="990600"/>
            <a:ext cx="3733800" cy="1676400"/>
          </a:xfrm>
          <a:prstGeom prst="rect">
            <a:avLst/>
          </a:prstGeom>
        </p:spPr>
        <p:txBody>
          <a:bodyPr vert="horz" lIns="91440" rIns="45720" rtlCol="0" anchor="ctr">
            <a:normAutofit fontScale="9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Separate presentation and data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2590800"/>
            <a:ext cx="3200400" cy="1524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200" b="1" dirty="0" smtClean="0">
                <a:solidFill>
                  <a:srgbClr val="BF95DF"/>
                </a:solidFill>
              </a:rPr>
              <a:t>Client and web service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BF95D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Next 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00200"/>
            <a:ext cx="7315200" cy="4724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Ext.extend</a:t>
            </a:r>
            <a:r>
              <a:rPr lang="en-US" sz="2800" b="1" dirty="0" smtClean="0">
                <a:solidFill>
                  <a:srgbClr val="92D050"/>
                </a:solidFill>
              </a:rPr>
              <a:t/>
            </a:r>
            <a:br>
              <a:rPr lang="en-US" sz="28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Inherits existing components and add your own functionality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lang="en-US" sz="2800" b="1" dirty="0" smtClean="0">
              <a:solidFill>
                <a:srgbClr val="92D050"/>
              </a:solidFill>
            </a:endParaRP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Ext.Direct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way to work with </a:t>
            </a:r>
            <a:r>
              <a:rPr lang="en-US" sz="2400" b="1" dirty="0" smtClean="0">
                <a:solidFill>
                  <a:srgbClr val="92D050"/>
                </a:solidFill>
              </a:rPr>
              <a:t>web services and remote procedure calls.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3222" lvl="0" indent="-514350">
              <a:buClr>
                <a:schemeClr val="accent1"/>
              </a:buClr>
              <a:buSzPct val="80000"/>
              <a:defRPr/>
            </a:pPr>
            <a:r>
              <a:rPr lang="en-US" sz="2800" b="1" noProof="0" dirty="0" smtClean="0">
                <a:solidFill>
                  <a:srgbClr val="FF99FF"/>
                </a:solidFill>
              </a:rPr>
              <a:t>...other </a:t>
            </a:r>
            <a:r>
              <a:rPr lang="en-US" sz="2800" b="1" i="1" noProof="0" dirty="0" smtClean="0">
                <a:solidFill>
                  <a:srgbClr val="FF99FF"/>
                </a:solidFill>
              </a:rPr>
              <a:t>advance</a:t>
            </a:r>
            <a:r>
              <a:rPr lang="en-US" sz="2800" b="1" noProof="0" dirty="0" smtClean="0">
                <a:solidFill>
                  <a:srgbClr val="FF99FF"/>
                </a:solidFill>
              </a:rPr>
              <a:t> stuff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3622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CFF66"/>
                </a:solidFill>
              </a:rPr>
              <a:t>That’s all folks,</a:t>
            </a:r>
          </a:p>
          <a:p>
            <a:pPr algn="ctr"/>
            <a:r>
              <a:rPr lang="en-US" sz="4000" b="1" dirty="0" smtClean="0">
                <a:solidFill>
                  <a:srgbClr val="CCFF66"/>
                </a:solidFill>
              </a:rPr>
              <a:t>Thanks for watching!</a:t>
            </a:r>
            <a:endParaRPr lang="en-US" sz="4000" b="1" dirty="0">
              <a:solidFill>
                <a:srgbClr val="CC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2728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fr-FR" dirty="0" smtClean="0">
                <a:solidFill>
                  <a:srgbClr val="92D050"/>
                </a:solidFill>
              </a:rPr>
              <a:t>JavaScript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6477000" cy="2819400"/>
          </a:xfrm>
        </p:spPr>
        <p:txBody>
          <a:bodyPr>
            <a:normAutofit lnSpcReduction="10000"/>
          </a:bodyPr>
          <a:lstStyle/>
          <a:p>
            <a:pPr marL="633222" indent="-514350"/>
            <a:r>
              <a:rPr lang="en-US" b="1" dirty="0" smtClean="0">
                <a:solidFill>
                  <a:srgbClr val="FF99FF"/>
                </a:solidFill>
              </a:rPr>
              <a:t>Client script, ran at web browser</a:t>
            </a:r>
          </a:p>
          <a:p>
            <a:pPr marL="633222" indent="-514350"/>
            <a:r>
              <a:rPr lang="fr-FR" b="1" noProof="1" smtClean="0">
                <a:solidFill>
                  <a:srgbClr val="FF99FF"/>
                </a:solidFill>
              </a:rPr>
              <a:t>Make</a:t>
            </a:r>
            <a:r>
              <a:rPr lang="fr-FR" b="1" dirty="0" smtClean="0">
                <a:solidFill>
                  <a:srgbClr val="FF99FF"/>
                </a:solidFill>
              </a:rPr>
              <a:t> web sites interactive and programmable</a:t>
            </a:r>
          </a:p>
          <a:p>
            <a:pPr marL="633222" indent="-514350"/>
            <a:r>
              <a:rPr lang="en-US" b="1" dirty="0" smtClean="0">
                <a:solidFill>
                  <a:srgbClr val="FF99FF"/>
                </a:solidFill>
              </a:rPr>
              <a:t>Manipulate</a:t>
            </a:r>
            <a:r>
              <a:rPr lang="fr-FR" b="1" dirty="0" smtClean="0">
                <a:solidFill>
                  <a:srgbClr val="FF99FF"/>
                </a:solidFill>
              </a:rPr>
              <a:t> page </a:t>
            </a:r>
            <a:r>
              <a:rPr lang="en-US" b="1" dirty="0" smtClean="0">
                <a:solidFill>
                  <a:srgbClr val="FF99FF"/>
                </a:solidFill>
              </a:rPr>
              <a:t>elements</a:t>
            </a:r>
          </a:p>
          <a:p>
            <a:pPr marL="633222" indent="-514350"/>
            <a:r>
              <a:rPr lang="fr-FR" b="1" dirty="0" smtClean="0">
                <a:solidFill>
                  <a:srgbClr val="FF99FF"/>
                </a:solidFill>
              </a:rPr>
              <a:t>DOM manipulations</a:t>
            </a:r>
          </a:p>
          <a:p>
            <a:pPr marL="633222" indent="-514350"/>
            <a:r>
              <a:rPr lang="fr-FR" b="1" dirty="0" smtClean="0">
                <a:solidFill>
                  <a:srgbClr val="FF99FF"/>
                </a:solidFill>
              </a:rPr>
              <a:t>Events</a:t>
            </a:r>
            <a:endParaRPr lang="en-US" b="1" dirty="0">
              <a:solidFill>
                <a:srgbClr val="FF99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45720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&lt;script type="text/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javascript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alert("Hello");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&lt;/script&gt;</a:t>
            </a:r>
            <a:endParaRPr lang="en-US" sz="24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</a:t>
            </a:r>
            <a:r>
              <a:rPr lang="fr-FR" dirty="0" smtClean="0">
                <a:solidFill>
                  <a:srgbClr val="92D050"/>
                </a:solidFill>
              </a:rPr>
              <a:t>JavaScript </a:t>
            </a:r>
            <a:r>
              <a:rPr lang="en-US" dirty="0" smtClean="0">
                <a:solidFill>
                  <a:srgbClr val="92D050"/>
                </a:solidFill>
              </a:rPr>
              <a:t>Frameworks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6172200" cy="2819400"/>
          </a:xfrm>
        </p:spPr>
        <p:txBody>
          <a:bodyPr/>
          <a:lstStyle/>
          <a:p>
            <a:pPr marL="633222" indent="-514350"/>
            <a:r>
              <a:rPr lang="fr-FR" b="1" dirty="0" smtClean="0">
                <a:solidFill>
                  <a:srgbClr val="FF99FF"/>
                </a:solidFill>
              </a:rPr>
              <a:t>Collection of </a:t>
            </a:r>
            <a:r>
              <a:rPr lang="en-US" b="1" dirty="0" smtClean="0">
                <a:solidFill>
                  <a:srgbClr val="FF99FF"/>
                </a:solidFill>
              </a:rPr>
              <a:t>reusable</a:t>
            </a:r>
            <a:r>
              <a:rPr lang="fr-FR" b="1" dirty="0" smtClean="0">
                <a:solidFill>
                  <a:srgbClr val="FF99FF"/>
                </a:solidFill>
              </a:rPr>
              <a:t> codes to help </a:t>
            </a:r>
            <a:r>
              <a:rPr lang="en-US" b="1" dirty="0" smtClean="0">
                <a:solidFill>
                  <a:srgbClr val="FF99FF"/>
                </a:solidFill>
              </a:rPr>
              <a:t>you</a:t>
            </a:r>
            <a:r>
              <a:rPr lang="fr-FR" b="1" dirty="0" smtClean="0">
                <a:solidFill>
                  <a:srgbClr val="FF99FF"/>
                </a:solidFill>
              </a:rPr>
              <a:t> code JavaScripts.</a:t>
            </a:r>
          </a:p>
          <a:p>
            <a:pPr marL="633222" indent="-514350"/>
            <a:r>
              <a:rPr lang="en-US" b="1" dirty="0" smtClean="0">
                <a:solidFill>
                  <a:srgbClr val="FF99FF"/>
                </a:solidFill>
              </a:rPr>
              <a:t>Better</a:t>
            </a:r>
            <a:r>
              <a:rPr lang="fr-FR" b="1" dirty="0" smtClean="0">
                <a:solidFill>
                  <a:srgbClr val="FF99FF"/>
                </a:solidFill>
              </a:rPr>
              <a:t> DOM manipulations, </a:t>
            </a:r>
            <a:r>
              <a:rPr lang="en-US" b="1" dirty="0" smtClean="0">
                <a:solidFill>
                  <a:srgbClr val="FF99FF"/>
                </a:solidFill>
              </a:rPr>
              <a:t>event</a:t>
            </a:r>
            <a:r>
              <a:rPr lang="fr-FR" b="1" dirty="0" smtClean="0">
                <a:solidFill>
                  <a:srgbClr val="FF99FF"/>
                </a:solidFill>
              </a:rPr>
              <a:t> </a:t>
            </a:r>
            <a:r>
              <a:rPr lang="en-US" b="1" dirty="0" smtClean="0">
                <a:solidFill>
                  <a:srgbClr val="FF99FF"/>
                </a:solidFill>
              </a:rPr>
              <a:t>handling</a:t>
            </a:r>
            <a:r>
              <a:rPr lang="fr-FR" b="1" dirty="0" smtClean="0">
                <a:solidFill>
                  <a:srgbClr val="FF99FF"/>
                </a:solidFill>
              </a:rPr>
              <a:t>, etc.</a:t>
            </a:r>
            <a:endParaRPr lang="en-US" b="1" dirty="0">
              <a:solidFill>
                <a:srgbClr val="FF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667000"/>
            <a:ext cx="3505200" cy="2819400"/>
          </a:xfrm>
        </p:spPr>
        <p:txBody>
          <a:bodyPr/>
          <a:lstStyle/>
          <a:p>
            <a:pPr marL="633222" indent="-514350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</a:p>
          <a:p>
            <a:pPr marL="633222" indent="-514350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script.aculo.us</a:t>
            </a:r>
          </a:p>
          <a:p>
            <a:pPr marL="633222" indent="-514350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33222" indent="-514350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MooTools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5400" y="1066800"/>
            <a:ext cx="2971800" cy="1447800"/>
          </a:xfrm>
          <a:prstGeom prst="rect">
            <a:avLst/>
          </a:prstGeom>
        </p:spPr>
        <p:txBody>
          <a:bodyPr vert="horz" lIns="91440" rIns="45720" rtlCol="0" anchor="ctr">
            <a:normAutofit fontScale="5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Widgets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UI</a:t>
            </a:r>
            <a:r>
              <a:rPr kumimoji="0" lang="en-US" sz="4600" b="1" i="0" u="none" strike="noStrike" kern="1200" cap="none" spc="0" normalizeH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components like panels, grids, tabs...</a:t>
            </a:r>
            <a:endParaRPr kumimoji="0" lang="en-US" sz="4600" b="1" i="0" u="none" strike="noStrike" kern="1200" cap="none" spc="0" normalizeH="0" baseline="0" noProof="0" dirty="0" smtClean="0">
              <a:ln>
                <a:noFill/>
              </a:ln>
              <a:solidFill>
                <a:srgbClr val="BF95D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5400" y="2743200"/>
            <a:ext cx="3505200" cy="2819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YUI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Dojo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 UI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Ajax.org</a:t>
            </a:r>
          </a:p>
          <a:p>
            <a:pPr marL="633222" lvl="0" indent="-51435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b="1" dirty="0" smtClean="0">
                <a:solidFill>
                  <a:srgbClr val="1860A8"/>
                </a:solidFill>
              </a:rPr>
              <a:t>Ext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89030"/>
                </a:solidFill>
              </a:rPr>
              <a:t>JS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4648200"/>
            <a:ext cx="3505200" cy="9906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b="1" dirty="0" smtClean="0">
                <a:solidFill>
                  <a:srgbClr val="1860A8"/>
                </a:solidFill>
              </a:rPr>
              <a:t>Ext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89030"/>
                </a:solidFill>
              </a:rPr>
              <a:t>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0" y="1066800"/>
            <a:ext cx="2971800" cy="1447800"/>
          </a:xfrm>
          <a:prstGeom prst="rect">
            <a:avLst/>
          </a:prstGeom>
        </p:spPr>
        <p:txBody>
          <a:bodyPr vert="horz" lIns="91440" rIns="45720" rtlCol="0" anchor="ctr">
            <a:normAutofit fontScale="5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95D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Useful methods</a:t>
            </a:r>
            <a:r>
              <a:rPr lang="en-US" sz="4600" b="1" dirty="0" smtClean="0">
                <a:solidFill>
                  <a:srgbClr val="BF95DF"/>
                </a:solidFill>
                <a:latin typeface="+mj-lt"/>
                <a:ea typeface="+mj-ea"/>
                <a:cs typeface="+mj-cs"/>
              </a:rPr>
              <a:t>, DOM, event, AJAX...</a:t>
            </a:r>
            <a:endParaRPr kumimoji="0" lang="en-US" sz="4600" b="1" i="0" u="none" strike="noStrike" kern="1200" cap="none" spc="0" normalizeH="0" baseline="0" noProof="0" dirty="0" smtClean="0">
              <a:ln>
                <a:noFill/>
              </a:ln>
              <a:solidFill>
                <a:srgbClr val="BF95D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92D050"/>
                </a:solidFill>
              </a:rPr>
              <a:t>Ext JS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 descr="samp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371600"/>
            <a:ext cx="3505200" cy="1488350"/>
          </a:xfrm>
          <a:prstGeom prst="rect">
            <a:avLst/>
          </a:prstGeom>
        </p:spPr>
      </p:pic>
      <p:pic>
        <p:nvPicPr>
          <p:cNvPr id="7" name="Picture 6" descr="feedrea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2667000"/>
            <a:ext cx="3178068" cy="2667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95800" y="1447800"/>
            <a:ext cx="4343400" cy="4572000"/>
          </a:xfrm>
        </p:spPr>
        <p:txBody>
          <a:bodyPr>
            <a:normAutofit fontScale="85000" lnSpcReduction="10000"/>
          </a:bodyPr>
          <a:lstStyle/>
          <a:p>
            <a:pPr marL="633222" indent="-514350"/>
            <a:r>
              <a:rPr lang="en-US" b="1" dirty="0" smtClean="0">
                <a:solidFill>
                  <a:srgbClr val="FF99FF"/>
                </a:solidFill>
              </a:rPr>
              <a:t>Mature and stable.</a:t>
            </a:r>
          </a:p>
          <a:p>
            <a:pPr marL="633222" indent="-514350"/>
            <a:r>
              <a:rPr lang="en-US" b="1" dirty="0" smtClean="0">
                <a:solidFill>
                  <a:srgbClr val="FF99FF"/>
                </a:solidFill>
              </a:rPr>
              <a:t>Lots of widgets available.</a:t>
            </a:r>
          </a:p>
          <a:p>
            <a:pPr marL="633222" indent="-514350"/>
            <a:r>
              <a:rPr lang="en-US" b="1" dirty="0" smtClean="0">
                <a:solidFill>
                  <a:srgbClr val="FF99FF"/>
                </a:solidFill>
              </a:rPr>
              <a:t>Consistent look and feel </a:t>
            </a:r>
            <a:r>
              <a:rPr lang="en-US" b="1" dirty="0" smtClean="0">
                <a:solidFill>
                  <a:srgbClr val="92D050"/>
                </a:solidFill>
              </a:rPr>
              <a:t>(and good </a:t>
            </a:r>
            <a:r>
              <a:rPr lang="en-US" b="1" dirty="0" err="1" smtClean="0">
                <a:solidFill>
                  <a:srgbClr val="92D050"/>
                </a:solidFill>
              </a:rPr>
              <a:t>lookin</a:t>
            </a:r>
            <a:r>
              <a:rPr lang="en-US" b="1" dirty="0" smtClean="0">
                <a:solidFill>
                  <a:srgbClr val="92D050"/>
                </a:solidFill>
              </a:rPr>
              <a:t>’ too!)</a:t>
            </a:r>
          </a:p>
          <a:p>
            <a:pPr marL="633222" indent="-514350"/>
            <a:r>
              <a:rPr lang="en-US" b="1" dirty="0" smtClean="0">
                <a:solidFill>
                  <a:srgbClr val="FF99FF"/>
                </a:solidFill>
              </a:rPr>
              <a:t>Good documentation and community support.</a:t>
            </a:r>
          </a:p>
          <a:p>
            <a:pPr marL="633222" indent="-514350"/>
            <a:r>
              <a:rPr lang="en-US" b="1" dirty="0" smtClean="0">
                <a:solidFill>
                  <a:srgbClr val="FF99FF"/>
                </a:solidFill>
              </a:rPr>
              <a:t>Backed by a commercial company </a:t>
            </a:r>
            <a:r>
              <a:rPr lang="en-US" b="1" dirty="0" smtClean="0">
                <a:solidFill>
                  <a:srgbClr val="92D050"/>
                </a:solidFill>
              </a:rPr>
              <a:t>(but still open source!)</a:t>
            </a:r>
            <a:endParaRPr lang="en-US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5257800"/>
          </a:xfrm>
        </p:spPr>
        <p:txBody>
          <a:bodyPr>
            <a:normAutofit fontScale="70000" lnSpcReduction="20000"/>
          </a:bodyPr>
          <a:lstStyle/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Website: 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  <a:hlinkClick r:id="rId3"/>
              </a:rPr>
              <a:t>http://www.extjs.com/products/extjs/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Samples: </a:t>
            </a:r>
            <a:r>
              <a:rPr lang="en-US" b="1" dirty="0" smtClean="0">
                <a:solidFill>
                  <a:srgbClr val="92D050"/>
                </a:solidFill>
                <a:hlinkClick r:id="rId4"/>
              </a:rPr>
              <a:t>http://www.extjs.com/deploy/dev/examples/samples.html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Documentation: 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  <a:hlinkClick r:id="rId5"/>
              </a:rPr>
              <a:t>http://www.extjs.com/deploy/dev/docs/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Forums: 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  <a:hlinkClick r:id="rId6"/>
              </a:rPr>
              <a:t>http://www.extjs.com/forum/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Wiki: 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  <a:hlinkClick r:id="rId7"/>
              </a:rPr>
              <a:t>http://www.extjs.com/learn/Main_Page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Screencast: 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  <a:hlinkClick r:id="rId8"/>
              </a:rPr>
              <a:t>http://www.extjs.tv</a:t>
            </a:r>
            <a:r>
              <a:rPr lang="en-US" b="1" dirty="0" smtClean="0">
                <a:solidFill>
                  <a:srgbClr val="92D050"/>
                </a:solidFill>
              </a:rPr>
              <a:t/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  <a:hlinkClick r:id="rId9"/>
              </a:rPr>
              <a:t>http://www.extjs.com/learn/Screencasts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endParaRPr lang="en-US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447800"/>
            <a:ext cx="4953000" cy="1447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Download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924800" cy="3276600"/>
          </a:xfrm>
        </p:spPr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sz="4400" b="1" dirty="0" smtClean="0">
                <a:solidFill>
                  <a:srgbClr val="92D050"/>
                </a:solidFill>
                <a:hlinkClick r:id="rId3"/>
              </a:rPr>
              <a:t>http://www.extjs.com/products/extjs/download.php</a:t>
            </a:r>
            <a:endParaRPr lang="en-US" sz="4400" b="1" dirty="0" smtClean="0">
              <a:solidFill>
                <a:srgbClr val="92D050"/>
              </a:solidFill>
            </a:endParaRPr>
          </a:p>
          <a:p>
            <a:pPr marL="633222" indent="-514350">
              <a:buNone/>
            </a:pPr>
            <a:endParaRPr lang="en-US" sz="4400" b="1" dirty="0">
              <a:solidFill>
                <a:srgbClr val="92D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20904015">
            <a:off x="4989911" y="3993209"/>
            <a:ext cx="2700840" cy="1187326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FREE!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(2)</a:t>
            </a:r>
            <a:b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FUNDAMENTALS</a:t>
            </a:r>
            <a:endParaRPr 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678</TotalTime>
  <Words>533</Words>
  <Application>Microsoft Office PowerPoint</Application>
  <PresentationFormat>On-screen Show (4:3)</PresentationFormat>
  <Paragraphs>193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Ext JS</vt:lpstr>
      <vt:lpstr>(1) INTRODUCTION</vt:lpstr>
      <vt:lpstr>What is JavaScript ?</vt:lpstr>
      <vt:lpstr>What are JavaScript Frameworks ?</vt:lpstr>
      <vt:lpstr>Slide 5</vt:lpstr>
      <vt:lpstr>Why Ext JS ?</vt:lpstr>
      <vt:lpstr>Where ?</vt:lpstr>
      <vt:lpstr>Download</vt:lpstr>
      <vt:lpstr>(2) FUNDAMENTALS</vt:lpstr>
      <vt:lpstr>Components</vt:lpstr>
      <vt:lpstr>Panel</vt:lpstr>
      <vt:lpstr>Layout</vt:lpstr>
      <vt:lpstr>Events</vt:lpstr>
      <vt:lpstr>Slide 14</vt:lpstr>
      <vt:lpstr>Common stuff</vt:lpstr>
      <vt:lpstr>(3) WORKING WITH DATA</vt:lpstr>
      <vt:lpstr>AJAX - Asychronous JavaScript and XML</vt:lpstr>
      <vt:lpstr>Slide 18</vt:lpstr>
      <vt:lpstr>Ext.data</vt:lpstr>
      <vt:lpstr>Slide 20</vt:lpstr>
      <vt:lpstr>Ext.Ajax.request()</vt:lpstr>
      <vt:lpstr>Slide 22</vt:lpstr>
      <vt:lpstr>Slide 23</vt:lpstr>
      <vt:lpstr>Next ?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ExtJS  JavaScript Framework</dc:title>
  <dc:creator>Mohd Norikhwan Nor Hayat</dc:creator>
  <cp:lastModifiedBy>Mohd Norikhwan Nor Hayat</cp:lastModifiedBy>
  <cp:revision>101</cp:revision>
  <dcterms:created xsi:type="dcterms:W3CDTF">2009-12-15T02:28:15Z</dcterms:created>
  <dcterms:modified xsi:type="dcterms:W3CDTF">2009-12-17T04:38:53Z</dcterms:modified>
</cp:coreProperties>
</file>