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6" r:id="rId16"/>
    <p:sldId id="272" r:id="rId17"/>
    <p:sldId id="277" r:id="rId18"/>
    <p:sldId id="274" r:id="rId19"/>
    <p:sldId id="278" r:id="rId20"/>
    <p:sldId id="273" r:id="rId21"/>
    <p:sldId id="279" r:id="rId22"/>
    <p:sldId id="275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1" autoAdjust="0"/>
    <p:restoredTop sz="93729" autoAdjust="0"/>
  </p:normalViewPr>
  <p:slideViewPr>
    <p:cSldViewPr>
      <p:cViewPr varScale="1">
        <p:scale>
          <a:sx n="84" d="100"/>
          <a:sy n="84" d="100"/>
        </p:scale>
        <p:origin x="-7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1753794-163C-4F58-A9E5-B6C38219DD33}" type="datetimeFigureOut">
              <a:rPr lang="en-US" smtClean="0"/>
              <a:pPr/>
              <a:t>5/18/2009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56FA5A8-A502-46B7-AC5E-A9AF541134B5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72.29.29.125/simplecore2.1/sandbox/direc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46" y="0"/>
            <a:ext cx="6786578" cy="6786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Ext</a:t>
            </a:r>
            <a:r>
              <a:rPr lang="en-AU" dirty="0" smtClean="0"/>
              <a:t> </a:t>
            </a:r>
            <a:r>
              <a:rPr lang="en-AU" dirty="0" smtClean="0">
                <a:solidFill>
                  <a:srgbClr val="92D050"/>
                </a:solidFill>
              </a:rPr>
              <a:t>JS</a:t>
            </a:r>
            <a:r>
              <a:rPr lang="en-AU" dirty="0" smtClean="0"/>
              <a:t> - Direct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Bridging The Gap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6507468" y="4202676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A DMSBT Presentation</a:t>
            </a:r>
            <a:endParaRPr lang="en-AU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4441" y="4559866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chemeClr val="tx2"/>
                </a:solidFill>
              </a:rPr>
              <a:t>By Timothy Chandler</a:t>
            </a:r>
            <a:endParaRPr lang="en-AU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40000" y="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73 -0.24653 L 5.55556E-7 1.68363E-6 " pathEditMode="fixed" rAng="0" ptsTypes="AA">
                                      <p:cBhvr>
                                        <p:cTn id="9" dur="2000" spd="-10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Existing Direct Server Implementations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PHP</a:t>
            </a:r>
          </a:p>
          <a:p>
            <a:r>
              <a:rPr lang="en-AU" dirty="0" smtClean="0"/>
              <a:t>Java</a:t>
            </a:r>
          </a:p>
          <a:p>
            <a:r>
              <a:rPr lang="en-AU" dirty="0" smtClean="0"/>
              <a:t>.NET</a:t>
            </a:r>
          </a:p>
          <a:p>
            <a:r>
              <a:rPr lang="en-AU" dirty="0" smtClean="0"/>
              <a:t>ColdFusion</a:t>
            </a:r>
          </a:p>
          <a:p>
            <a:r>
              <a:rPr lang="en-AU" dirty="0" smtClean="0"/>
              <a:t>Ruby</a:t>
            </a:r>
          </a:p>
          <a:p>
            <a:r>
              <a:rPr lang="en-AU" dirty="0" smtClean="0"/>
              <a:t>Perl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Required Components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Configuration</a:t>
            </a:r>
          </a:p>
          <a:p>
            <a:pPr lvl="1"/>
            <a:r>
              <a:rPr lang="en-AU" dirty="0" smtClean="0"/>
              <a:t>Specifies class/module and method exposure.</a:t>
            </a:r>
          </a:p>
          <a:p>
            <a:pPr lvl="1"/>
            <a:r>
              <a:rPr lang="en-AU" dirty="0" smtClean="0"/>
              <a:t>Server Metadata.</a:t>
            </a:r>
          </a:p>
          <a:p>
            <a:pPr lvl="1"/>
            <a:r>
              <a:rPr lang="en-AU" dirty="0" smtClean="0"/>
              <a:t>Can be:</a:t>
            </a:r>
          </a:p>
          <a:p>
            <a:pPr lvl="2"/>
            <a:r>
              <a:rPr lang="en-AU" dirty="0" smtClean="0"/>
              <a:t>Programmatic</a:t>
            </a:r>
          </a:p>
          <a:p>
            <a:pPr lvl="2"/>
            <a:r>
              <a:rPr lang="en-AU" dirty="0" smtClean="0"/>
              <a:t>JSON</a:t>
            </a:r>
          </a:p>
          <a:p>
            <a:pPr lvl="2"/>
            <a:r>
              <a:rPr lang="en-AU" dirty="0" smtClean="0"/>
              <a:t>XML</a:t>
            </a:r>
          </a:p>
          <a:p>
            <a:pPr lvl="2"/>
            <a:r>
              <a:rPr lang="en-AU" dirty="0" smtClean="0"/>
              <a:t>Metadata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Required Components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API</a:t>
            </a:r>
          </a:p>
          <a:p>
            <a:pPr lvl="1"/>
            <a:r>
              <a:rPr lang="en-AU" dirty="0" smtClean="0"/>
              <a:t>Generates a client-side descriptor based on the configuration.</a:t>
            </a:r>
          </a:p>
          <a:p>
            <a:pPr lvl="1"/>
            <a:r>
              <a:rPr lang="en-AU" dirty="0" smtClean="0"/>
              <a:t>Descriptor output can be:</a:t>
            </a:r>
          </a:p>
          <a:p>
            <a:pPr lvl="2"/>
            <a:r>
              <a:rPr lang="en-AU" dirty="0" smtClean="0"/>
              <a:t>Pure </a:t>
            </a:r>
            <a:r>
              <a:rPr lang="en-AU" dirty="0" err="1" smtClean="0"/>
              <a:t>Javascript</a:t>
            </a:r>
            <a:endParaRPr lang="en-AU" dirty="0" smtClean="0"/>
          </a:p>
          <a:p>
            <a:pPr lvl="3"/>
            <a:r>
              <a:rPr lang="en-AU" dirty="0" smtClean="0"/>
              <a:t>Use a &lt;script&gt; tag and point it to the API address.</a:t>
            </a:r>
          </a:p>
          <a:p>
            <a:pPr lvl="2"/>
            <a:r>
              <a:rPr lang="en-AU" dirty="0" smtClean="0"/>
              <a:t>JSON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Required Components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Router</a:t>
            </a:r>
          </a:p>
          <a:p>
            <a:pPr lvl="1"/>
            <a:r>
              <a:rPr lang="en-AU" dirty="0" smtClean="0"/>
              <a:t>Routes requests from the client to the appropriate classes/modules and their methods.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Programmatic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 the native language.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Programmatic</a:t>
            </a:r>
            <a:endParaRPr lang="en-A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3530" y="2188050"/>
            <a:ext cx="8215370" cy="4527098"/>
            <a:chOff x="473530" y="2285992"/>
            <a:chExt cx="8215370" cy="4527098"/>
          </a:xfrm>
        </p:grpSpPr>
        <p:sp>
          <p:nvSpPr>
            <p:cNvPr id="10" name="Rectangle 9"/>
            <p:cNvSpPr/>
            <p:nvPr/>
          </p:nvSpPr>
          <p:spPr>
            <a:xfrm>
              <a:off x="473530" y="2285992"/>
              <a:ext cx="821537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b="1" dirty="0" smtClean="0"/>
                <a:t>Listing 1 – Programmatic Configuration - PHP</a:t>
              </a:r>
              <a:endParaRPr lang="en-AU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0034" y="2643182"/>
              <a:ext cx="8143932" cy="41699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/>
              <a:r>
                <a:rPr lang="en-AU" sz="1400" dirty="0" smtClean="0">
                  <a:solidFill>
                    <a:srgbClr val="000000"/>
                  </a:solidFill>
                </a:rPr>
                <a:t>$server</a:t>
              </a:r>
              <a:r>
                <a:rPr lang="en-AU" sz="1400" dirty="0" smtClean="0">
                  <a:solidFill>
                    <a:srgbClr val="808030"/>
                  </a:solidFill>
                </a:rPr>
                <a:t>=</a:t>
              </a:r>
              <a:r>
                <a:rPr lang="en-AU" sz="1400" b="1" dirty="0" smtClean="0">
                  <a:solidFill>
                    <a:srgbClr val="800000"/>
                  </a:solidFill>
                </a:rPr>
                <a:t>array</a:t>
              </a:r>
              <a:r>
                <a:rPr lang="en-AU" sz="1400" dirty="0" smtClean="0">
                  <a:solidFill>
                    <a:srgbClr val="808030"/>
                  </a:solidFill>
                </a:rPr>
                <a:t>(</a:t>
              </a:r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	</a:t>
              </a:r>
              <a:r>
                <a:rPr lang="en-AU" sz="1400" dirty="0" smtClean="0">
                  <a:solidFill>
                    <a:srgbClr val="0000E6"/>
                  </a:solidFill>
                </a:rPr>
                <a:t>'providers'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b="1" dirty="0" smtClean="0">
                  <a:solidFill>
                    <a:srgbClr val="800000"/>
                  </a:solidFill>
                </a:rPr>
                <a:t>array</a:t>
              </a:r>
              <a:r>
                <a:rPr lang="en-AU" sz="1400" dirty="0" smtClean="0"/>
                <a:t> </a:t>
              </a:r>
              <a:endParaRPr lang="en-AU" sz="1400" dirty="0" smtClean="0">
                <a:solidFill>
                  <a:srgbClr val="000000"/>
                </a:solidFill>
              </a:endParaRPr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	(</a:t>
              </a:r>
            </a:p>
            <a:p>
              <a:pPr lvl="0"/>
              <a:r>
                <a:rPr lang="en-AU" sz="1400" b="1" dirty="0" smtClean="0">
                  <a:solidFill>
                    <a:srgbClr val="808030"/>
                  </a:solidFill>
                </a:rPr>
                <a:t>	</a:t>
              </a:r>
              <a:r>
                <a:rPr lang="en-AU" sz="1400" b="1" dirty="0" smtClean="0">
                  <a:solidFill>
                    <a:srgbClr val="800000"/>
                  </a:solidFill>
                </a:rPr>
                <a:t>array </a:t>
              </a:r>
              <a:r>
                <a:rPr lang="en-AU" sz="1400" dirty="0" smtClean="0">
                  <a:solidFill>
                    <a:srgbClr val="808030"/>
                  </a:solidFill>
                </a:rPr>
                <a:t>(</a:t>
              </a:r>
            </a:p>
            <a:p>
              <a:pPr lvl="1"/>
              <a:r>
                <a:rPr lang="en-AU" sz="1400" dirty="0" smtClean="0">
                  <a:solidFill>
                    <a:srgbClr val="808030"/>
                  </a:solidFill>
                </a:rPr>
                <a:t>		</a:t>
              </a:r>
              <a:r>
                <a:rPr lang="en-AU" sz="1400" dirty="0" smtClean="0">
                  <a:solidFill>
                    <a:srgbClr val="0000E6"/>
                  </a:solidFill>
                </a:rPr>
                <a:t>'type	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remoting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r>
                <a:rPr lang="en-AU" sz="1400" dirty="0" smtClean="0"/>
                <a:t> </a:t>
              </a:r>
            </a:p>
            <a:p>
              <a:pPr lvl="1"/>
              <a:r>
                <a:rPr lang="en-AU" sz="1400" dirty="0" smtClean="0">
                  <a:solidFill>
                    <a:srgbClr val="0000E6"/>
                  </a:solidFill>
                </a:rPr>
                <a:t>		'handler'</a:t>
              </a:r>
              <a:r>
                <a:rPr lang="en-AU" sz="1400" dirty="0" smtClean="0">
                  <a:solidFill>
                    <a:srgbClr val="000000"/>
                  </a:solidFill>
                </a:rPr>
                <a:t> 	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00E6"/>
                  </a:solidFill>
                </a:rPr>
                <a:t>'updater'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r>
                <a:rPr lang="en-AU" sz="1400" dirty="0" smtClean="0"/>
                <a:t> </a:t>
              </a:r>
            </a:p>
            <a:p>
              <a:pPr lvl="1"/>
              <a:r>
                <a:rPr lang="en-AU" sz="1400" dirty="0" smtClean="0">
                  <a:solidFill>
                    <a:srgbClr val="0000E6"/>
                  </a:solidFill>
                </a:rPr>
                <a:t>		'interval'</a:t>
              </a:r>
              <a:r>
                <a:rPr lang="en-AU" sz="1400" dirty="0" smtClean="0">
                  <a:solidFill>
                    <a:srgbClr val="000000"/>
                  </a:solidFill>
                </a:rPr>
                <a:t> 	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8C00"/>
                  </a:solidFill>
                </a:rPr>
                <a:t>1000</a:t>
              </a:r>
            </a:p>
            <a:p>
              <a:pPr lvl="0"/>
              <a:r>
                <a:rPr lang="en-AU" sz="1400" dirty="0" smtClean="0">
                  <a:solidFill>
                    <a:srgbClr val="008C00"/>
                  </a:solidFill>
                </a:rPr>
                <a:t>	</a:t>
              </a:r>
              <a:r>
                <a:rPr lang="en-AU" sz="1400" dirty="0" smtClean="0">
                  <a:solidFill>
                    <a:srgbClr val="808030"/>
                  </a:solidFill>
                </a:rPr>
                <a:t>),</a:t>
              </a:r>
              <a:endParaRPr lang="en-AU" sz="1400" dirty="0" smtClean="0"/>
            </a:p>
            <a:p>
              <a:pPr lvl="0"/>
              <a:r>
                <a:rPr lang="en-AU" sz="1400" b="1" dirty="0" smtClean="0">
                  <a:solidFill>
                    <a:srgbClr val="800000"/>
                  </a:solidFill>
                </a:rPr>
                <a:t>	array </a:t>
              </a:r>
              <a:r>
                <a:rPr lang="en-AU" sz="1400" dirty="0" smtClean="0">
                  <a:solidFill>
                    <a:srgbClr val="808030"/>
                  </a:solidFill>
                </a:rPr>
                <a:t>(</a:t>
              </a:r>
              <a:endParaRPr lang="en-AU" sz="1400" dirty="0" smtClean="0"/>
            </a:p>
            <a:p>
              <a:pPr lvl="0"/>
              <a:r>
                <a:rPr lang="en-AU" sz="1400" dirty="0" smtClean="0">
                  <a:solidFill>
                    <a:srgbClr val="0000E6"/>
                  </a:solidFill>
                </a:rPr>
                <a:t>		'type‘	</a:t>
              </a:r>
              <a:r>
                <a:rPr lang="en-AU" sz="1400" dirty="0" smtClean="0">
                  <a:solidFill>
                    <a:srgbClr val="000000"/>
                  </a:solidFill>
                </a:rPr>
                <a:t> 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00E6"/>
                  </a:solidFill>
                </a:rPr>
                <a:t>'polling'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</a:p>
            <a:p>
              <a:pPr lvl="0"/>
              <a:r>
                <a:rPr lang="en-AU" sz="1400" dirty="0" smtClean="0">
                  <a:solidFill>
                    <a:srgbClr val="0000E6"/>
                  </a:solidFill>
                </a:rPr>
                <a:t>		'namespace’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00E6"/>
                  </a:solidFill>
                </a:rPr>
                <a:t>'chat'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r>
                <a:rPr lang="en-AU" sz="1400" dirty="0" smtClean="0"/>
                <a:t> </a:t>
              </a:r>
            </a:p>
            <a:p>
              <a:pPr lvl="0"/>
              <a:r>
                <a:rPr lang="en-AU" sz="1400" dirty="0" smtClean="0">
                  <a:solidFill>
                    <a:srgbClr val="0000E6"/>
                  </a:solidFill>
                </a:rPr>
                <a:t>		'modules‘	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b="1" dirty="0" smtClean="0">
                  <a:solidFill>
                    <a:srgbClr val="800000"/>
                  </a:solidFill>
                </a:rPr>
                <a:t>array</a:t>
              </a:r>
              <a:r>
                <a:rPr lang="en-AU" sz="1400" dirty="0" smtClean="0"/>
                <a:t> </a:t>
              </a:r>
              <a:r>
                <a:rPr lang="en-AU" sz="1400" dirty="0" smtClean="0">
                  <a:solidFill>
                    <a:srgbClr val="808030"/>
                  </a:solidFill>
                </a:rPr>
                <a:t>(</a:t>
              </a:r>
            </a:p>
            <a:p>
              <a:pPr lvl="4"/>
              <a:r>
                <a:rPr lang="en-AU" sz="1400" b="1" dirty="0" smtClean="0">
                  <a:solidFill>
                    <a:srgbClr val="800000"/>
                  </a:solidFill>
                </a:rPr>
                <a:t>	array</a:t>
              </a:r>
              <a:r>
                <a:rPr lang="en-AU" sz="1400" dirty="0" smtClean="0">
                  <a:solidFill>
                    <a:srgbClr val="808030"/>
                  </a:solidFill>
                </a:rPr>
                <a:t>(</a:t>
              </a:r>
              <a:r>
                <a:rPr lang="en-AU" sz="1400" dirty="0" smtClean="0">
                  <a:solidFill>
                    <a:srgbClr val="0000E6"/>
                  </a:solidFill>
                </a:rPr>
                <a:t>'name'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00E6"/>
                  </a:solidFill>
                </a:rPr>
                <a:t>'join'</a:t>
              </a:r>
              <a:r>
                <a:rPr lang="en-AU" sz="1400" dirty="0" smtClean="0">
                  <a:solidFill>
                    <a:srgbClr val="808030"/>
                  </a:solidFill>
                </a:rPr>
                <a:t>,		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args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8C00"/>
                  </a:solidFill>
                </a:rPr>
                <a:t>0</a:t>
              </a:r>
              <a:r>
                <a:rPr lang="en-AU" sz="1400" dirty="0" smtClean="0">
                  <a:solidFill>
                    <a:srgbClr val="808030"/>
                  </a:solidFill>
                </a:rPr>
                <a:t>),</a:t>
              </a:r>
            </a:p>
            <a:p>
              <a:pPr lvl="4"/>
              <a:r>
                <a:rPr lang="en-AU" sz="1400" b="1" dirty="0" smtClean="0">
                  <a:solidFill>
                    <a:srgbClr val="800000"/>
                  </a:solidFill>
                </a:rPr>
                <a:t>	array</a:t>
              </a:r>
              <a:r>
                <a:rPr lang="en-AU" sz="1400" dirty="0" smtClean="0">
                  <a:solidFill>
                    <a:srgbClr val="808030"/>
                  </a:solidFill>
                </a:rPr>
                <a:t>(</a:t>
              </a:r>
              <a:r>
                <a:rPr lang="en-AU" sz="1400" dirty="0" smtClean="0">
                  <a:solidFill>
                    <a:srgbClr val="0000E6"/>
                  </a:solidFill>
                </a:rPr>
                <a:t>'name'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setName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,	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args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8C00"/>
                  </a:solidFill>
                </a:rPr>
                <a:t>1</a:t>
              </a:r>
              <a:r>
                <a:rPr lang="en-AU" sz="1400" dirty="0" smtClean="0">
                  <a:solidFill>
                    <a:srgbClr val="808030"/>
                  </a:solidFill>
                </a:rPr>
                <a:t>),</a:t>
              </a:r>
            </a:p>
            <a:p>
              <a:pPr lvl="4"/>
              <a:r>
                <a:rPr lang="en-AU" sz="1400" b="1" dirty="0" smtClean="0">
                  <a:solidFill>
                    <a:srgbClr val="800000"/>
                  </a:solidFill>
                </a:rPr>
                <a:t>	array</a:t>
              </a:r>
              <a:r>
                <a:rPr lang="en-AU" sz="1400" dirty="0" smtClean="0">
                  <a:solidFill>
                    <a:srgbClr val="808030"/>
                  </a:solidFill>
                </a:rPr>
                <a:t>(</a:t>
              </a:r>
              <a:r>
                <a:rPr lang="en-AU" sz="1400" dirty="0" smtClean="0">
                  <a:solidFill>
                    <a:srgbClr val="0000E6"/>
                  </a:solidFill>
                </a:rPr>
                <a:t>'name'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00E6"/>
                  </a:solidFill>
                </a:rPr>
                <a:t>'send'</a:t>
              </a:r>
              <a:r>
                <a:rPr lang="en-AU" sz="1400" dirty="0" smtClean="0">
                  <a:solidFill>
                    <a:srgbClr val="808030"/>
                  </a:solidFill>
                </a:rPr>
                <a:t>,		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args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=&gt;</a:t>
              </a:r>
              <a:r>
                <a:rPr lang="en-AU" sz="1400" dirty="0" smtClean="0">
                  <a:solidFill>
                    <a:srgbClr val="008C00"/>
                  </a:solidFill>
                </a:rPr>
                <a:t>1</a:t>
              </a:r>
              <a:r>
                <a:rPr lang="en-AU" sz="1400" dirty="0" smtClean="0">
                  <a:solidFill>
                    <a:srgbClr val="808030"/>
                  </a:solidFill>
                </a:rPr>
                <a:t>)</a:t>
              </a:r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			)</a:t>
              </a:r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		)</a:t>
              </a:r>
              <a:endParaRPr lang="en-AU" sz="1400" dirty="0" smtClean="0"/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	)</a:t>
              </a:r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)</a:t>
              </a:r>
              <a:r>
                <a:rPr lang="en-AU" sz="1400" dirty="0" smtClean="0">
                  <a:solidFill>
                    <a:srgbClr val="800080"/>
                  </a:solidFill>
                </a:rPr>
                <a:t>;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JSON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 tools from the native language to read a JSON configuration file.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JSON</a:t>
            </a:r>
            <a:endParaRPr lang="en-A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473530" y="2188050"/>
            <a:ext cx="8215370" cy="4312784"/>
            <a:chOff x="473530" y="2285992"/>
            <a:chExt cx="8215370" cy="4312784"/>
          </a:xfrm>
        </p:grpSpPr>
        <p:sp>
          <p:nvSpPr>
            <p:cNvPr id="10" name="Rectangle 9"/>
            <p:cNvSpPr/>
            <p:nvPr/>
          </p:nvSpPr>
          <p:spPr>
            <a:xfrm>
              <a:off x="473530" y="2285992"/>
              <a:ext cx="821537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b="1" dirty="0" smtClean="0"/>
                <a:t>Listing 2 – JSON Configuration</a:t>
              </a:r>
              <a:endParaRPr lang="en-AU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0034" y="2643182"/>
              <a:ext cx="8143932" cy="39555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/>
              <a:r>
                <a:rPr lang="en-AU" sz="1400" dirty="0" smtClean="0">
                  <a:solidFill>
                    <a:srgbClr val="800080"/>
                  </a:solidFill>
                </a:rPr>
                <a:t>{</a:t>
              </a:r>
              <a:r>
                <a:rPr lang="en-AU" sz="1400" dirty="0" smtClean="0"/>
                <a:t>providers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/>
                <a:t> </a:t>
              </a:r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[</a:t>
              </a:r>
            </a:p>
            <a:p>
              <a:pPr lvl="1"/>
              <a:r>
                <a:rPr lang="en-AU" sz="1400" dirty="0" smtClean="0">
                  <a:solidFill>
                    <a:srgbClr val="800080"/>
                  </a:solidFill>
                </a:rPr>
                <a:t>{</a:t>
              </a:r>
            </a:p>
            <a:p>
              <a:pPr lvl="2"/>
              <a:r>
                <a:rPr lang="en-AU" sz="1400" dirty="0" smtClean="0"/>
                <a:t>type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/>
                <a:t> 	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remoting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</a:p>
            <a:p>
              <a:pPr lvl="2"/>
              <a:r>
                <a:rPr lang="en-AU" sz="1400" dirty="0" smtClean="0"/>
                <a:t>handler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/>
                <a:t> 	</a:t>
              </a:r>
              <a:r>
                <a:rPr lang="en-AU" sz="1400" dirty="0" smtClean="0">
                  <a:solidFill>
                    <a:srgbClr val="0000E6"/>
                  </a:solidFill>
                </a:rPr>
                <a:t>'updater'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</a:p>
            <a:p>
              <a:pPr lvl="2"/>
              <a:r>
                <a:rPr lang="en-AU" sz="1400" dirty="0" smtClean="0"/>
                <a:t>interval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/>
                <a:t> 	</a:t>
              </a:r>
              <a:r>
                <a:rPr lang="en-AU" sz="1400" dirty="0" smtClean="0">
                  <a:solidFill>
                    <a:srgbClr val="008C00"/>
                  </a:solidFill>
                </a:rPr>
                <a:t>1000</a:t>
              </a:r>
            </a:p>
            <a:p>
              <a:pPr lvl="1"/>
              <a:r>
                <a:rPr lang="en-AU" sz="1400" dirty="0" smtClean="0">
                  <a:solidFill>
                    <a:srgbClr val="800080"/>
                  </a:solidFill>
                </a:rPr>
                <a:t>}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</a:p>
            <a:p>
              <a:pPr lvl="1"/>
              <a:r>
                <a:rPr lang="en-AU" sz="1400" dirty="0" smtClean="0">
                  <a:solidFill>
                    <a:srgbClr val="800080"/>
                  </a:solidFill>
                </a:rPr>
                <a:t>{</a:t>
              </a:r>
            </a:p>
            <a:p>
              <a:pPr lvl="2"/>
              <a:r>
                <a:rPr lang="en-AU" sz="1400" dirty="0" smtClean="0"/>
                <a:t>type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/>
                <a:t> 	</a:t>
              </a:r>
              <a:r>
                <a:rPr lang="en-AU" sz="1400" dirty="0" smtClean="0">
                  <a:solidFill>
                    <a:srgbClr val="0000E6"/>
                  </a:solidFill>
                </a:rPr>
                <a:t>'polling'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endParaRPr lang="en-AU" sz="1400" dirty="0" smtClean="0"/>
            </a:p>
            <a:p>
              <a:pPr lvl="2"/>
              <a:r>
                <a:rPr lang="en-AU" sz="1400" dirty="0" smtClean="0"/>
                <a:t>namespace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/>
                <a:t> </a:t>
              </a:r>
              <a:r>
                <a:rPr lang="en-AU" sz="1400" dirty="0" smtClean="0">
                  <a:solidFill>
                    <a:srgbClr val="0000E6"/>
                  </a:solidFill>
                </a:rPr>
                <a:t>'chat'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endParaRPr lang="en-AU" sz="1400" dirty="0" smtClean="0"/>
            </a:p>
            <a:p>
              <a:pPr lvl="2"/>
              <a:r>
                <a:rPr lang="en-AU" sz="1400" dirty="0" smtClean="0"/>
                <a:t>modules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endParaRPr lang="en-AU" sz="1400" dirty="0" smtClean="0"/>
            </a:p>
            <a:p>
              <a:pPr lvl="2"/>
              <a:r>
                <a:rPr lang="en-AU" sz="1400" dirty="0" smtClean="0">
                  <a:solidFill>
                    <a:srgbClr val="808030"/>
                  </a:solidFill>
                </a:rPr>
                <a:t>[</a:t>
              </a:r>
              <a:endParaRPr lang="en-AU" sz="1400" dirty="0" smtClean="0"/>
            </a:p>
            <a:p>
              <a:pPr lvl="3"/>
              <a:r>
                <a:rPr lang="en-AU" sz="1400" dirty="0" smtClean="0">
                  <a:solidFill>
                    <a:srgbClr val="800080"/>
                  </a:solidFill>
                </a:rPr>
                <a:t>{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name'</a:t>
              </a:r>
              <a:r>
                <a:rPr lang="en-AU" sz="1400" dirty="0" err="1" smtClean="0">
                  <a:solidFill>
                    <a:srgbClr val="800080"/>
                  </a:solidFill>
                </a:rPr>
                <a:t>: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'join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r>
                <a:rPr lang="en-AU" sz="1400" dirty="0" smtClean="0"/>
                <a:t>		</a:t>
              </a:r>
              <a:r>
                <a:rPr lang="en-AU" sz="1400" dirty="0" smtClean="0">
                  <a:solidFill>
                    <a:srgbClr val="0000E6"/>
                  </a:solidFill>
                </a:rPr>
                <a:t>'args'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>
                  <a:solidFill>
                    <a:srgbClr val="008C00"/>
                  </a:solidFill>
                </a:rPr>
                <a:t>0</a:t>
              </a:r>
              <a:r>
                <a:rPr lang="en-AU" sz="1400" dirty="0" smtClean="0">
                  <a:solidFill>
                    <a:srgbClr val="800080"/>
                  </a:solidFill>
                </a:rPr>
                <a:t>}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endParaRPr lang="en-AU" sz="1400" dirty="0" smtClean="0"/>
            </a:p>
            <a:p>
              <a:pPr lvl="3"/>
              <a:r>
                <a:rPr lang="en-AU" sz="1400" dirty="0" smtClean="0">
                  <a:solidFill>
                    <a:srgbClr val="800080"/>
                  </a:solidFill>
                </a:rPr>
                <a:t>{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name'</a:t>
              </a:r>
              <a:r>
                <a:rPr lang="en-AU" sz="1400" dirty="0" err="1" smtClean="0">
                  <a:solidFill>
                    <a:srgbClr val="800080"/>
                  </a:solidFill>
                </a:rPr>
                <a:t>: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'setName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r>
                <a:rPr lang="en-AU" sz="1400" dirty="0" smtClean="0"/>
                <a:t>	</a:t>
              </a:r>
              <a:r>
                <a:rPr lang="en-AU" sz="1400" dirty="0" smtClean="0">
                  <a:solidFill>
                    <a:srgbClr val="0000E6"/>
                  </a:solidFill>
                </a:rPr>
                <a:t>'args'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>
                  <a:solidFill>
                    <a:srgbClr val="008C00"/>
                  </a:solidFill>
                </a:rPr>
                <a:t>1</a:t>
              </a:r>
              <a:r>
                <a:rPr lang="en-AU" sz="1400" dirty="0" smtClean="0">
                  <a:solidFill>
                    <a:srgbClr val="800080"/>
                  </a:solidFill>
                </a:rPr>
                <a:t>}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endParaRPr lang="en-AU" sz="1400" dirty="0" smtClean="0"/>
            </a:p>
            <a:p>
              <a:pPr lvl="3"/>
              <a:r>
                <a:rPr lang="en-AU" sz="1400" dirty="0" smtClean="0">
                  <a:solidFill>
                    <a:srgbClr val="800080"/>
                  </a:solidFill>
                </a:rPr>
                <a:t>{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name'</a:t>
              </a:r>
              <a:r>
                <a:rPr lang="en-AU" sz="1400" dirty="0" err="1" smtClean="0">
                  <a:solidFill>
                    <a:srgbClr val="800080"/>
                  </a:solidFill>
                </a:rPr>
                <a:t>:</a:t>
              </a:r>
              <a:r>
                <a:rPr lang="en-AU" sz="1400" dirty="0" err="1" smtClean="0">
                  <a:solidFill>
                    <a:srgbClr val="0000E6"/>
                  </a:solidFill>
                </a:rPr>
                <a:t>'send</a:t>
              </a:r>
              <a:r>
                <a:rPr lang="en-AU" sz="1400" dirty="0" smtClean="0">
                  <a:solidFill>
                    <a:srgbClr val="0000E6"/>
                  </a:solidFill>
                </a:rPr>
                <a:t>'</a:t>
              </a:r>
              <a:r>
                <a:rPr lang="en-AU" sz="1400" dirty="0" smtClean="0">
                  <a:solidFill>
                    <a:srgbClr val="808030"/>
                  </a:solidFill>
                </a:rPr>
                <a:t>,</a:t>
              </a:r>
              <a:r>
                <a:rPr lang="en-AU" sz="1400" dirty="0" smtClean="0"/>
                <a:t>		</a:t>
              </a:r>
              <a:r>
                <a:rPr lang="en-AU" sz="1400" dirty="0" smtClean="0">
                  <a:solidFill>
                    <a:srgbClr val="0000E6"/>
                  </a:solidFill>
                </a:rPr>
                <a:t>'args'</a:t>
              </a:r>
              <a:r>
                <a:rPr lang="en-AU" sz="1400" dirty="0" smtClean="0">
                  <a:solidFill>
                    <a:srgbClr val="800080"/>
                  </a:solidFill>
                </a:rPr>
                <a:t>:</a:t>
              </a:r>
              <a:r>
                <a:rPr lang="en-AU" sz="1400" dirty="0" smtClean="0">
                  <a:solidFill>
                    <a:srgbClr val="008C00"/>
                  </a:solidFill>
                </a:rPr>
                <a:t>1</a:t>
              </a:r>
              <a:r>
                <a:rPr lang="en-AU" sz="1400" dirty="0" smtClean="0">
                  <a:solidFill>
                    <a:srgbClr val="800080"/>
                  </a:solidFill>
                </a:rPr>
                <a:t>}</a:t>
              </a:r>
              <a:endParaRPr lang="en-AU" sz="1400" dirty="0" smtClean="0"/>
            </a:p>
            <a:p>
              <a:pPr lvl="2"/>
              <a:r>
                <a:rPr lang="en-AU" sz="1400" dirty="0" smtClean="0">
                  <a:solidFill>
                    <a:srgbClr val="808030"/>
                  </a:solidFill>
                </a:rPr>
                <a:t>]</a:t>
              </a:r>
              <a:endParaRPr lang="en-AU" sz="1400" dirty="0" smtClean="0"/>
            </a:p>
            <a:p>
              <a:pPr lvl="1"/>
              <a:r>
                <a:rPr lang="en-AU" sz="1400" dirty="0" smtClean="0">
                  <a:solidFill>
                    <a:srgbClr val="800080"/>
                  </a:solidFill>
                </a:rPr>
                <a:t>}</a:t>
              </a:r>
              <a:endParaRPr lang="en-AU" sz="1400" dirty="0" smtClean="0"/>
            </a:p>
            <a:p>
              <a:pPr lvl="0"/>
              <a:r>
                <a:rPr lang="en-AU" sz="1400" dirty="0" smtClean="0">
                  <a:solidFill>
                    <a:srgbClr val="808030"/>
                  </a:solidFill>
                </a:rPr>
                <a:t>]</a:t>
              </a:r>
              <a:r>
                <a:rPr lang="en-AU" sz="1400" dirty="0" smtClean="0">
                  <a:solidFill>
                    <a:srgbClr val="800080"/>
                  </a:solidFill>
                </a:rPr>
                <a:t>}</a:t>
              </a:r>
              <a:r>
                <a:rPr lang="en-AU" sz="1400" dirty="0" smtClean="0"/>
                <a:t> </a:t>
              </a:r>
              <a:endParaRPr lang="en-AU" sz="1400" dirty="0" smtClean="0">
                <a:solidFill>
                  <a:srgbClr val="800080"/>
                </a:solidFill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XML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 tools from the native language to read a XML configuration file.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XML</a:t>
            </a:r>
            <a:endParaRPr lang="en-A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473530" y="2188050"/>
            <a:ext cx="8215370" cy="3241214"/>
            <a:chOff x="473530" y="2285992"/>
            <a:chExt cx="8215370" cy="3241214"/>
          </a:xfrm>
        </p:grpSpPr>
        <p:sp>
          <p:nvSpPr>
            <p:cNvPr id="10" name="Rectangle 9"/>
            <p:cNvSpPr/>
            <p:nvPr/>
          </p:nvSpPr>
          <p:spPr>
            <a:xfrm>
              <a:off x="473530" y="2285992"/>
              <a:ext cx="821537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b="1" dirty="0" smtClean="0"/>
                <a:t>Listing 3 – XML Configuration</a:t>
              </a:r>
              <a:endParaRPr lang="en-AU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0034" y="2643182"/>
              <a:ext cx="8143932" cy="288402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&lt;?xml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version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8C00"/>
                  </a:solidFill>
                  <a:latin typeface="Arial Unicode MS" pitchFamily="34" charset="-128"/>
                  <a:cs typeface="Arial" pitchFamily="34" charset="0"/>
                </a:rPr>
                <a:t>"1.0"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encoding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"UTF-8"</a:t>
              </a: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?&gt;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server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providers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type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"polling"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handler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"updater"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interval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"1000"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type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remoting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namespace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"chat"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module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"main"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"join"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args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"0"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setName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args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"1"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"send"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err="1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args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"1"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module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providers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server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endPara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Ext JS – An 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Ext JS is a cross-browser JavaScript library for building rich internet applications.</a:t>
            </a:r>
          </a:p>
          <a:p>
            <a:r>
              <a:rPr lang="en-AU" dirty="0" smtClean="0"/>
              <a:t>A Mature Framework.</a:t>
            </a:r>
          </a:p>
          <a:p>
            <a:pPr lvl="1"/>
            <a:r>
              <a:rPr lang="en-AU" dirty="0" smtClean="0"/>
              <a:t>3 Years Old.</a:t>
            </a:r>
          </a:p>
          <a:p>
            <a:pPr lvl="1"/>
            <a:r>
              <a:rPr lang="en-AU" dirty="0" smtClean="0"/>
              <a:t>Current Version is 3.0RC1.</a:t>
            </a:r>
          </a:p>
          <a:p>
            <a:r>
              <a:rPr lang="en-AU" dirty="0" smtClean="0"/>
              <a:t>Supports all major browsers.</a:t>
            </a:r>
          </a:p>
          <a:p>
            <a:r>
              <a:rPr lang="en-AU" dirty="0" smtClean="0"/>
              <a:t>Is highly extensible.</a:t>
            </a:r>
          </a:p>
          <a:p>
            <a:r>
              <a:rPr lang="en-AU" dirty="0" smtClean="0"/>
              <a:t>Includes lots of off-the-shelf components and widgets.</a:t>
            </a:r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Metadata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Some languages require less information because they are able to dynamically introspect methods and classes at runtime.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Configuration - Metadata</a:t>
            </a:r>
            <a:endParaRPr lang="en-A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473530" y="2188050"/>
            <a:ext cx="8215370" cy="4098470"/>
            <a:chOff x="473530" y="2285992"/>
            <a:chExt cx="8215370" cy="4098470"/>
          </a:xfrm>
        </p:grpSpPr>
        <p:sp>
          <p:nvSpPr>
            <p:cNvPr id="10" name="Rectangle 9"/>
            <p:cNvSpPr/>
            <p:nvPr/>
          </p:nvSpPr>
          <p:spPr>
            <a:xfrm>
              <a:off x="473530" y="2285992"/>
              <a:ext cx="821537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b="1" dirty="0" smtClean="0"/>
                <a:t>Listing 4 – Metadata Configuration</a:t>
              </a:r>
              <a:endParaRPr lang="en-AU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0034" y="2643182"/>
              <a:ext cx="8143932" cy="374128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&lt;?xml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version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8C00"/>
                  </a:solidFill>
                  <a:latin typeface="Arial Unicode MS" pitchFamily="34" charset="-128"/>
                  <a:cs typeface="Arial" pitchFamily="34" charset="0"/>
                </a:rPr>
                <a:t>"1.0"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encoding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"UTF-8"</a:t>
              </a:r>
              <a:r>
                <a:rPr lang="en-US" sz="1400" dirty="0" smtClean="0">
                  <a:solidFill>
                    <a:srgbClr val="004A43"/>
                  </a:solidFill>
                  <a:latin typeface="Arial Unicode MS" pitchFamily="34" charset="-128"/>
                  <a:cs typeface="Arial" pitchFamily="34" charset="0"/>
                </a:rPr>
                <a:t>?&gt;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server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providers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type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"polling"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handler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"updater"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interval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"1000"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type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remoting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namespace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"chat“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class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"main“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"join"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setName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“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argument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"message"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"send“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argument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274796"/>
                  </a:solidFill>
                  <a:latin typeface="Arial Unicode MS" pitchFamily="34" charset="-128"/>
                  <a:cs typeface="Arial" pitchFamily="34" charset="0"/>
                </a:rPr>
                <a:t>name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"name"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/&gt;</a:t>
              </a:r>
            </a:p>
            <a:p>
              <a:pPr lvl="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method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class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providers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&lt;/</a:t>
              </a:r>
              <a:r>
                <a:rPr lang="en-US" sz="1400" dirty="0" smtClean="0">
                  <a:solidFill>
                    <a:srgbClr val="5F5035"/>
                  </a:solidFill>
                  <a:latin typeface="Arial Unicode MS" pitchFamily="34" charset="-128"/>
                  <a:cs typeface="Arial" pitchFamily="34" charset="0"/>
                </a:rPr>
                <a:t>server</a:t>
              </a:r>
              <a:r>
                <a:rPr lang="en-US" sz="1400" dirty="0" smtClean="0">
                  <a:solidFill>
                    <a:srgbClr val="A65700"/>
                  </a:solidFill>
                  <a:latin typeface="Arial Unicode MS" pitchFamily="34" charset="-128"/>
                  <a:cs typeface="Arial" pitchFamily="34" charset="0"/>
                </a:rPr>
                <a:t>&gt;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endPara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API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Uses the configuration to generate output which the client can then bind to </a:t>
            </a:r>
            <a:r>
              <a:rPr lang="en-AU" dirty="0" err="1" smtClean="0"/>
              <a:t>Ext.Direct</a:t>
            </a:r>
            <a:r>
              <a:rPr lang="en-AU" dirty="0" smtClean="0"/>
              <a:t>.</a:t>
            </a:r>
          </a:p>
          <a:p>
            <a:r>
              <a:rPr lang="en-AU" dirty="0" err="1" smtClean="0"/>
              <a:t>Ext.Direct</a:t>
            </a:r>
            <a:r>
              <a:rPr lang="en-AU" dirty="0" smtClean="0"/>
              <a:t> will create client-side versions of bound methods.</a:t>
            </a:r>
          </a:p>
          <a:p>
            <a:pPr lvl="1"/>
            <a:r>
              <a:rPr lang="en-AU" dirty="0" smtClean="0"/>
              <a:t>Become native JavaScript function calls.</a:t>
            </a:r>
          </a:p>
          <a:p>
            <a:pPr lvl="1"/>
            <a:r>
              <a:rPr lang="en-AU" dirty="0" smtClean="0"/>
              <a:t>Are always asynchronous.</a:t>
            </a:r>
          </a:p>
          <a:p>
            <a:pPr lvl="1"/>
            <a:r>
              <a:rPr lang="en-AU" dirty="0" smtClean="0"/>
              <a:t>Returns are handled by providing a </a:t>
            </a:r>
            <a:r>
              <a:rPr lang="en-AU" dirty="0" err="1" smtClean="0"/>
              <a:t>callback</a:t>
            </a:r>
            <a:r>
              <a:rPr lang="en-AU" dirty="0" smtClean="0"/>
              <a:t> function as the last argument of the function call.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API</a:t>
            </a:r>
            <a:endParaRPr lang="en-A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473530" y="2188050"/>
            <a:ext cx="8215370" cy="4527098"/>
            <a:chOff x="473530" y="2285992"/>
            <a:chExt cx="8215370" cy="4527098"/>
          </a:xfrm>
        </p:grpSpPr>
        <p:sp>
          <p:nvSpPr>
            <p:cNvPr id="10" name="Rectangle 9"/>
            <p:cNvSpPr/>
            <p:nvPr/>
          </p:nvSpPr>
          <p:spPr>
            <a:xfrm>
              <a:off x="473530" y="2285992"/>
              <a:ext cx="8215370" cy="35719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b="1" dirty="0" smtClean="0"/>
                <a:t>Listing 5 – API Output</a:t>
              </a:r>
              <a:endParaRPr lang="en-AU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0034" y="2643182"/>
              <a:ext cx="8143932" cy="416990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Ext</a:t>
              </a:r>
              <a:r>
                <a:rPr lang="en-US" sz="1400" dirty="0" err="1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.</a:t>
              </a:r>
              <a:r>
                <a:rPr lang="en-US" sz="1400" dirty="0" err="1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namespace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(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'Ext.app'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)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;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Ext</a:t>
              </a:r>
              <a:r>
                <a:rPr lang="en-US" sz="1400" dirty="0" err="1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.</a:t>
              </a:r>
              <a:r>
                <a:rPr lang="en-US" sz="1400" dirty="0" err="1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app</a:t>
              </a:r>
              <a:r>
                <a:rPr lang="en-US" sz="1400" dirty="0" err="1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.</a:t>
              </a:r>
              <a:r>
                <a:rPr lang="en-US" sz="1400" dirty="0" err="1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DIRECT_API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=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[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{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"type"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"polling"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url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	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"http: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\/\/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localhost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simplecore2.1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sandbox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direct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API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updater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?event=true"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"interval"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1000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}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{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"type"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remoting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url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	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"http: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\/\/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localhost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simplecore2.1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sandbox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direct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API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chat</a:t>
              </a:r>
              <a:r>
                <a:rPr lang="en-US" sz="1400" dirty="0" smtClean="0">
                  <a:solidFill>
                    <a:srgbClr val="0F69FF"/>
                  </a:solidFill>
                  <a:latin typeface="Arial Unicode MS" pitchFamily="34" charset="-128"/>
                  <a:cs typeface="Arial" pitchFamily="34" charset="0"/>
                </a:rPr>
                <a:t>\/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"namespace"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Ext.app.chat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"actions"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:{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"main"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[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{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"name"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"join"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	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len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"0"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}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{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"name"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setName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len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"1"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}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3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{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"name"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"send"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,		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err="1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len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:</a:t>
              </a:r>
              <a:r>
                <a:rPr lang="en-US" sz="1400" dirty="0" smtClean="0">
                  <a:solidFill>
                    <a:srgbClr val="0000E6"/>
                  </a:solidFill>
                  <a:latin typeface="Arial Unicode MS" pitchFamily="34" charset="-128"/>
                  <a:cs typeface="Arial" pitchFamily="34" charset="0"/>
                </a:rPr>
                <a:t>"1"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}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]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1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}</a:t>
              </a:r>
              <a:endParaRPr lang="en-US" sz="14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}</a:t>
              </a:r>
              <a:r>
                <a:rPr lang="en-US" sz="1400" dirty="0" smtClean="0">
                  <a:solidFill>
                    <a:srgbClr val="808030"/>
                  </a:solidFill>
                  <a:latin typeface="Arial Unicode MS" pitchFamily="34" charset="-128"/>
                  <a:cs typeface="Arial" pitchFamily="34" charset="0"/>
                </a:rPr>
                <a:t>]</a:t>
              </a:r>
              <a:r>
                <a:rPr lang="en-US" sz="1400" dirty="0" smtClean="0">
                  <a:solidFill>
                    <a:srgbClr val="800080"/>
                  </a:solidFill>
                  <a:latin typeface="Arial Unicode MS" pitchFamily="34" charset="-128"/>
                  <a:cs typeface="Arial" pitchFamily="34" charset="0"/>
                </a:rPr>
                <a:t>;</a:t>
              </a:r>
              <a:r>
                <a:rPr lang="en-US" sz="1400" dirty="0" smtClean="0">
                  <a:solidFill>
                    <a:srgbClr val="000000"/>
                  </a:solidFill>
                  <a:latin typeface="Arial Unicode MS" pitchFamily="34" charset="-128"/>
                  <a:cs typeface="Arial" pitchFamily="34" charset="0"/>
                </a:rPr>
                <a:t> </a:t>
              </a:r>
              <a:endPara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Router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Must accept two different types of requests.</a:t>
            </a:r>
          </a:p>
          <a:p>
            <a:pPr lvl="1"/>
            <a:r>
              <a:rPr lang="en-AU" dirty="0" smtClean="0"/>
              <a:t>JSON-Encoded Raw HTTP Post.</a:t>
            </a:r>
          </a:p>
          <a:p>
            <a:pPr lvl="1"/>
            <a:r>
              <a:rPr lang="en-AU" dirty="0" smtClean="0"/>
              <a:t>Form Post.</a:t>
            </a:r>
          </a:p>
          <a:p>
            <a:r>
              <a:rPr lang="en-AU" dirty="0" smtClean="0"/>
              <a:t>Must handle file uploads when using form posts.</a:t>
            </a:r>
          </a:p>
          <a:p>
            <a:r>
              <a:rPr lang="en-AU" dirty="0" smtClean="0"/>
              <a:t>JSON-Encoded Raw HTTP Posts must be decoded.</a:t>
            </a:r>
          </a:p>
          <a:p>
            <a:r>
              <a:rPr lang="en-AU" dirty="0" smtClean="0"/>
              <a:t>Must accept batched requests.</a:t>
            </a:r>
          </a:p>
          <a:p>
            <a:r>
              <a:rPr lang="en-AU" dirty="0" smtClean="0"/>
              <a:t>Must dispatch batch responses.</a:t>
            </a:r>
          </a:p>
          <a:p>
            <a:r>
              <a:rPr lang="en-AU" dirty="0" smtClean="0"/>
              <a:t>Responses must be JSON encoded.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Router - Response Types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Event</a:t>
            </a:r>
          </a:p>
          <a:p>
            <a:pPr lvl="1"/>
            <a:r>
              <a:rPr lang="en-AU" dirty="0" smtClean="0"/>
              <a:t>A JSON response containing two additional keys used to fire an event through the client. These keys are:</a:t>
            </a:r>
          </a:p>
          <a:p>
            <a:pPr lvl="2"/>
            <a:r>
              <a:rPr lang="en-AU" dirty="0" smtClean="0"/>
              <a:t>name – The name of the event to fire.</a:t>
            </a:r>
          </a:p>
          <a:p>
            <a:pPr lvl="2"/>
            <a:r>
              <a:rPr lang="en-AU" dirty="0" smtClean="0"/>
              <a:t>data – Data to be sent back with the response.</a:t>
            </a:r>
          </a:p>
          <a:p>
            <a:pPr lvl="3"/>
            <a:r>
              <a:rPr lang="en-AU" dirty="0" smtClean="0"/>
              <a:t>This is available as one of the event handler’s arguments.</a:t>
            </a:r>
          </a:p>
          <a:p>
            <a:pPr lvl="3"/>
            <a:r>
              <a:rPr lang="en-AU" dirty="0" smtClean="0"/>
              <a:t>This data is not decoded when it reaches the client. Do it manually if the data is JSON.</a:t>
            </a:r>
          </a:p>
          <a:p>
            <a:pPr lvl="3"/>
            <a:endParaRPr lang="en-A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Router - Response Types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RPC</a:t>
            </a:r>
          </a:p>
          <a:p>
            <a:pPr lvl="1"/>
            <a:r>
              <a:rPr lang="en-AU" dirty="0" smtClean="0"/>
              <a:t>A JSON response containing an additional ‘result’ key.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Router - Response Types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dirty="0" smtClean="0"/>
              <a:t>Exception</a:t>
            </a:r>
          </a:p>
          <a:p>
            <a:pPr lvl="1"/>
            <a:r>
              <a:rPr lang="en-AU" dirty="0" smtClean="0"/>
              <a:t>A JSON response containing two additional keys.</a:t>
            </a:r>
          </a:p>
          <a:p>
            <a:pPr lvl="2"/>
            <a:r>
              <a:rPr lang="en-AU" dirty="0" smtClean="0"/>
              <a:t>message – The error message.</a:t>
            </a:r>
          </a:p>
          <a:p>
            <a:pPr lvl="2"/>
            <a:r>
              <a:rPr lang="en-AU" dirty="0" smtClean="0"/>
              <a:t>where – Details regarding where the error occurred.</a:t>
            </a:r>
          </a:p>
          <a:p>
            <a:pPr lvl="1"/>
            <a:r>
              <a:rPr lang="en-AU" dirty="0" smtClean="0"/>
              <a:t>Exceptions should only be thrown if the server is in debug mode.</a:t>
            </a:r>
          </a:p>
          <a:p>
            <a:pPr lvl="1"/>
            <a:r>
              <a:rPr lang="en-AU" dirty="0" smtClean="0"/>
              <a:t>Exceptions should be suppressed if the server is NOT in debug mode.</a:t>
            </a:r>
          </a:p>
          <a:p>
            <a:pPr lvl="2"/>
            <a:r>
              <a:rPr lang="en-AU" dirty="0" smtClean="0"/>
              <a:t>Output should also be destroyed before the exception handler ends, resulting in an empty response.</a:t>
            </a:r>
          </a:p>
          <a:p>
            <a:pPr lvl="2"/>
            <a:r>
              <a:rPr lang="en-AU" dirty="0" smtClean="0"/>
              <a:t>This can only enhance security.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Server Specification</a:t>
            </a:r>
            <a:br>
              <a:rPr lang="en-AU" dirty="0" smtClean="0"/>
            </a:br>
            <a:r>
              <a:rPr lang="en-AU" sz="2700" dirty="0" smtClean="0"/>
              <a:t>- Router – Other Response keys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tid</a:t>
            </a:r>
            <a:endParaRPr lang="en-AU" dirty="0" smtClean="0"/>
          </a:p>
          <a:p>
            <a:pPr lvl="1"/>
            <a:r>
              <a:rPr lang="en-AU" dirty="0" smtClean="0"/>
              <a:t>The transaction ID of the request that has just been processed.</a:t>
            </a:r>
          </a:p>
          <a:p>
            <a:r>
              <a:rPr lang="en-AU" dirty="0" smtClean="0"/>
              <a:t>action</a:t>
            </a:r>
          </a:p>
          <a:p>
            <a:pPr lvl="1"/>
            <a:r>
              <a:rPr lang="en-AU" dirty="0" smtClean="0"/>
              <a:t>The class/module of the request that has just been processed.</a:t>
            </a:r>
          </a:p>
          <a:p>
            <a:r>
              <a:rPr lang="en-AU" dirty="0" smtClean="0"/>
              <a:t>method</a:t>
            </a:r>
          </a:p>
          <a:p>
            <a:pPr lvl="1"/>
            <a:r>
              <a:rPr lang="en-AU" dirty="0" smtClean="0"/>
              <a:t>The method of the request that has just been processed.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/>
              <a:t>Ext.Direct</a:t>
            </a:r>
            <a:r>
              <a:rPr lang="en-AU" dirty="0" smtClean="0"/>
              <a:t> By Example</a:t>
            </a:r>
            <a:endParaRPr lang="en-AU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Refer to external example.</a:t>
            </a:r>
          </a:p>
          <a:p>
            <a:pPr lvl="1"/>
            <a:r>
              <a:rPr lang="en-AU" sz="2000" dirty="0" smtClean="0"/>
              <a:t>URL: </a:t>
            </a:r>
            <a:r>
              <a:rPr lang="en-AU" sz="2000" dirty="0" smtClean="0">
                <a:hlinkClick r:id="rId2"/>
              </a:rPr>
              <a:t>http://172.29.29.125/simplecore2.1/sandbox/direct/</a:t>
            </a:r>
            <a:endParaRPr lang="en-AU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Introducing </a:t>
            </a:r>
            <a:r>
              <a:rPr lang="en-AU" dirty="0" err="1" smtClean="0"/>
              <a:t>Ext.Direct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err="1" smtClean="0"/>
              <a:t>Ext.Direct</a:t>
            </a:r>
            <a:r>
              <a:rPr lang="en-AU" dirty="0" smtClean="0"/>
              <a:t> is a new package in Ext JS 3.0</a:t>
            </a:r>
          </a:p>
          <a:p>
            <a:r>
              <a:rPr lang="en-AU" dirty="0" err="1" smtClean="0"/>
              <a:t>Ext.Direct</a:t>
            </a:r>
            <a:r>
              <a:rPr lang="en-AU" dirty="0" smtClean="0"/>
              <a:t> is JSONRPC on steroids.</a:t>
            </a:r>
          </a:p>
          <a:p>
            <a:r>
              <a:rPr lang="en-AU" dirty="0" smtClean="0"/>
              <a:t>It aims to:</a:t>
            </a:r>
          </a:p>
          <a:p>
            <a:pPr lvl="1"/>
            <a:r>
              <a:rPr lang="en-AU" dirty="0" smtClean="0"/>
              <a:t>Bridge the gap between the client and the server.</a:t>
            </a:r>
          </a:p>
          <a:p>
            <a:pPr lvl="1"/>
            <a:r>
              <a:rPr lang="en-AU" dirty="0" smtClean="0"/>
              <a:t>Solve a lot of headaches involved in creating RIA’s such as:</a:t>
            </a:r>
          </a:p>
          <a:p>
            <a:pPr lvl="2"/>
            <a:r>
              <a:rPr lang="en-AU" dirty="0" smtClean="0"/>
              <a:t>Validation.</a:t>
            </a:r>
          </a:p>
          <a:p>
            <a:pPr lvl="2"/>
            <a:r>
              <a:rPr lang="en-AU" dirty="0" smtClean="0"/>
              <a:t>Code Structure – Separation of Logic Trees.</a:t>
            </a:r>
          </a:p>
          <a:p>
            <a:pPr lvl="1"/>
            <a:r>
              <a:rPr lang="en-AU" dirty="0" smtClean="0"/>
              <a:t>Streamline RIA development by:</a:t>
            </a:r>
          </a:p>
          <a:p>
            <a:pPr lvl="2"/>
            <a:r>
              <a:rPr lang="en-AU" dirty="0" smtClean="0"/>
              <a:t>Enabling developers to write less code.</a:t>
            </a:r>
          </a:p>
          <a:p>
            <a:pPr lvl="2"/>
            <a:r>
              <a:rPr lang="en-AU" dirty="0" smtClean="0"/>
              <a:t>Simplifying the Client to Server communication.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Questions?</a:t>
            </a:r>
            <a:endParaRPr lang="en-A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Thank You!</a:t>
            </a:r>
            <a:endParaRPr lang="en-AU" sz="27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4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900"/>
                            </p:stCondLst>
                            <p:childTnLst>
                              <p:par>
                                <p:cTn id="28" presetID="27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29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0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400"/>
                            </p:stCondLst>
                            <p:childTnLst>
                              <p:par>
                                <p:cTn id="34" presetID="27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35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6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900"/>
                            </p:stCondLst>
                            <p:childTnLst>
                              <p:par>
                                <p:cTn id="40" presetID="20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800"/>
                            </p:stCondLst>
                            <p:childTnLst>
                              <p:par>
                                <p:cTn id="45" presetID="8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300"/>
                            </p:stCondLst>
                            <p:childTnLst>
                              <p:par>
                                <p:cTn id="48" presetID="35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800"/>
                            </p:stCondLst>
                            <p:childTnLst>
                              <p:par>
                                <p:cTn id="51" presetID="35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35" presetClass="emph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800"/>
                            </p:stCondLst>
                            <p:childTnLst>
                              <p:par>
                                <p:cTn id="57" presetID="35" presetClass="emph" presetSubtype="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9300"/>
                            </p:stCondLst>
                            <p:childTnLst>
                              <p:par>
                                <p:cTn id="60" presetID="34" presetClass="emph" presetSubtype="0" fill="hold" grpId="1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  <p:bldP spid="2" grpId="3"/>
      <p:bldP spid="2" grpId="4"/>
      <p:bldP spid="2" grpId="5"/>
      <p:bldP spid="2" grpId="6"/>
      <p:bldP spid="2" grpId="7"/>
      <p:bldP spid="2" grpId="9"/>
      <p:bldP spid="2" grpId="10"/>
      <p:bldP spid="2" grpId="11"/>
      <p:bldP spid="2" grpId="12"/>
      <p:bldP spid="2" grpId="13"/>
      <p:bldP spid="2" grpId="14"/>
      <p:bldP spid="2" grpId="1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Direct Providers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Ext.Direct</a:t>
            </a:r>
            <a:r>
              <a:rPr lang="en-AU" dirty="0" smtClean="0"/>
              <a:t> uses providers to handle communication between client and server.</a:t>
            </a:r>
          </a:p>
          <a:p>
            <a:r>
              <a:rPr lang="en-AU" dirty="0" smtClean="0"/>
              <a:t>Providers facilitate in providing a seamless bridge between client and server.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Providers</a:t>
            </a:r>
            <a:br>
              <a:rPr lang="en-AU" dirty="0" smtClean="0"/>
            </a:br>
            <a:r>
              <a:rPr lang="en-AU" dirty="0" smtClean="0"/>
              <a:t> - JSON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Provides a basis for JSON requests to the Direct Server.</a:t>
            </a:r>
          </a:p>
          <a:p>
            <a:r>
              <a:rPr lang="en-AU" dirty="0" smtClean="0"/>
              <a:t>Good for extending. Can create other providers from this one.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Providers</a:t>
            </a:r>
            <a:br>
              <a:rPr lang="en-AU" dirty="0" smtClean="0"/>
            </a:br>
            <a:r>
              <a:rPr lang="en-AU" dirty="0" smtClean="0"/>
              <a:t> - </a:t>
            </a:r>
            <a:r>
              <a:rPr lang="en-AU" dirty="0" err="1" smtClean="0"/>
              <a:t>Remoting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 It is an RPC bridge for method calling.</a:t>
            </a:r>
          </a:p>
          <a:p>
            <a:r>
              <a:rPr lang="en-AU" dirty="0" smtClean="0"/>
              <a:t>Execute server side methods seamlessly with client-side stubs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Direct Providers</a:t>
            </a:r>
            <a:br>
              <a:rPr lang="en-AU" dirty="0" smtClean="0"/>
            </a:br>
            <a:r>
              <a:rPr lang="en-AU" dirty="0" smtClean="0"/>
              <a:t> - Polling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Bridges to a specific address on the server.</a:t>
            </a:r>
          </a:p>
          <a:p>
            <a:r>
              <a:rPr lang="en-AU" dirty="0" smtClean="0"/>
              <a:t>Calls the address periodically.</a:t>
            </a:r>
          </a:p>
          <a:p>
            <a:pPr lvl="1"/>
            <a:r>
              <a:rPr lang="en-AU" dirty="0" smtClean="0"/>
              <a:t>Timing is controlled with the interval configuration setting.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Direct Store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Provides a way of cleanly handling persistent data to and from the server.</a:t>
            </a:r>
          </a:p>
          <a:p>
            <a:r>
              <a:rPr lang="en-AU" dirty="0" smtClean="0"/>
              <a:t>Can be used as a basis for an Active Record mechanism.</a:t>
            </a:r>
          </a:p>
          <a:p>
            <a:r>
              <a:rPr lang="en-AU" dirty="0" smtClean="0"/>
              <a:t>Can be used for maintaining application state over sessions.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Direct Server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 smtClean="0"/>
              <a:t>Ext.Direct</a:t>
            </a:r>
            <a:r>
              <a:rPr lang="en-AU" dirty="0" smtClean="0"/>
              <a:t> is cross-platform.</a:t>
            </a:r>
          </a:p>
          <a:p>
            <a:r>
              <a:rPr lang="en-AU" dirty="0" smtClean="0"/>
              <a:t>Server language/platform doesn’t matter.</a:t>
            </a:r>
          </a:p>
          <a:p>
            <a:r>
              <a:rPr lang="en-AU" dirty="0" smtClean="0"/>
              <a:t>Should be hot-swappable.</a:t>
            </a:r>
          </a:p>
          <a:p>
            <a:r>
              <a:rPr lang="en-AU" dirty="0" smtClean="0"/>
              <a:t>Has to conform to the </a:t>
            </a:r>
            <a:r>
              <a:rPr lang="en-AU" dirty="0" err="1" smtClean="0"/>
              <a:t>Ext.Direct</a:t>
            </a:r>
            <a:r>
              <a:rPr lang="en-AU" dirty="0" smtClean="0"/>
              <a:t> specification.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9525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71538" y="405450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 smtClean="0">
                <a:solidFill>
                  <a:srgbClr val="002060"/>
                </a:solidFill>
              </a:rPr>
              <a:t>Ext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rgbClr val="92D050"/>
                </a:solidFill>
              </a:rPr>
              <a:t>JS</a:t>
            </a:r>
            <a:r>
              <a:rPr lang="en-AU" sz="2800" b="1" dirty="0" smtClean="0"/>
              <a:t> </a:t>
            </a:r>
            <a:r>
              <a:rPr lang="en-AU" sz="2800" b="1" dirty="0" smtClean="0">
                <a:solidFill>
                  <a:schemeClr val="accent6">
                    <a:lumMod val="50000"/>
                  </a:schemeClr>
                </a:solidFill>
              </a:rPr>
              <a:t>- Direct</a:t>
            </a:r>
            <a:endParaRPr lang="en-A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4955</TotalTime>
  <Words>1139</Words>
  <Application>Microsoft Office PowerPoint</Application>
  <PresentationFormat>On-screen Show (4:3)</PresentationFormat>
  <Paragraphs>251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Urban</vt:lpstr>
      <vt:lpstr>Ext JS - Direct</vt:lpstr>
      <vt:lpstr>Ext JS – An Introduction</vt:lpstr>
      <vt:lpstr>Introducing Ext.Direct</vt:lpstr>
      <vt:lpstr>Direct Providers</vt:lpstr>
      <vt:lpstr>Direct Providers  - JSON</vt:lpstr>
      <vt:lpstr>Direct Providers  - Remoting</vt:lpstr>
      <vt:lpstr>Direct Providers  - Polling</vt:lpstr>
      <vt:lpstr>The Direct Store</vt:lpstr>
      <vt:lpstr>The Direct Server</vt:lpstr>
      <vt:lpstr>Existing Direct Server Implementations</vt:lpstr>
      <vt:lpstr>Direct Server Specification - Required Components</vt:lpstr>
      <vt:lpstr>Direct Server Specification - Required Components</vt:lpstr>
      <vt:lpstr>Direct Server Specification - Required Components</vt:lpstr>
      <vt:lpstr>Direct Server Specification - Configuration - Programmatic</vt:lpstr>
      <vt:lpstr>Direct Server Specification - Configuration - Programmatic</vt:lpstr>
      <vt:lpstr>Direct Server Specification - Configuration - JSON</vt:lpstr>
      <vt:lpstr>Direct Server Specification - Configuration - JSON</vt:lpstr>
      <vt:lpstr>Direct Server Specification - Configuration - XML</vt:lpstr>
      <vt:lpstr>Direct Server Specification - Configuration - XML</vt:lpstr>
      <vt:lpstr>Direct Server Specification - Configuration - Metadata</vt:lpstr>
      <vt:lpstr>Direct Server Specification - Configuration - Metadata</vt:lpstr>
      <vt:lpstr>Direct Server Specification - API</vt:lpstr>
      <vt:lpstr>Direct Server Specification - API</vt:lpstr>
      <vt:lpstr>Direct Server Specification - Router</vt:lpstr>
      <vt:lpstr>Direct Server Specification - Router - Response Types</vt:lpstr>
      <vt:lpstr>Direct Server Specification - Router - Response Types</vt:lpstr>
      <vt:lpstr>Direct Server Specification - Router - Response Types</vt:lpstr>
      <vt:lpstr>Direct Server Specification - Router – Other Response keys</vt:lpstr>
      <vt:lpstr>Ext.Direct By Example</vt:lpstr>
      <vt:lpstr>Questions?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Timothy</dc:creator>
  <cp:lastModifiedBy>Timothy</cp:lastModifiedBy>
  <cp:revision>226</cp:revision>
  <dcterms:created xsi:type="dcterms:W3CDTF">2009-05-14T13:04:07Z</dcterms:created>
  <dcterms:modified xsi:type="dcterms:W3CDTF">2009-05-18T02:53:56Z</dcterms:modified>
</cp:coreProperties>
</file>