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62" r:id="rId3"/>
  </p:sldMasterIdLst>
  <p:notesMasterIdLst>
    <p:notesMasterId r:id="rId59"/>
  </p:notesMasterIdLst>
  <p:sldIdLst>
    <p:sldId id="256" r:id="rId4"/>
    <p:sldId id="257" r:id="rId5"/>
    <p:sldId id="327" r:id="rId6"/>
    <p:sldId id="273" r:id="rId7"/>
    <p:sldId id="270" r:id="rId8"/>
    <p:sldId id="275" r:id="rId9"/>
    <p:sldId id="290" r:id="rId10"/>
    <p:sldId id="286" r:id="rId11"/>
    <p:sldId id="277" r:id="rId12"/>
    <p:sldId id="281" r:id="rId13"/>
    <p:sldId id="279" r:id="rId14"/>
    <p:sldId id="280" r:id="rId15"/>
    <p:sldId id="284" r:id="rId16"/>
    <p:sldId id="283" r:id="rId17"/>
    <p:sldId id="285" r:id="rId18"/>
    <p:sldId id="288" r:id="rId19"/>
    <p:sldId id="287" r:id="rId20"/>
    <p:sldId id="289" r:id="rId21"/>
    <p:sldId id="291" r:id="rId22"/>
    <p:sldId id="310" r:id="rId23"/>
    <p:sldId id="282" r:id="rId24"/>
    <p:sldId id="326" r:id="rId25"/>
    <p:sldId id="311" r:id="rId26"/>
    <p:sldId id="313" r:id="rId27"/>
    <p:sldId id="314" r:id="rId28"/>
    <p:sldId id="316" r:id="rId29"/>
    <p:sldId id="317" r:id="rId30"/>
    <p:sldId id="321" r:id="rId31"/>
    <p:sldId id="329" r:id="rId32"/>
    <p:sldId id="323" r:id="rId33"/>
    <p:sldId id="324" r:id="rId34"/>
    <p:sldId id="322" r:id="rId35"/>
    <p:sldId id="320" r:id="rId36"/>
    <p:sldId id="318" r:id="rId37"/>
    <p:sldId id="325" r:id="rId38"/>
    <p:sldId id="292" r:id="rId39"/>
    <p:sldId id="293" r:id="rId40"/>
    <p:sldId id="294" r:id="rId41"/>
    <p:sldId id="295" r:id="rId42"/>
    <p:sldId id="296" r:id="rId43"/>
    <p:sldId id="309" r:id="rId44"/>
    <p:sldId id="308" r:id="rId45"/>
    <p:sldId id="297" r:id="rId46"/>
    <p:sldId id="298" r:id="rId47"/>
    <p:sldId id="299" r:id="rId48"/>
    <p:sldId id="304" r:id="rId49"/>
    <p:sldId id="305" r:id="rId50"/>
    <p:sldId id="306" r:id="rId51"/>
    <p:sldId id="307" r:id="rId52"/>
    <p:sldId id="301" r:id="rId53"/>
    <p:sldId id="302" r:id="rId54"/>
    <p:sldId id="315" r:id="rId55"/>
    <p:sldId id="303" r:id="rId56"/>
    <p:sldId id="328" r:id="rId57"/>
    <p:sldId id="276" r:id="rId58"/>
  </p:sldIdLst>
  <p:sldSz cx="13004800" cy="9753600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-128"/>
        <a:cs typeface="ヒラギノ角ゴ ProN W3" charset="-128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49FD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22" y="-156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1EA49-C7C4-45ED-840B-8EA5802DFE42}" type="datetimeFigureOut">
              <a:rPr lang="sv-SE" smtClean="0"/>
              <a:pPr/>
              <a:t>2010-11-15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9F47FE-FD39-41F9-864A-F61A60E94CE7}" type="slidenum">
              <a:rPr lang="sv-SE" smtClean="0"/>
              <a:pPr/>
              <a:t>‹#›</a:t>
            </a:fld>
            <a:endParaRPr lang="sv-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47FE-FD39-41F9-864A-F61A60E94CE7}" type="slidenum">
              <a:rPr lang="sv-SE" smtClean="0"/>
              <a:pPr/>
              <a:t>7</a:t>
            </a:fld>
            <a:endParaRPr lang="sv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47FE-FD39-41F9-864A-F61A60E94CE7}" type="slidenum">
              <a:rPr lang="sv-SE" smtClean="0"/>
              <a:pPr/>
              <a:t>8</a:t>
            </a:fld>
            <a:endParaRPr lang="sv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9F47FE-FD39-41F9-864A-F61A60E94CE7}" type="slidenum">
              <a:rPr lang="sv-SE" smtClean="0"/>
              <a:pPr/>
              <a:t>26</a:t>
            </a:fld>
            <a:endParaRPr lang="sv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3517900"/>
            <a:ext cx="59182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3517900"/>
            <a:ext cx="5918200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ver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99600" y="774700"/>
            <a:ext cx="2997200" cy="6896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0" y="774700"/>
            <a:ext cx="8839200" cy="6896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spd="med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spd="med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5003800" y="3378200"/>
            <a:ext cx="2997200" cy="29972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ransition spd="med">
    <p:cover/>
  </p:transition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+mj-lt"/>
          <a:ea typeface="+mj-ea"/>
          <a:cs typeface="+mj-cs"/>
          <a:sym typeface="Klavika Regular Italic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313131"/>
          </a:solidFill>
          <a:latin typeface="Klavika Regular Italic" charset="0"/>
          <a:ea typeface="ヒラギノ角ゴ ProN W3" charset="-128"/>
          <a:cs typeface="ヒラギノ角ゴ ProN W3" charset="-128"/>
          <a:sym typeface="Klavika Regular Italic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74700"/>
            <a:ext cx="10464800" cy="2628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Klavika Medium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3517900"/>
            <a:ext cx="11988800" cy="4152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Klavika" charset="0"/>
              </a:rPr>
              <a:t>Click to edit Master text styles</a:t>
            </a:r>
          </a:p>
          <a:p>
            <a:pPr lvl="1"/>
            <a:r>
              <a:rPr lang="en-US">
                <a:sym typeface="Klavika" charset="0"/>
              </a:rPr>
              <a:t>Second level</a:t>
            </a:r>
          </a:p>
          <a:p>
            <a:pPr lvl="2"/>
            <a:r>
              <a:rPr lang="en-US">
                <a:sym typeface="Klavika" charset="0"/>
              </a:rPr>
              <a:t>Third level</a:t>
            </a:r>
          </a:p>
          <a:p>
            <a:pPr lvl="3"/>
            <a:r>
              <a:rPr lang="en-US">
                <a:sym typeface="Klavika" charset="0"/>
              </a:rPr>
              <a:t>Fourth level</a:t>
            </a:r>
          </a:p>
          <a:p>
            <a:pPr lvl="4"/>
            <a:r>
              <a:rPr lang="en-US">
                <a:sym typeface="Klavika" charset="0"/>
              </a:rPr>
              <a:t>Fifth level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311900" y="8966200"/>
            <a:ext cx="381000" cy="546100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1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8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bldLvl="5" autoUpdateAnimBg="0" advAuto="200">
        <p:tmplLst>
          <p:tmpl lvl="1">
            <p:tnLst>
              <p:par>
                <p:cTn presetID="22" presetClass="entr" presetSubtype="8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after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+mj-ea"/>
          <a:cs typeface="+mj-cs"/>
          <a:sym typeface="Klavika Medium" charset="0"/>
        </a:defRPr>
      </a:lvl1pPr>
      <a:lvl2pPr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2pPr>
      <a:lvl3pPr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3pPr>
      <a:lvl4pPr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4pPr>
      <a:lvl5pPr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200">
          <a:solidFill>
            <a:srgbClr val="FFFFFF"/>
          </a:solidFill>
          <a:effectLst>
            <a:outerShdw blurRad="38100" dist="38100" dir="2700000" algn="tl">
              <a:srgbClr val="DDDDDD"/>
            </a:outerShdw>
          </a:effectLst>
          <a:latin typeface="Klavika Medium" charset="0"/>
          <a:ea typeface="ヒラギノ角ゴ ProN W6" charset="-128"/>
          <a:cs typeface="ヒラギノ角ゴ ProN W6" charset="-128"/>
          <a:sym typeface="Klavika Medium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Klavika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cover/>
  </p:transition>
  <p:txStyles>
    <p:titleStyle>
      <a:lvl1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7800">
          <a:solidFill>
            <a:schemeClr val="tx1"/>
          </a:solidFill>
          <a:latin typeface="Gill Sans" charset="0"/>
          <a:ea typeface="ヒラギノ角ゴ ProN W3" charset="-128"/>
          <a:cs typeface="ヒラギノ角ゴ ProN W3" charset="-128"/>
          <a:sym typeface="Gill Sans" charset="0"/>
        </a:defRPr>
      </a:lvl9pPr>
    </p:titleStyle>
    <p:bodyStyle>
      <a:lvl1pPr marL="6985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10414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13843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17399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20828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25400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29972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4544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3911600" indent="-444500" algn="l" rtl="0" fontAlgn="base">
        <a:spcBef>
          <a:spcPts val="2300"/>
        </a:spcBef>
        <a:spcAft>
          <a:spcPct val="0"/>
        </a:spcAft>
        <a:buSzPct val="171000"/>
        <a:buFont typeface="Gill Sans" charset="0"/>
        <a:buChar char="•"/>
        <a:defRPr sz="3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73200" y="609600"/>
            <a:ext cx="99822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sz="6000" dirty="0" smtClean="0">
                <a:latin typeface="Klavika Rg" pitchFamily="50" charset="0"/>
              </a:rPr>
              <a:t>Developing Components and Extensions for Ext JS</a:t>
            </a:r>
            <a:endParaRPr lang="sv-SE" sz="6000" dirty="0">
              <a:latin typeface="Klavika Rg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093200" y="8839200"/>
            <a:ext cx="3657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3000" dirty="0" smtClean="0">
                <a:latin typeface="Klavika Lt" pitchFamily="50" charset="0"/>
              </a:rPr>
              <a:t>2010 Mats Bryntse</a:t>
            </a:r>
            <a:endParaRPr lang="sv-SE" sz="3000" dirty="0">
              <a:latin typeface="Klavika Lt" pitchFamily="50" charset="0"/>
            </a:endParaRPr>
          </a:p>
        </p:txBody>
      </p:sp>
      <p:pic>
        <p:nvPicPr>
          <p:cNvPr id="1035" name="Picture 11" descr="C:\Users\matbry.AVENSIAAB\Desktop\G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40400" y="4267200"/>
            <a:ext cx="914400" cy="914400"/>
          </a:xfrm>
          <a:prstGeom prst="rect">
            <a:avLst/>
          </a:prstGeom>
          <a:noFill/>
        </p:spPr>
      </p:pic>
      <p:pic>
        <p:nvPicPr>
          <p:cNvPr id="17" name="Picture 11" descr="C:\Users\matbry.AVENSIAAB\Desktop\Gea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6200" y="4572000"/>
            <a:ext cx="762000" cy="7620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Ext.extend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3581400"/>
            <a:ext cx="11430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</a:rPr>
              <a:t>Ext.extend</a:t>
            </a:r>
            <a:r>
              <a:rPr lang="sv-SE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</a:rPr>
              <a:t>(Function superclass, Object overrides ) : Function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lavika Lt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4000" i="1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  <a:ea typeface="+mj-ea"/>
                <a:cs typeface="+mj-cs"/>
                <a:sym typeface="Klavika Medium" charset="0"/>
              </a:rPr>
              <a:t>*  </a:t>
            </a:r>
            <a:r>
              <a:rPr lang="sv-SE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  <a:ea typeface="+mj-ea"/>
                <a:cs typeface="+mj-cs"/>
                <a:sym typeface="Klavika Medium" charset="0"/>
              </a:rPr>
              <a:t>The overrides end up on the </a:t>
            </a:r>
            <a:r>
              <a:rPr lang="sv-SE" sz="4000" i="1" u="sng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  <a:ea typeface="+mj-ea"/>
                <a:cs typeface="+mj-cs"/>
                <a:sym typeface="Klavika Medium" charset="0"/>
              </a:rPr>
              <a:t>prototype</a:t>
            </a:r>
            <a:r>
              <a:rPr lang="sv-SE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  <a:ea typeface="+mj-ea"/>
                <a:cs typeface="+mj-cs"/>
                <a:sym typeface="Klavika Medium" charset="0"/>
              </a:rPr>
              <a:t> of your new class (shared between all instances).</a:t>
            </a:r>
            <a:endParaRPr lang="sv-SE" sz="4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lavika Lt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PuffButton extension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35000" y="3581400"/>
            <a:ext cx="12039600" cy="4801314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3400" dirty="0" smtClean="0">
                <a:latin typeface="Klavika Lt" pitchFamily="50" charset="0"/>
              </a:rPr>
              <a:t>PuffButton = Ext.extend(Ext.Button, {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    constructor: function(config) {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        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// Remember to call base class method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        PuffButton.superclass.constructor.apply(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400" dirty="0" smtClean="0">
                <a:latin typeface="Klavika Lt" pitchFamily="50" charset="0"/>
              </a:rPr>
              <a:t>, arguments);</a:t>
            </a:r>
          </a:p>
          <a:p>
            <a:pPr algn="l"/>
            <a:endParaRPr lang="sv-SE" sz="3400" dirty="0" smtClean="0">
              <a:latin typeface="Klavika Lt" pitchFamily="50" charset="0"/>
            </a:endParaRPr>
          </a:p>
          <a:p>
            <a:pPr algn="l"/>
            <a:r>
              <a:rPr lang="sv-SE" sz="3400" dirty="0" smtClean="0">
                <a:latin typeface="Klavika Lt" pitchFamily="50" charset="0"/>
              </a:rPr>
              <a:t>        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// Add listener for the button ’click’ event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        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400" dirty="0" smtClean="0">
                <a:latin typeface="Klavika Lt" pitchFamily="50" charset="0"/>
              </a:rPr>
              <a:t>.on('click', function() { 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400" dirty="0" smtClean="0">
                <a:latin typeface="Klavika Lt" pitchFamily="50" charset="0"/>
              </a:rPr>
              <a:t>.el.puff(); }, 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400" dirty="0" smtClean="0">
                <a:latin typeface="Klavika Lt" pitchFamily="50" charset="0"/>
              </a:rPr>
              <a:t>);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    }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});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Let’s try it out in Firebug!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7400" y="2819400"/>
            <a:ext cx="11658600" cy="550920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3200" dirty="0" smtClean="0">
                <a:latin typeface="Klavika Lt" pitchFamily="50" charset="0"/>
              </a:rPr>
              <a:t>PuffButton = Ext.extend(Ext.Button, {</a:t>
            </a:r>
          </a:p>
          <a:p>
            <a:pPr algn="l"/>
            <a:r>
              <a:rPr lang="sv-SE" sz="3200" dirty="0" smtClean="0">
                <a:latin typeface="Klavika Lt" pitchFamily="50" charset="0"/>
              </a:rPr>
              <a:t>    constructor: 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function</a:t>
            </a:r>
            <a:r>
              <a:rPr lang="sv-SE" sz="3200" dirty="0" smtClean="0">
                <a:latin typeface="Klavika Lt" pitchFamily="50" charset="0"/>
              </a:rPr>
              <a:t>(config) {</a:t>
            </a:r>
          </a:p>
          <a:p>
            <a:pPr algn="l"/>
            <a:r>
              <a:rPr lang="sv-SE" sz="3200" dirty="0" smtClean="0">
                <a:latin typeface="Klavika Lt" pitchFamily="50" charset="0"/>
              </a:rPr>
              <a:t>        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// Must call base class method</a:t>
            </a:r>
          </a:p>
          <a:p>
            <a:pPr algn="l"/>
            <a:r>
              <a:rPr lang="sv-SE" sz="3200" dirty="0" smtClean="0">
                <a:latin typeface="Klavika Lt" pitchFamily="50" charset="0"/>
              </a:rPr>
              <a:t>        PuffButton.superclass.constructor.apply(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200" dirty="0" smtClean="0">
                <a:latin typeface="Klavika Lt" pitchFamily="50" charset="0"/>
              </a:rPr>
              <a:t>, arguments);</a:t>
            </a:r>
          </a:p>
          <a:p>
            <a:pPr algn="l"/>
            <a:endParaRPr lang="sv-SE" sz="3200" dirty="0" smtClean="0">
              <a:latin typeface="Klavika Lt" pitchFamily="50" charset="0"/>
            </a:endParaRPr>
          </a:p>
          <a:p>
            <a:pPr algn="l"/>
            <a:r>
              <a:rPr lang="sv-SE" sz="3200" dirty="0" smtClean="0">
                <a:latin typeface="Klavika Lt" pitchFamily="50" charset="0"/>
              </a:rPr>
              <a:t>        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// Add listener for the button ’click’ event</a:t>
            </a:r>
          </a:p>
          <a:p>
            <a:pPr algn="l"/>
            <a:r>
              <a:rPr lang="sv-SE" sz="3200" dirty="0" smtClean="0">
                <a:latin typeface="Klavika Lt" pitchFamily="50" charset="0"/>
              </a:rPr>
              <a:t>        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200" dirty="0" smtClean="0">
                <a:latin typeface="Klavika Lt" pitchFamily="50" charset="0"/>
              </a:rPr>
              <a:t>.on('click', 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function</a:t>
            </a:r>
            <a:r>
              <a:rPr lang="sv-SE" sz="3200" dirty="0" smtClean="0">
                <a:latin typeface="Klavika Lt" pitchFamily="50" charset="0"/>
              </a:rPr>
              <a:t>() { 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200" dirty="0" smtClean="0">
                <a:latin typeface="Klavika Lt" pitchFamily="50" charset="0"/>
              </a:rPr>
              <a:t>.el.puff(); }, </a:t>
            </a:r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200" dirty="0" smtClean="0">
                <a:latin typeface="Klavika Lt" pitchFamily="50" charset="0"/>
              </a:rPr>
              <a:t>);</a:t>
            </a:r>
          </a:p>
          <a:p>
            <a:pPr algn="l"/>
            <a:r>
              <a:rPr lang="sv-SE" sz="3200" dirty="0" smtClean="0">
                <a:latin typeface="Klavika Lt" pitchFamily="50" charset="0"/>
              </a:rPr>
              <a:t>    }</a:t>
            </a:r>
          </a:p>
          <a:p>
            <a:pPr algn="l"/>
            <a:r>
              <a:rPr lang="sv-SE" sz="3200" dirty="0" smtClean="0">
                <a:latin typeface="Klavika Lt" pitchFamily="50" charset="0"/>
              </a:rPr>
              <a:t>});</a:t>
            </a:r>
          </a:p>
          <a:p>
            <a:pPr algn="l"/>
            <a:endParaRPr lang="sv-SE" sz="3200" dirty="0" smtClean="0">
              <a:latin typeface="Klavika Lt" pitchFamily="50" charset="0"/>
            </a:endParaRPr>
          </a:p>
          <a:p>
            <a:pPr algn="l"/>
            <a:r>
              <a:rPr lang="sv-SE" sz="3200" dirty="0" smtClean="0">
                <a:solidFill>
                  <a:srgbClr val="5E49FD"/>
                </a:solidFill>
                <a:latin typeface="Klavika Lt" pitchFamily="50" charset="0"/>
              </a:rPr>
              <a:t>new</a:t>
            </a:r>
            <a:r>
              <a:rPr lang="sv-SE" sz="3200" dirty="0" smtClean="0">
                <a:latin typeface="Klavika Lt" pitchFamily="50" charset="0"/>
              </a:rPr>
              <a:t> PuffButton ({width:130, </a:t>
            </a:r>
            <a:r>
              <a:rPr lang="sv-SE" sz="3200" dirty="0" smtClean="0">
                <a:latin typeface="Klavika Lt" pitchFamily="50" charset="0"/>
              </a:rPr>
              <a:t>text: </a:t>
            </a:r>
            <a:r>
              <a:rPr lang="sv-SE" sz="3200" dirty="0" smtClean="0">
                <a:latin typeface="Klavika Lt" pitchFamily="50" charset="0"/>
              </a:rPr>
              <a:t>"Puff", renderTo : Ext.getBody()});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Ext.extend review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3962400"/>
            <a:ext cx="114300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We </a:t>
            </a:r>
            <a:r>
              <a:rPr lang="sv-SE" sz="5000" b="1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extended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an existing Ext class to create our own class encapsulating new behaviour.</a:t>
            </a:r>
            <a:endParaRPr lang="sv-SE" sz="5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Let’s do the same with an </a:t>
            </a:r>
            <a:r>
              <a:rPr lang="sv-SE" sz="7200" b="1" i="1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override</a:t>
            </a:r>
            <a:endParaRPr kumimoji="0" lang="sv-SE" sz="7200" b="1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3429000"/>
            <a:ext cx="12268200" cy="532453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// Will affect all Buttons globally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Ext.override(Ext.Button, </a:t>
            </a:r>
            <a:r>
              <a:rPr lang="sv-SE" sz="3400" dirty="0" smtClean="0">
                <a:latin typeface="Klavika Lt" pitchFamily="50" charset="0"/>
              </a:rPr>
              <a:t>{</a:t>
            </a:r>
            <a:endParaRPr lang="sv-SE" sz="3400" dirty="0" smtClean="0">
              <a:solidFill>
                <a:srgbClr val="5E49FD"/>
              </a:solidFill>
              <a:latin typeface="Klavika Lt" pitchFamily="50" charset="0"/>
            </a:endParaRPr>
          </a:p>
          <a:p>
            <a:pPr algn="l"/>
            <a:r>
              <a:rPr lang="sv-SE" sz="3400" dirty="0" smtClean="0">
                <a:latin typeface="Klavika Lt" pitchFamily="50" charset="0"/>
              </a:rPr>
              <a:t>    onClick : Ext.Button.prototype.onClick.createSequence(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function</a:t>
            </a:r>
            <a:r>
              <a:rPr lang="sv-SE" sz="3400" dirty="0" smtClean="0">
                <a:latin typeface="Klavika Lt" pitchFamily="50" charset="0"/>
              </a:rPr>
              <a:t>(){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	</a:t>
            </a:r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3400" dirty="0" smtClean="0">
                <a:latin typeface="Klavika Lt" pitchFamily="50" charset="0"/>
              </a:rPr>
              <a:t>.el.puff();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    })</a:t>
            </a:r>
          </a:p>
          <a:p>
            <a:pPr algn="l"/>
            <a:r>
              <a:rPr lang="sv-SE" sz="3400" dirty="0" smtClean="0">
                <a:latin typeface="Klavika Lt" pitchFamily="50" charset="0"/>
              </a:rPr>
              <a:t>});</a:t>
            </a:r>
          </a:p>
          <a:p>
            <a:pPr algn="l"/>
            <a:endParaRPr lang="sv-SE" sz="3400" dirty="0" smtClean="0">
              <a:latin typeface="Klavika Lt" pitchFamily="50" charset="0"/>
            </a:endParaRPr>
          </a:p>
          <a:p>
            <a:pPr algn="l"/>
            <a:r>
              <a:rPr lang="sv-SE" sz="3400" dirty="0" smtClean="0">
                <a:solidFill>
                  <a:srgbClr val="5E49FD"/>
                </a:solidFill>
                <a:latin typeface="Klavika Lt" pitchFamily="50" charset="0"/>
              </a:rPr>
              <a:t>new</a:t>
            </a:r>
            <a:r>
              <a:rPr lang="sv-SE" sz="3400" dirty="0" smtClean="0">
                <a:latin typeface="Klavika Lt" pitchFamily="50" charset="0"/>
              </a:rPr>
              <a:t> Ext.Button ({width : 130, text: "Override Puff", renderTo : Ext.getBody()});</a:t>
            </a:r>
          </a:p>
          <a:p>
            <a:pPr algn="l"/>
            <a:endParaRPr lang="sv-SE" sz="3400" dirty="0" smtClean="0">
              <a:latin typeface="Klavika Lt" pitchFamily="50" charset="0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Ext.override review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3733800"/>
            <a:ext cx="1143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* We used </a:t>
            </a:r>
            <a:r>
              <a:rPr lang="sv-SE" sz="5000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Ext.override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 to </a:t>
            </a:r>
            <a:r>
              <a:rPr lang="sv-SE" sz="5000" b="1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alter</a:t>
            </a:r>
            <a:r>
              <a:rPr lang="sv-SE" sz="5000" b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the behavior of an existing class. </a:t>
            </a:r>
          </a:p>
          <a:p>
            <a:pPr algn="l"/>
            <a:endParaRPr lang="sv-SE" sz="500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</a:endParaRPr>
          </a:p>
          <a:p>
            <a:pPr algn="l"/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* Any instances created before or after our override are affected.</a:t>
            </a:r>
            <a:endParaRPr lang="sv-SE" sz="5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Last step, let’s </a:t>
            </a: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do the same with a plugin</a:t>
            </a:r>
            <a:endParaRPr kumimoji="0" lang="sv-SE" sz="7200" b="1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3733800"/>
            <a:ext cx="1143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A </a:t>
            </a:r>
            <a:r>
              <a:rPr lang="sv-SE" sz="5000" b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plugin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 is any type of object that has an </a:t>
            </a:r>
            <a:r>
              <a:rPr lang="sv-SE" sz="5000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init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 method.</a:t>
            </a:r>
            <a:endParaRPr lang="sv-SE" sz="5000" b="1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68400" y="5715000"/>
            <a:ext cx="11049000" cy="240065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3000" dirty="0" smtClean="0">
                <a:latin typeface="Consolas" pitchFamily="49" charset="0"/>
                <a:cs typeface="Consolas" pitchFamily="49" charset="0"/>
              </a:rPr>
              <a:t>var myPlugin = { </a:t>
            </a:r>
          </a:p>
          <a:p>
            <a:pPr algn="l"/>
            <a:r>
              <a:rPr lang="sv-SE" sz="3000" dirty="0" smtClean="0">
                <a:latin typeface="Consolas" pitchFamily="49" charset="0"/>
                <a:cs typeface="Consolas" pitchFamily="49" charset="0"/>
              </a:rPr>
              <a:t>	init : </a:t>
            </a:r>
            <a:r>
              <a:rPr lang="sv-SE" sz="30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sv-SE" sz="3000" dirty="0" smtClean="0">
                <a:latin typeface="Consolas" pitchFamily="49" charset="0"/>
                <a:cs typeface="Consolas" pitchFamily="49" charset="0"/>
              </a:rPr>
              <a:t>(cmp) { </a:t>
            </a:r>
          </a:p>
          <a:p>
            <a:pPr algn="l"/>
            <a:r>
              <a:rPr lang="sv-SE" sz="3000" dirty="0" smtClean="0">
                <a:latin typeface="Consolas" pitchFamily="49" charset="0"/>
                <a:cs typeface="Consolas" pitchFamily="49" charset="0"/>
              </a:rPr>
              <a:t>		alert(’Hello world’); </a:t>
            </a:r>
          </a:p>
          <a:p>
            <a:pPr algn="l"/>
            <a:r>
              <a:rPr lang="sv-SE" sz="3000" dirty="0" smtClean="0">
                <a:latin typeface="Consolas" pitchFamily="49" charset="0"/>
                <a:cs typeface="Consolas" pitchFamily="49" charset="0"/>
              </a:rPr>
              <a:t>	} </a:t>
            </a:r>
          </a:p>
          <a:p>
            <a:pPr algn="l"/>
            <a:r>
              <a:rPr lang="sv-SE" sz="3000" dirty="0" smtClean="0">
                <a:latin typeface="Consolas" pitchFamily="49" charset="0"/>
                <a:cs typeface="Consolas" pitchFamily="49" charset="0"/>
              </a:rPr>
              <a:t>};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2286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Let’s do the same with a plugin</a:t>
            </a:r>
            <a:endParaRPr kumimoji="0" lang="sv-SE" sz="7200" b="1" i="1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2819400"/>
            <a:ext cx="12268200" cy="609397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Puffable 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.init = </a:t>
            </a:r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(cmp) {</a:t>
            </a: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        cmp.on("afterrender", function() {</a:t>
            </a: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            </a:t>
            </a:r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.el.on("click", </a:t>
            </a:r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.el.puff, </a:t>
            </a:r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.el);      </a:t>
            </a: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        });</a:t>
            </a: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   };</a:t>
            </a: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};</a:t>
            </a:r>
          </a:p>
          <a:p>
            <a:pPr algn="l"/>
            <a:endParaRPr lang="sv-SE" sz="2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// Augment a button</a:t>
            </a:r>
          </a:p>
          <a:p>
            <a:pPr algn="l"/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Ext.Button ({text: "Plugin Puff", 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renderTo 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: Ext.getBody(), plugins : new 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Puffable() 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 algn="l"/>
            <a:endParaRPr lang="sv-SE" sz="2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// Augment a Panel</a:t>
            </a:r>
          </a:p>
          <a:p>
            <a:pPr algn="l"/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Ext.Panel({ height : 300, width: 300, title : "Puff Plugin", renderTo : Ext.getBody(), plugins : new 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Puffable()});</a:t>
            </a:r>
            <a:endParaRPr lang="sv-SE" sz="2600" dirty="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Plugin review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3124200"/>
            <a:ext cx="114300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We used the </a:t>
            </a:r>
            <a:r>
              <a:rPr lang="sv-SE" sz="5000" b="1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plugin</a:t>
            </a:r>
            <a:r>
              <a:rPr lang="sv-SE" sz="5000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concept to add</a:t>
            </a:r>
            <a:r>
              <a:rPr lang="sv-SE" sz="5000" b="1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functionality to a single instance of an existing class. </a:t>
            </a:r>
          </a:p>
          <a:p>
            <a:pPr algn="l"/>
            <a:endParaRPr lang="sv-SE" sz="500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</a:endParaRPr>
          </a:p>
          <a:p>
            <a:pPr algn="l"/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Note: The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plugin itself is not tied to a specific class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(though will only work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on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an </a:t>
            </a:r>
            <a:r>
              <a:rPr lang="sv-SE" sz="5000" b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Ext.Component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)</a:t>
            </a:r>
            <a:endParaRPr lang="sv-SE" sz="5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362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Let’s create something useful instead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9800" y="4343400"/>
            <a:ext cx="11430000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500" b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Goal</a:t>
            </a:r>
            <a:r>
              <a:rPr lang="sv-SE" sz="4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: Create </a:t>
            </a:r>
            <a:r>
              <a:rPr lang="sv-SE" sz="4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an </a:t>
            </a:r>
            <a:r>
              <a:rPr lang="sv-SE" sz="4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analog clock extension.</a:t>
            </a:r>
          </a:p>
          <a:p>
            <a:pPr algn="l"/>
            <a:endParaRPr lang="sv-SE" sz="450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</a:endParaRPr>
          </a:p>
          <a:p>
            <a:pPr algn="l"/>
            <a:r>
              <a:rPr lang="sv-SE" sz="45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We’ll </a:t>
            </a:r>
            <a:r>
              <a:rPr lang="sv-SE" sz="45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use </a:t>
            </a:r>
            <a:r>
              <a:rPr lang="sv-SE" sz="4500" b="1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Raphael</a:t>
            </a:r>
            <a:r>
              <a:rPr lang="sv-SE" sz="45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 to visualize the clock </a:t>
            </a:r>
            <a:r>
              <a:rPr lang="sv-SE" sz="45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hands</a:t>
            </a:r>
          </a:p>
          <a:p>
            <a:pPr algn="l"/>
            <a:endParaRPr lang="sv-SE" sz="4500" kern="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  <a:p>
            <a:pPr algn="l"/>
            <a:r>
              <a:rPr lang="sv-SE" sz="45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Download the source from the Ext forums:</a:t>
            </a:r>
          </a:p>
          <a:p>
            <a:pPr algn="l"/>
            <a:r>
              <a:rPr lang="sv-SE" sz="3200" kern="0" dirty="0" smtClean="0">
                <a:solidFill>
                  <a:schemeClr val="bg1">
                    <a:lumMod val="95000"/>
                  </a:schemeClr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http://www.sencha.com/forum/showthread.php?115907</a:t>
            </a:r>
            <a:endParaRPr lang="sv-SE" sz="3200" kern="0" dirty="0" smtClean="0">
              <a:solidFill>
                <a:schemeClr val="bg1">
                  <a:lumMod val="95000"/>
                </a:schemeClr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149600" y="1066800"/>
            <a:ext cx="6573416" cy="1088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sv-SE" sz="7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Klavika Rg" pitchFamily="50" charset="0"/>
                <a:ea typeface="+mj-ea"/>
                <a:cs typeface="+mj-cs"/>
                <a:sym typeface="Klavika Medium" charset="0"/>
              </a:rPr>
              <a:t>About me</a:t>
            </a: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/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{</a:t>
            </a:r>
          </a:p>
          <a:p>
            <a:pPr algn="l"/>
            <a:r>
              <a:rPr lang="sv-SE" sz="4000" kern="0" noProof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   </a:t>
            </a:r>
            <a:r>
              <a:rPr lang="sv-SE" sz="4000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name</a:t>
            </a:r>
            <a:r>
              <a:rPr lang="sv-SE" sz="4000" kern="0" noProof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:</a:t>
            </a:r>
            <a:r>
              <a:rPr lang="sv-SE" sz="4000" kern="0" noProof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”Mats Bryntse”, </a:t>
            </a:r>
            <a:endParaRPr lang="sv-SE" sz="4000" kern="0" dirty="0" smtClean="0">
              <a:solidFill>
                <a:schemeClr val="bg1">
                  <a:lumMod val="95000"/>
                </a:schemeClr>
              </a:solidFill>
              <a:latin typeface="Klavika Rg" pitchFamily="50" charset="0"/>
              <a:sym typeface="Klavika" charset="0"/>
            </a:endParaRPr>
          </a:p>
          <a:p>
            <a:pPr algn="l"/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sym typeface="Klavika" charset="0"/>
              </a:rPr>
              <a:t>    extForumAlias: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sym typeface="Klavika" charset="0"/>
              </a:rPr>
              <a:t> 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sym typeface="Klavika" charset="0"/>
              </a:rPr>
              <a:t>’mankz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sym typeface="Klavika" charset="0"/>
              </a:rPr>
              <a:t>’,</a:t>
            </a:r>
            <a:endParaRPr lang="sv-SE" sz="4000" kern="0" dirty="0" smtClean="0">
              <a:solidFill>
                <a:srgbClr val="FFFF00"/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algn="l"/>
            <a:r>
              <a:rPr lang="sv-SE" sz="4000" kern="0" noProof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   </a:t>
            </a:r>
            <a:r>
              <a:rPr lang="sv-SE" sz="4000" kern="0" noProof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age</a:t>
            </a:r>
            <a:r>
              <a:rPr lang="sv-SE" sz="4000" kern="0" noProof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:</a:t>
            </a:r>
            <a:r>
              <a:rPr lang="sv-SE" sz="4000" kern="0" noProof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</a:t>
            </a:r>
            <a:r>
              <a:rPr kumimoji="0" lang="sv-SE" sz="40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lavika Rg" pitchFamily="50" charset="0"/>
                <a:ea typeface="+mn-ea"/>
                <a:cs typeface="+mn-cs"/>
                <a:sym typeface="Klavika" charset="0"/>
              </a:rPr>
              <a:t>33,</a:t>
            </a:r>
          </a:p>
          <a:p>
            <a:pPr algn="l"/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  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from: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”Helsingborg, Sweden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”,</a:t>
            </a:r>
            <a:endParaRPr lang="sv-SE" sz="4000" kern="0" dirty="0" smtClean="0">
              <a:solidFill>
                <a:srgbClr val="FFFF00"/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algn="l"/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  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usingExtSince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: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2007,</a:t>
            </a:r>
          </a:p>
          <a:p>
            <a:pPr algn="l"/>
            <a:r>
              <a:rPr kumimoji="0" lang="sv-SE" sz="4000" b="0" i="0" u="none" strike="noStrike" kern="0" cap="none" spc="0" normalizeH="0" noProof="0" dirty="0" smtClean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uLnTx/>
                <a:uFillTx/>
                <a:latin typeface="Klavika Rg" pitchFamily="50" charset="0"/>
                <a:ea typeface="+mn-ea"/>
                <a:cs typeface="+mn-cs"/>
                <a:sym typeface="Klavika" charset="0"/>
              </a:rPr>
              <a:t>   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creatorOf: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[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”Ext Scheduler”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, 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”Ext Gantt”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], </a:t>
            </a:r>
            <a:endParaRPr kumimoji="0" lang="sv-SE" sz="4000" b="0" i="0" u="none" strike="noStrike" kern="0" cap="none" spc="0" normalizeH="0" noProof="0" dirty="0" smtClean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algn="l"/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   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sym typeface="Klavika" charset="0"/>
              </a:rPr>
              <a:t>twitter</a:t>
            </a:r>
            <a:r>
              <a:rPr lang="sv-SE" sz="40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sym typeface="Klavika" charset="0"/>
              </a:rPr>
              <a:t> </a:t>
            </a:r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sym typeface="Klavika" charset="0"/>
              </a:rPr>
              <a:t>: 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sym typeface="Klavika" charset="0"/>
              </a:rPr>
              <a:t>”@extscheduler</a:t>
            </a:r>
            <a:r>
              <a:rPr lang="sv-SE" sz="4000" kern="0" dirty="0" smtClean="0">
                <a:solidFill>
                  <a:srgbClr val="FFFF00"/>
                </a:solidFill>
                <a:latin typeface="Klavika Rg" pitchFamily="50" charset="0"/>
                <a:sym typeface="Klavika" charset="0"/>
              </a:rPr>
              <a:t>”</a:t>
            </a:r>
          </a:p>
          <a:p>
            <a:pPr algn="l"/>
            <a:r>
              <a:rPr lang="sv-SE" sz="4000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Klavika Rg" pitchFamily="50" charset="0"/>
                <a:ea typeface="+mn-ea"/>
                <a:cs typeface="+mn-cs"/>
                <a:sym typeface="Klavika" charset="0"/>
              </a:rPr>
              <a:t>}</a:t>
            </a:r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1 – Choose a suitable base class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3352800"/>
            <a:ext cx="11430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* We want to be able to use the clock inside a Panel or Window etc. =&gt; </a:t>
            </a:r>
            <a:r>
              <a:rPr lang="sv-SE" sz="4000" i="1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Ext.Component</a:t>
            </a:r>
            <a:r>
              <a:rPr lang="sv-SE" sz="40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.</a:t>
            </a:r>
          </a:p>
          <a:p>
            <a:pPr algn="l">
              <a:buFont typeface="Arial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* We want the clock to be able to have any size </a:t>
            </a: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=&gt; </a:t>
            </a:r>
            <a:r>
              <a:rPr lang="sv-SE" sz="4000" i="1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Ext.BoxComponent</a:t>
            </a:r>
          </a:p>
          <a:p>
            <a:pPr algn="l"/>
            <a:endParaRPr lang="sv-SE" sz="4000" kern="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* We don’t really need support for toolbars, headers, buttons etc. </a:t>
            </a:r>
            <a:r>
              <a:rPr lang="sv-SE" sz="4000" i="1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=&gt; Ext.Panel</a:t>
            </a:r>
            <a:r>
              <a:rPr lang="sv-SE" sz="4000" kern="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.</a:t>
            </a:r>
          </a:p>
          <a:p>
            <a:pPr algn="l"/>
            <a:endParaRPr lang="sv-SE" sz="4000" b="1" dirty="0" smtClean="0">
              <a:solidFill>
                <a:schemeClr val="tx1"/>
              </a:solidFill>
              <a:cs typeface="Cordia New" pitchFamily="34" charset="-34"/>
            </a:endParaRPr>
          </a:p>
          <a:p>
            <a:pPr algn="l">
              <a:buFont typeface="Arial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Introduction </a:t>
            </a: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to Ext.BoxComponent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3429000"/>
            <a:ext cx="1143000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5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* Base class of most UI widgets in Ext JS (GridPanel, TabPanel, TextField etc...)</a:t>
            </a:r>
          </a:p>
          <a:p>
            <a:pPr algn="l"/>
            <a:endParaRPr lang="sv-SE" sz="45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4500" i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* </a:t>
            </a:r>
            <a:r>
              <a:rPr lang="en-US" sz="45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Base class for any Component that is to be sized as a box, using width and height.</a:t>
            </a:r>
            <a:endParaRPr lang="sv-SE" sz="45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endParaRPr lang="sv-SE" sz="45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endParaRPr lang="sv-SE" sz="45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Ext.</a:t>
            </a: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Component Life Cycle &amp; Template </a:t>
            </a: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Methods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3600" y="3429000"/>
            <a:ext cx="114300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* Initialization (constructor, initComponent)</a:t>
            </a:r>
          </a:p>
          <a:p>
            <a:pPr algn="l"/>
            <a:r>
              <a:rPr lang="sv-SE" sz="3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       - Configuration, setup etc...</a:t>
            </a:r>
          </a:p>
          <a:p>
            <a:pPr algn="l"/>
            <a:endParaRPr lang="sv-SE" sz="450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  <a:p>
            <a:pPr algn="l"/>
            <a:r>
              <a:rPr lang="sv-SE" sz="4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* Rendering (onRender, afterRender)</a:t>
            </a:r>
          </a:p>
          <a:p>
            <a:pPr algn="l"/>
            <a:r>
              <a:rPr lang="sv-SE" sz="3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	- Add additional elements and styling here</a:t>
            </a:r>
          </a:p>
          <a:p>
            <a:pPr algn="l"/>
            <a:endParaRPr lang="sv-SE" sz="450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  <a:p>
            <a:pPr algn="l"/>
            <a:r>
              <a:rPr lang="sv-SE" sz="4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* Destruction (onDestroy)</a:t>
            </a:r>
          </a:p>
          <a:p>
            <a:pPr algn="l"/>
            <a:r>
              <a:rPr lang="sv-SE" sz="35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  <a:sym typeface="Klavika Medium" charset="0"/>
              </a:rPr>
              <a:t>        - Clean up after yourself, destroy elements etc.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2 – Create folders and a simple skeleton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78200" y="3505200"/>
            <a:ext cx="6781800" cy="4798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3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Create a simple skeleton with stubs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3581400"/>
            <a:ext cx="12344400" cy="529375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Ext.ns('Ext.ux');</a:t>
            </a:r>
          </a:p>
          <a:p>
            <a:pPr algn="l"/>
            <a:endParaRPr lang="sv-SE" sz="2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Ext.ux.Clock = Ext.extend(Ext.BoxComponent, {</a:t>
            </a:r>
          </a:p>
          <a:p>
            <a:pPr algn="l"/>
            <a:r>
              <a:rPr lang="sv-SE" sz="2600" dirty="0" smtClean="0">
                <a:latin typeface="Consolas"/>
              </a:rPr>
              <a:t>    afterRender : </a:t>
            </a:r>
            <a:r>
              <a:rPr lang="sv-SE" sz="26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algn="l"/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sv-SE" sz="2600" dirty="0" smtClean="0">
                <a:solidFill>
                  <a:srgbClr val="006400"/>
                </a:solidFill>
                <a:latin typeface="Consolas"/>
              </a:rPr>
              <a:t>// Call superclass</a:t>
            </a:r>
          </a:p>
          <a:p>
            <a:pPr algn="l"/>
            <a:r>
              <a:rPr lang="sv-SE" sz="2600" dirty="0" smtClean="0">
                <a:solidFill>
                  <a:srgbClr val="006400"/>
                </a:solidFill>
                <a:latin typeface="Consolas"/>
              </a:rPr>
              <a:t>        Ext.ux.Clock.superclass.afterRender.apply(</a:t>
            </a:r>
            <a:r>
              <a:rPr lang="sv-SE" sz="26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600" dirty="0" smtClean="0">
                <a:solidFill>
                  <a:srgbClr val="006400"/>
                </a:solidFill>
                <a:latin typeface="Consolas"/>
              </a:rPr>
              <a:t>, arguments);</a:t>
            </a:r>
            <a:endParaRPr lang="sv-SE" sz="2600" dirty="0" smtClean="0">
              <a:solidFill>
                <a:srgbClr val="5E49FD"/>
              </a:solidFill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sv-SE" sz="26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sv-SE" sz="2600" dirty="0" smtClean="0">
                <a:latin typeface="Consolas" pitchFamily="49" charset="0"/>
                <a:cs typeface="Consolas" pitchFamily="49" charset="0"/>
              </a:rPr>
              <a:t>},</a:t>
            </a: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algn="l"/>
            <a:r>
              <a:rPr lang="sv-SE" sz="2600" dirty="0" smtClean="0">
                <a:latin typeface="Consolas"/>
              </a:rPr>
              <a:t>    onDestroy : </a:t>
            </a:r>
            <a:r>
              <a:rPr lang="sv-SE" sz="2600" dirty="0" smtClean="0">
                <a:solidFill>
                  <a:srgbClr val="0000FF"/>
                </a:solidFill>
                <a:latin typeface="Consolas"/>
              </a:rPr>
              <a:t>function() {</a:t>
            </a:r>
          </a:p>
          <a:p>
            <a:pPr algn="l"/>
            <a:r>
              <a:rPr lang="sv-SE" sz="2600" dirty="0" smtClean="0">
                <a:solidFill>
                  <a:srgbClr val="006400"/>
                </a:solidFill>
                <a:latin typeface="Consolas"/>
              </a:rPr>
              <a:t>        // Call superclass</a:t>
            </a:r>
          </a:p>
          <a:p>
            <a:pPr algn="l"/>
            <a:r>
              <a:rPr lang="sv-SE" sz="2600" dirty="0" smtClean="0">
                <a:solidFill>
                  <a:srgbClr val="006400"/>
                </a:solidFill>
                <a:latin typeface="Consolas"/>
              </a:rPr>
              <a:t>        Ext.ux.Clock.superclass.onDestroy.apply(</a:t>
            </a:r>
            <a:r>
              <a:rPr lang="sv-SE" sz="26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600" dirty="0" smtClean="0">
                <a:solidFill>
                  <a:srgbClr val="006400"/>
                </a:solidFill>
                <a:latin typeface="Consolas"/>
              </a:rPr>
              <a:t>, arguments);</a:t>
            </a:r>
          </a:p>
          <a:p>
            <a:pPr algn="l"/>
            <a:r>
              <a:rPr lang="sv-SE" sz="2600" dirty="0" smtClean="0">
                <a:solidFill>
                  <a:srgbClr val="006400"/>
                </a:solidFill>
                <a:latin typeface="Consolas"/>
              </a:rPr>
              <a:t>    }</a:t>
            </a:r>
            <a:endParaRPr lang="sv-SE" sz="26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sv-SE" sz="2600" dirty="0" smtClean="0">
                <a:latin typeface="Consolas" pitchFamily="49" charset="0"/>
                <a:cs typeface="Consolas" pitchFamily="49" charset="0"/>
              </a:rPr>
              <a:t>});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" y="289560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000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ext.ux.clock.js</a:t>
            </a:r>
            <a:endParaRPr lang="sv-SE" sz="4000" i="1" kern="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4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Create simple example HTML page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3657600"/>
            <a:ext cx="12268200" cy="526297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&lt;head&gt;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   &lt;!--Ext lib and UX components--&gt;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...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&lt;script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type</a:t>
            </a:r>
            <a:r>
              <a:rPr lang="sv-SE" sz="2400" dirty="0" smtClean="0">
                <a:latin typeface="Consolas" pitchFamily="49" charset="0"/>
                <a:cs typeface="Consolas" pitchFamily="49" charset="0"/>
              </a:rPr>
              <a:t>="</a:t>
            </a:r>
            <a:r>
              <a:rPr lang="sv-SE" sz="24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text/javascript</a:t>
            </a:r>
            <a:r>
              <a:rPr lang="sv-SE" sz="2400" dirty="0" smtClean="0">
                <a:latin typeface="Consolas" pitchFamily="49" charset="0"/>
                <a:cs typeface="Consolas" pitchFamily="49" charset="0"/>
              </a:rPr>
              <a:t>"&gt;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   Ext.onReady(function(){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sv-SE" sz="24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var</a:t>
            </a:r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clock = </a:t>
            </a:r>
            <a:r>
              <a:rPr lang="sv-SE" sz="24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Ext.ux.Clock({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           height:150,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           width:150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       });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       clock.render(Ext.getBody());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    });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    &lt;/script&gt;</a:t>
            </a:r>
          </a:p>
          <a:p>
            <a:pPr algn="l"/>
            <a:r>
              <a:rPr lang="sv-SE" sz="2400" dirty="0" smtClean="0">
                <a:latin typeface="Consolas" pitchFamily="49" charset="0"/>
                <a:cs typeface="Consolas" pitchFamily="49" charset="0"/>
              </a:rPr>
              <a:t>   &lt;/head&gt;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6400" y="2895600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000" i="1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index.html</a:t>
            </a:r>
            <a:endParaRPr lang="sv-SE" sz="4000" i="1" kern="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5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Create elements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00" y="1981200"/>
            <a:ext cx="12268200" cy="689419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200" dirty="0" smtClean="0">
                <a:latin typeface="Consolas"/>
              </a:rPr>
              <a:t>afterRender :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() {  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// The component is now rendered and has an ’el’</a:t>
            </a:r>
            <a:endParaRPr lang="sv-SE" sz="2200" dirty="0" smtClean="0">
              <a:solidFill>
                <a:schemeClr val="tx1"/>
              </a:solidFill>
              <a:latin typeface="Consolas"/>
            </a:endParaRP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sv-SE" sz="2200" dirty="0" smtClean="0">
                <a:solidFill>
                  <a:srgbClr val="5E49FD"/>
                </a:solidFill>
                <a:latin typeface="Consolas"/>
              </a:rPr>
              <a:t>var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size = Math.min(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.getHeight(),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.getWidth());</a:t>
            </a:r>
          </a:p>
          <a:p>
            <a:pPr algn="l"/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             </a:t>
            </a:r>
          </a:p>
          <a:p>
            <a:pPr algn="l"/>
            <a:r>
              <a:rPr lang="en-US" sz="2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200" dirty="0" smtClean="0">
                <a:solidFill>
                  <a:srgbClr val="006400"/>
                </a:solidFill>
                <a:latin typeface="Consolas"/>
              </a:rPr>
              <a:t>// Background image of an empty clock with no hands</a:t>
            </a:r>
          </a:p>
          <a:p>
            <a:pPr algn="l"/>
            <a:r>
              <a:rPr lang="sv-SE" sz="2200" dirty="0" smtClean="0">
                <a:solidFill>
                  <a:srgbClr val="006400"/>
                </a:solidFill>
                <a:latin typeface="Consolas"/>
              </a:rPr>
              <a:t>   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.bgEl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 = 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.el.createChild({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    tag : 'img',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    cls : 'ext-ux-clock-img',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    src :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.clockBgUrl,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    width : size,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    height : size</a:t>
            </a:r>
          </a:p>
          <a:p>
            <a:pPr algn="l"/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});</a:t>
            </a:r>
          </a:p>
          <a:p>
            <a:pPr algn="l"/>
            <a:endParaRPr lang="sv-SE" sz="2200" dirty="0" smtClean="0">
              <a:solidFill>
                <a:srgbClr val="0000FF"/>
              </a:solidFill>
              <a:latin typeface="Consolas"/>
            </a:endParaRP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// Initialize a Raphael canvas for drawing the hands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.canvas = Raphael(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.el.dom, size, size);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.drawHands();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.on('resize',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.handleResize,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);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.timer = setInterval(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.drawHands.createDelegate(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), 1000);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    </a:t>
            </a:r>
            <a:r>
              <a:rPr lang="sv-SE" sz="2200" dirty="0" smtClean="0">
                <a:latin typeface="Consolas"/>
              </a:rPr>
              <a:t>Ext.ux.Clock.superclass.afterRender.apply(</a:t>
            </a:r>
            <a:r>
              <a:rPr lang="sv-SE" sz="2200" dirty="0" smtClean="0">
                <a:solidFill>
                  <a:srgbClr val="0000FF"/>
                </a:solidFill>
                <a:latin typeface="Consolas"/>
              </a:rPr>
              <a:t>this, arguments</a:t>
            </a:r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);</a:t>
            </a:r>
          </a:p>
          <a:p>
            <a:pPr algn="l"/>
            <a:r>
              <a:rPr lang="sv-SE" sz="2200" dirty="0" smtClean="0">
                <a:solidFill>
                  <a:schemeClr val="tx1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6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Draw hands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2971800"/>
            <a:ext cx="12268200" cy="489364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400" dirty="0" smtClean="0">
                <a:latin typeface="Consolas"/>
              </a:rPr>
              <a:t>drawHands :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() {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var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size = Math.min(</a:t>
            </a:r>
            <a:r>
              <a:rPr lang="sv-SE" sz="2400" dirty="0" smtClean="0">
                <a:solidFill>
                  <a:srgbClr val="5E49FD"/>
                </a:solidFill>
                <a:latin typeface="Consolas"/>
              </a:rPr>
              <a:t>this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.getHeight(),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.getWidth())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       date = </a:t>
            </a:r>
            <a:r>
              <a:rPr lang="sv-SE" sz="2400" dirty="0" smtClean="0">
                <a:solidFill>
                  <a:srgbClr val="5E49FD"/>
                </a:solidFill>
                <a:latin typeface="Consolas"/>
              </a:rPr>
              <a:t>new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Date(),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       secs = date.getSeconds(),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       mins = date.getMinutes(),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       hrs = date.getHours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(),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      canvas = </a:t>
            </a:r>
            <a:r>
              <a:rPr lang="sv-SE" sz="2400" dirty="0" smtClean="0">
                <a:solidFill>
                  <a:srgbClr val="5E49FD"/>
                </a:solidFill>
                <a:latin typeface="Consolas"/>
              </a:rPr>
              <a:t>this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.canvas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;</a:t>
            </a:r>
            <a:endParaRPr lang="sv-SE" sz="2400" dirty="0" smtClean="0">
              <a:solidFill>
                <a:srgbClr val="800000"/>
              </a:solidFill>
              <a:latin typeface="Consolas"/>
            </a:endParaRPr>
          </a:p>
          <a:p>
            <a:pPr algn="l"/>
            <a:endParaRPr lang="sv-SE" sz="2400" dirty="0" smtClean="0">
              <a:solidFill>
                <a:srgbClr val="800000"/>
              </a:solidFill>
              <a:latin typeface="Consolas"/>
            </a:endParaRP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   canvas.clear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();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    canvas.path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(...);      // Draw minute hand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canvas.path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(...);      // Draw hour hand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canvas.path</a:t>
            </a:r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(...);      // Draw second hand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Let’s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run it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5400" y="2895600"/>
            <a:ext cx="4948238" cy="49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057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7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Use a background image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30600" y="2590800"/>
            <a:ext cx="5929312" cy="608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3149600" y="1066800"/>
            <a:ext cx="6573416" cy="10889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Agenda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3352800"/>
            <a:ext cx="11205592" cy="5562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kumimoji="0" lang="sv-SE" sz="5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lavika Lt" pitchFamily="50" charset="0"/>
                <a:ea typeface="+mn-ea"/>
                <a:cs typeface="+mn-cs"/>
                <a:sym typeface="Klavika" charset="0"/>
              </a:rPr>
              <a:t>* What is an Ext extension?</a:t>
            </a:r>
          </a:p>
          <a:p>
            <a:pPr algn="l"/>
            <a:r>
              <a:rPr kumimoji="0" lang="sv-SE" sz="5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Klavika Lt" pitchFamily="50" charset="0"/>
                <a:ea typeface="+mn-ea"/>
                <a:cs typeface="+mn-cs"/>
                <a:sym typeface="Klavika" charset="0"/>
              </a:rPr>
              <a:t>* </a:t>
            </a:r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Extension vs override vs plugin.</a:t>
            </a:r>
          </a:p>
          <a:p>
            <a:pPr algn="l"/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* Solve a simple silly </a:t>
            </a:r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problem in 3 ways</a:t>
            </a:r>
            <a:endParaRPr lang="sv-SE" sz="5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* Create a clock plugin, Ext.ux.Clock</a:t>
            </a:r>
          </a:p>
          <a:p>
            <a:pPr algn="l"/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* 10 </a:t>
            </a:r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Do’s </a:t>
            </a:r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and </a:t>
            </a:r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Dont’s </a:t>
            </a:r>
            <a:r>
              <a:rPr lang="sv-SE" sz="5000" kern="0" dirty="0" smtClean="0">
                <a:solidFill>
                  <a:schemeClr val="tx1"/>
                </a:solidFill>
                <a:latin typeface="Klavika Lt" pitchFamily="50" charset="0"/>
                <a:ea typeface="+mn-ea"/>
                <a:cs typeface="+mn-cs"/>
                <a:sym typeface="Klavika" charset="0"/>
              </a:rPr>
              <a:t>when creating a UX</a:t>
            </a:r>
          </a:p>
          <a:p>
            <a:pPr algn="l">
              <a:buFont typeface="Arial" pitchFamily="34" charset="0"/>
              <a:buChar char="•"/>
            </a:pPr>
            <a:endParaRPr kumimoji="0" lang="sv-SE" sz="5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8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Polish with CSS3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2600" y="3048000"/>
            <a:ext cx="12268200" cy="489364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.ext-ux-clock-img</a:t>
            </a:r>
          </a:p>
          <a:p>
            <a:pPr algn="l"/>
            <a:r>
              <a:rPr lang="sv-SE" sz="2400" dirty="0" smtClean="0">
                <a:solidFill>
                  <a:srgbClr val="800000"/>
                </a:solidFill>
                <a:latin typeface="Consolas"/>
              </a:rPr>
              <a:t>{</a:t>
            </a:r>
          </a:p>
          <a:p>
            <a:pPr algn="l"/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    border: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3px solid lightgrey;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-moz-border-radius: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100%;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-webkit-border-radius: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100%;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-o-border-radius: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100%;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border-radius: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100%;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-moz-box-shadow: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1px 1px 13px rgba(114, 114, 114, 0.8);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-webkit-box-shadow: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1px 1px 13px rgba(114, 114, 114, 0.8);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-o-box-shadow: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1px 1px 13px rgba(114, 114, 114, 0.8);</a:t>
            </a: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FF0000"/>
                </a:solidFill>
                <a:latin typeface="Consolas"/>
              </a:rPr>
              <a:t>box-shadow: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1px 1px 13px rgba(114, 114, 114, 0.8);</a:t>
            </a:r>
          </a:p>
          <a:p>
            <a:pPr algn="l"/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    </a:t>
            </a:r>
            <a:r>
              <a:rPr lang="en-US" sz="2400" dirty="0" smtClean="0">
                <a:solidFill>
                  <a:srgbClr val="FF0000"/>
                </a:solidFill>
                <a:latin typeface="Consolas"/>
              </a:rPr>
              <a:t>background: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#222333 url(../images/glow.png) no-repeat center </a:t>
            </a:r>
            <a:r>
              <a:rPr lang="en-US" sz="2400" dirty="0" err="1" smtClean="0">
                <a:solidFill>
                  <a:srgbClr val="0000FF"/>
                </a:solidFill>
                <a:latin typeface="Consolas"/>
              </a:rPr>
              <a:t>center</a:t>
            </a:r>
            <a:r>
              <a:rPr lang="en-US" sz="2400" dirty="0" smtClean="0">
                <a:solidFill>
                  <a:srgbClr val="0000FF"/>
                </a:solidFill>
                <a:latin typeface="Consolas"/>
              </a:rPr>
              <a:t>;</a:t>
            </a:r>
            <a:endParaRPr lang="sv-SE" sz="2400" dirty="0" smtClean="0">
              <a:solidFill>
                <a:srgbClr val="0000FF"/>
              </a:solidFill>
              <a:latin typeface="Consolas"/>
            </a:endParaRP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}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8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Polished result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06800" y="2286000"/>
            <a:ext cx="5786437" cy="604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9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Resize Support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400" y="5410200"/>
            <a:ext cx="12268200" cy="267765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handleResize :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(me, newWidth, newHeight) {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var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size = Math.min(newWidth, newHeight);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       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.bgEl.setSize(size, size, </a:t>
            </a:r>
            <a:r>
              <a:rPr lang="sv-SE" sz="2400" dirty="0" smtClean="0">
                <a:solidFill>
                  <a:srgbClr val="5E49FD"/>
                </a:solidFill>
                <a:latin typeface="Consolas"/>
              </a:rPr>
              <a:t>true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);   // </a:t>
            </a:r>
            <a:r>
              <a:rPr lang="sv-SE" sz="2400" dirty="0" smtClean="0">
                <a:solidFill>
                  <a:srgbClr val="5E49FD"/>
                </a:solidFill>
                <a:latin typeface="Consolas"/>
              </a:rPr>
              <a:t>true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to animate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.canvas.setSize(size, size);       // Resize Raphael canvas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  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.drawHands();				     // Clears canvas and redraws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}</a:t>
            </a:r>
            <a:endParaRPr lang="sv-SE" sz="2200" dirty="0" smtClean="0">
              <a:solidFill>
                <a:srgbClr val="006400"/>
              </a:solidFill>
              <a:latin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6400" y="3505200"/>
            <a:ext cx="11430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Let’s make sure </a:t>
            </a:r>
            <a:r>
              <a:rPr lang="sv-SE" sz="5000" dirty="0" smtClean="0">
                <a:solidFill>
                  <a:schemeClr val="tx1"/>
                </a:solidFill>
                <a:latin typeface="+mn-lt"/>
                <a:ea typeface="+mj-ea"/>
                <a:cs typeface="Cordia New" pitchFamily="34" charset="-34"/>
              </a:rPr>
              <a:t>the clock is resizable.</a:t>
            </a:r>
            <a:endParaRPr lang="sv-SE" sz="5000" kern="0" dirty="0" smtClean="0">
              <a:solidFill>
                <a:schemeClr val="tx1"/>
              </a:solidFill>
              <a:latin typeface="+mn-lt"/>
              <a:ea typeface="+mj-ea"/>
              <a:cs typeface="Cordia New" pitchFamily="34" charset="-34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9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– Let’s try out the resizing in an Ext.Window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35800" y="3048000"/>
            <a:ext cx="5033282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6200" y="6553200"/>
            <a:ext cx="1359354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" name="Straight Arrow Connector 14"/>
          <p:cNvCxnSpPr/>
          <p:nvPr/>
        </p:nvCxnSpPr>
        <p:spPr bwMode="auto">
          <a:xfrm flipV="1">
            <a:off x="4140200" y="6400800"/>
            <a:ext cx="2667000" cy="91440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84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981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Step 10 – Don’t forget to clean up after yourself!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2600" y="4267200"/>
            <a:ext cx="12268200" cy="378565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onDestroy 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: 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function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() {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   </a:t>
            </a:r>
            <a:r>
              <a:rPr lang="sv-SE" sz="2400" dirty="0" smtClean="0">
                <a:latin typeface="Consolas"/>
              </a:rPr>
              <a:t>clearInterval(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400" dirty="0" smtClean="0">
                <a:latin typeface="Consolas"/>
              </a:rPr>
              <a:t>.timer);</a:t>
            </a:r>
          </a:p>
          <a:p>
            <a:pPr algn="l"/>
            <a:r>
              <a:rPr lang="sv-SE" sz="2400" dirty="0" smtClean="0">
                <a:latin typeface="Consolas"/>
              </a:rPr>
              <a:t>    </a:t>
            </a:r>
            <a:endParaRPr lang="sv-SE" sz="2400" dirty="0" smtClean="0">
              <a:latin typeface="Consolas"/>
            </a:endParaRPr>
          </a:p>
          <a:p>
            <a:pPr algn="l"/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    this</a:t>
            </a:r>
            <a:r>
              <a:rPr lang="sv-SE" sz="2400" dirty="0" smtClean="0">
                <a:latin typeface="Consolas"/>
              </a:rPr>
              <a:t>.canvas.clear</a:t>
            </a:r>
            <a:r>
              <a:rPr lang="sv-SE" sz="2400" dirty="0" smtClean="0">
                <a:latin typeface="Consolas"/>
              </a:rPr>
              <a:t>();</a:t>
            </a:r>
          </a:p>
          <a:p>
            <a:pPr algn="l"/>
            <a:r>
              <a:rPr lang="sv-SE" sz="2400" dirty="0" smtClean="0">
                <a:latin typeface="Consolas"/>
              </a:rPr>
              <a:t> </a:t>
            </a:r>
            <a:r>
              <a:rPr lang="sv-SE" sz="2400" dirty="0" smtClean="0">
                <a:latin typeface="Consolas"/>
              </a:rPr>
              <a:t>   </a:t>
            </a:r>
          </a:p>
          <a:p>
            <a:pPr algn="l"/>
            <a:r>
              <a:rPr lang="sv-SE" sz="2400" dirty="0" smtClean="0">
                <a:latin typeface="Consolas"/>
              </a:rPr>
              <a:t> </a:t>
            </a:r>
            <a:r>
              <a:rPr lang="sv-SE" sz="2400" dirty="0" smtClean="0">
                <a:latin typeface="Consolas"/>
              </a:rPr>
              <a:t>   Ext.destroy(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sv-SE" sz="2400" dirty="0" smtClean="0">
                <a:solidFill>
                  <a:schemeClr val="tx1"/>
                </a:solidFill>
                <a:latin typeface="Consolas"/>
              </a:rPr>
              <a:t>.bgImg</a:t>
            </a:r>
            <a:r>
              <a:rPr lang="sv-SE" sz="2400" smtClean="0">
                <a:solidFill>
                  <a:srgbClr val="0000FF"/>
                </a:solidFill>
                <a:latin typeface="Consolas"/>
              </a:rPr>
              <a:t>, this</a:t>
            </a:r>
            <a:r>
              <a:rPr lang="sv-SE" sz="2400" smtClean="0">
                <a:solidFill>
                  <a:schemeClr val="tx1"/>
                </a:solidFill>
                <a:latin typeface="Consolas"/>
              </a:rPr>
              <a:t>.innerEl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);</a:t>
            </a:r>
          </a:p>
          <a:p>
            <a:pPr algn="l"/>
            <a:r>
              <a:rPr lang="sv-SE" sz="2400" dirty="0" smtClean="0">
                <a:latin typeface="Consolas"/>
              </a:rPr>
              <a:t> </a:t>
            </a:r>
            <a:r>
              <a:rPr lang="sv-SE" sz="2400" dirty="0" smtClean="0">
                <a:latin typeface="Consolas"/>
              </a:rPr>
              <a:t>   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   // </a:t>
            </a:r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Call superclass</a:t>
            </a:r>
          </a:p>
          <a:p>
            <a:pPr algn="l"/>
            <a:r>
              <a:rPr lang="sv-SE" sz="2400" dirty="0" smtClean="0">
                <a:latin typeface="Consolas"/>
              </a:rPr>
              <a:t>    Ext.ux.Clock.superclass.onDestroy.apply(</a:t>
            </a:r>
            <a:r>
              <a:rPr lang="sv-SE" sz="2400" dirty="0" smtClean="0">
                <a:solidFill>
                  <a:srgbClr val="0000FF"/>
                </a:solidFill>
                <a:latin typeface="Consolas"/>
              </a:rPr>
              <a:t>this, </a:t>
            </a:r>
            <a:r>
              <a:rPr lang="sv-SE" sz="2400" dirty="0" smtClean="0">
                <a:solidFill>
                  <a:schemeClr val="tx1"/>
                </a:solidFill>
                <a:latin typeface="Consolas"/>
              </a:rPr>
              <a:t>arguments</a:t>
            </a:r>
            <a:r>
              <a:rPr lang="sv-SE" sz="2400" dirty="0" smtClean="0">
                <a:latin typeface="Consolas"/>
              </a:rPr>
              <a:t>);</a:t>
            </a:r>
          </a:p>
          <a:p>
            <a:pPr algn="l"/>
            <a:r>
              <a:rPr lang="sv-SE" sz="2400" dirty="0" smtClean="0">
                <a:solidFill>
                  <a:srgbClr val="006400"/>
                </a:solidFill>
                <a:latin typeface="Consolas"/>
              </a:rPr>
              <a:t>}</a:t>
            </a:r>
            <a:endParaRPr lang="sv-SE" sz="2400" dirty="0" smtClean="0">
              <a:solidFill>
                <a:srgbClr val="006400"/>
              </a:solidFill>
              <a:latin typeface="Consolas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Bonus step: </a:t>
            </a:r>
            <a:r>
              <a:rPr kumimoji="0" lang="sv-SE" sz="72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Klavika Rg" pitchFamily="50" charset="0"/>
                <a:ea typeface="+mj-ea"/>
                <a:cs typeface="+mj-cs"/>
                <a:sym typeface="Klavika Medium" charset="0"/>
              </a:rPr>
              <a:t>World</a:t>
            </a:r>
            <a:r>
              <a:rPr kumimoji="0" lang="sv-SE" sz="7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kumimoji="0" lang="sv-SE" sz="7200" b="0" i="0" u="none" strike="noStrike" kern="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Klavika Rg" pitchFamily="50" charset="0"/>
                <a:ea typeface="+mj-ea"/>
                <a:cs typeface="+mj-cs"/>
                <a:sym typeface="Klavika Medium" charset="0"/>
              </a:rPr>
              <a:t>Clock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02000" y="2819400"/>
            <a:ext cx="6316406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10 Do’s and Don’ts when creating an </a:t>
            </a: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Ext extension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7162800"/>
            <a:ext cx="11430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Here is a list of some things to think about when creating your extension.</a:t>
            </a:r>
            <a:endParaRPr lang="sv-SE" sz="5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5600" y="3733800"/>
            <a:ext cx="2743200" cy="27432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26400" y="3048000"/>
            <a:ext cx="2743200" cy="2743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978400" y="3048000"/>
            <a:ext cx="249780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20000" kern="0" dirty="0" smtClean="0">
                <a:solidFill>
                  <a:schemeClr val="bg1"/>
                </a:solidFill>
                <a:latin typeface="Klavika Rg" pitchFamily="50" charset="0"/>
                <a:sym typeface="Klavika Medium" charset="0"/>
              </a:rPr>
              <a:t>10</a:t>
            </a:r>
            <a:endParaRPr lang="sv-SE" sz="20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Other developers will have a better chance of understanding (and maintaining) your code. Additionally, the Ext JS source contains lots of best practices.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787400" y="609600"/>
            <a:ext cx="11811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1. Follow Ext JS coding patterns 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8400" y="3352800"/>
            <a:ext cx="16002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63600" y="5257800"/>
            <a:ext cx="37338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3000" dirty="0" smtClean="0">
                <a:latin typeface="Klavika Lt" pitchFamily="50" charset="0"/>
              </a:rPr>
              <a:t>var w = 100;</a:t>
            </a:r>
          </a:p>
          <a:p>
            <a:pPr algn="l"/>
            <a:r>
              <a:rPr lang="sv-SE" sz="3000" dirty="0" smtClean="0">
                <a:latin typeface="Klavika Lt" pitchFamily="50" charset="0"/>
              </a:rPr>
              <a:t>var h = 40;</a:t>
            </a:r>
          </a:p>
          <a:p>
            <a:pPr algn="l"/>
            <a:r>
              <a:rPr lang="sv-SE" sz="3000" dirty="0" smtClean="0">
                <a:latin typeface="Klavika Lt" pitchFamily="50" charset="0"/>
              </a:rPr>
              <a:t>var s = 0;</a:t>
            </a:r>
          </a:p>
          <a:p>
            <a:pPr algn="l"/>
            <a:endParaRPr lang="sv-SE" sz="3000" dirty="0" smtClean="0">
              <a:latin typeface="Klavika Lt" pitchFamily="50" charset="0"/>
            </a:endParaRPr>
          </a:p>
          <a:p>
            <a:pPr algn="l"/>
            <a:r>
              <a:rPr lang="sv-SE" sz="3000" dirty="0" smtClean="0">
                <a:latin typeface="Klavika Lt" pitchFamily="50" charset="0"/>
              </a:rPr>
              <a:t>if (doCalculate)</a:t>
            </a:r>
          </a:p>
          <a:p>
            <a:pPr algn="l"/>
            <a:r>
              <a:rPr lang="sv-SE" sz="3000" dirty="0" smtClean="0">
                <a:latin typeface="Klavika Lt" pitchFamily="50" charset="0"/>
              </a:rPr>
              <a:t>    s = w * h;</a:t>
            </a:r>
          </a:p>
          <a:p>
            <a:pPr algn="l"/>
            <a:endParaRPr lang="sv-SE" sz="3000" dirty="0" smtClean="0">
              <a:latin typeface="Klavika Lt" pitchFamily="50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1600" y="5257800"/>
            <a:ext cx="4191000" cy="332398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3000" b="1" dirty="0" smtClean="0">
                <a:latin typeface="Klavika Lt" pitchFamily="50" charset="0"/>
              </a:rPr>
              <a:t>var</a:t>
            </a:r>
            <a:r>
              <a:rPr lang="sv-SE" sz="3000" dirty="0" smtClean="0">
                <a:latin typeface="Klavika Lt" pitchFamily="50" charset="0"/>
              </a:rPr>
              <a:t> width = 100,</a:t>
            </a:r>
          </a:p>
          <a:p>
            <a:pPr lvl="1" algn="l"/>
            <a:r>
              <a:rPr lang="sv-SE" sz="3000" dirty="0" smtClean="0">
                <a:latin typeface="Klavika Lt" pitchFamily="50" charset="0"/>
              </a:rPr>
              <a:t>height = 40,</a:t>
            </a:r>
          </a:p>
          <a:p>
            <a:pPr lvl="1" algn="l"/>
            <a:r>
              <a:rPr lang="sv-SE" sz="3000" dirty="0" smtClean="0">
                <a:latin typeface="Klavika Lt" pitchFamily="50" charset="0"/>
              </a:rPr>
              <a:t>area = 0;</a:t>
            </a:r>
          </a:p>
          <a:p>
            <a:pPr lvl="1" algn="l"/>
            <a:endParaRPr lang="sv-SE" sz="3000" dirty="0" smtClean="0">
              <a:latin typeface="Klavika Lt" pitchFamily="50" charset="0"/>
            </a:endParaRPr>
          </a:p>
          <a:p>
            <a:pPr algn="l"/>
            <a:r>
              <a:rPr lang="sv-SE" sz="3000" dirty="0" smtClean="0">
                <a:latin typeface="Klavika Lt" pitchFamily="50" charset="0"/>
              </a:rPr>
              <a:t>if (doCalculate) </a:t>
            </a:r>
            <a:r>
              <a:rPr lang="sv-SE" sz="3000" b="1" dirty="0" smtClean="0">
                <a:latin typeface="Klavika Lt" pitchFamily="50" charset="0"/>
              </a:rPr>
              <a:t>{</a:t>
            </a:r>
          </a:p>
          <a:p>
            <a:pPr algn="l"/>
            <a:r>
              <a:rPr lang="sv-SE" sz="3000" dirty="0" smtClean="0">
                <a:latin typeface="Klavika Lt" pitchFamily="50" charset="0"/>
              </a:rPr>
              <a:t>    area = width * height;</a:t>
            </a:r>
          </a:p>
          <a:p>
            <a:pPr algn="l"/>
            <a:r>
              <a:rPr lang="sv-SE" sz="3000" b="1" dirty="0" smtClean="0">
                <a:latin typeface="Klavika Lt" pitchFamily="50" charset="0"/>
              </a:rPr>
              <a:t>}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787400" y="609600"/>
            <a:ext cx="11811000" cy="1143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1. Follow Ext JS coding patterns 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684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2.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Design classes for configurability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It will allow your class to be easily configured without the use of huge overrides. This concept is seen throughout all of Ext JS.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711200" y="381000"/>
            <a:ext cx="112776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What is an Ext JS extension?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59400" y="1828800"/>
            <a:ext cx="157212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5000" dirty="0" smtClean="0">
                <a:solidFill>
                  <a:srgbClr val="FFFF00"/>
                </a:solidFill>
                <a:latin typeface="+mj-lt"/>
              </a:rPr>
              <a:t>?</a:t>
            </a:r>
            <a:endParaRPr lang="sv-SE" sz="25000" dirty="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9800" y="5638800"/>
            <a:ext cx="1125557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dirty="0" smtClean="0">
                <a:latin typeface="Klavika Lt" pitchFamily="50" charset="0"/>
              </a:rPr>
              <a:t>An </a:t>
            </a:r>
            <a:r>
              <a:rPr lang="sv-SE" b="1" i="1" dirty="0" smtClean="0">
                <a:latin typeface="Klavika Lt" pitchFamily="50" charset="0"/>
              </a:rPr>
              <a:t>extension </a:t>
            </a:r>
            <a:r>
              <a:rPr lang="sv-SE" dirty="0" smtClean="0">
                <a:latin typeface="Klavika Lt" pitchFamily="50" charset="0"/>
              </a:rPr>
              <a:t>is a reusable component, normally derived from an existing Ext JS class. </a:t>
            </a:r>
          </a:p>
          <a:p>
            <a:pPr algn="l"/>
            <a:endParaRPr lang="sv-SE" b="1" i="1" dirty="0" smtClean="0">
              <a:latin typeface="Klavika Lt" pitchFamily="50" charset="0"/>
            </a:endParaRPr>
          </a:p>
          <a:p>
            <a:pPr algn="l"/>
            <a:r>
              <a:rPr lang="sv-SE" dirty="0" smtClean="0">
                <a:latin typeface="Klavika Lt" pitchFamily="50" charset="0"/>
              </a:rPr>
              <a:t>Let’s look at some popular community extensions.</a:t>
            </a:r>
            <a:endParaRPr lang="sv-SE" dirty="0">
              <a:latin typeface="Klavika Lt" pitchFamily="50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8400" y="3352800"/>
            <a:ext cx="16002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8800" y="5334000"/>
            <a:ext cx="5334000" cy="213904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MyTip = Ext.extend(Ext.Tooltip, {</a:t>
            </a:r>
          </a:p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/>
            </a:r>
            <a:br>
              <a:rPr lang="sv-SE" sz="1900" dirty="0" smtClean="0">
                <a:latin typeface="Consolas" pitchFamily="49" charset="0"/>
                <a:cs typeface="Consolas" pitchFamily="49" charset="0"/>
              </a:rPr>
            </a:br>
            <a:r>
              <a:rPr lang="sv-SE" sz="1900" dirty="0" smtClean="0">
                <a:latin typeface="Consolas" pitchFamily="49" charset="0"/>
                <a:cs typeface="Consolas" pitchFamily="49" charset="0"/>
              </a:rPr>
              <a:t>    onMouseLeave: function(){</a:t>
            </a:r>
          </a:p>
          <a:p>
            <a:pPr lvl="1" algn="l"/>
            <a:r>
              <a:rPr lang="sv-SE" sz="19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     this</a:t>
            </a:r>
            <a:r>
              <a:rPr lang="sv-SE" sz="1900" dirty="0" smtClean="0">
                <a:latin typeface="Consolas" pitchFamily="49" charset="0"/>
                <a:cs typeface="Consolas" pitchFamily="49" charset="0"/>
              </a:rPr>
              <a:t>.el.fadeOut(200);</a:t>
            </a:r>
          </a:p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endParaRPr lang="sv-SE" sz="19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1684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2.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Design classes for configurability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83400" y="5334000"/>
            <a:ext cx="5791200" cy="213904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MyTip = Ext.extend(Ext.Tooltip, {</a:t>
            </a:r>
          </a:p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    fadeDuration: 200,</a:t>
            </a:r>
          </a:p>
          <a:p>
            <a:pPr algn="l"/>
            <a:endParaRPr lang="sv-SE" sz="1900" dirty="0" smtClean="0">
              <a:latin typeface="Consolas" pitchFamily="49" charset="0"/>
              <a:cs typeface="Consolas" pitchFamily="49" charset="0"/>
            </a:endParaRPr>
          </a:p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    onMouseLeave : function(){        	</a:t>
            </a:r>
            <a:r>
              <a:rPr lang="sv-SE" sz="19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1900" dirty="0" smtClean="0">
                <a:latin typeface="Consolas" pitchFamily="49" charset="0"/>
                <a:cs typeface="Consolas" pitchFamily="49" charset="0"/>
              </a:rPr>
              <a:t>.el.fadeOut(</a:t>
            </a:r>
            <a:r>
              <a:rPr lang="sv-SE" sz="19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1900" dirty="0" smtClean="0">
                <a:latin typeface="Consolas" pitchFamily="49" charset="0"/>
                <a:cs typeface="Consolas" pitchFamily="49" charset="0"/>
              </a:rPr>
              <a:t>.fadeDuration);</a:t>
            </a:r>
          </a:p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pPr algn="l"/>
            <a:r>
              <a:rPr lang="sv-SE" sz="1900" dirty="0" smtClean="0">
                <a:latin typeface="Consolas" pitchFamily="49" charset="0"/>
                <a:cs typeface="Consolas" pitchFamily="49" charset="0"/>
              </a:rPr>
              <a:t>}</a:t>
            </a:r>
            <a:endParaRPr lang="sv-SE" sz="1900" dirty="0" smtClean="0">
              <a:latin typeface="Klavika Lt" pitchFamily="50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684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3.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Make key functionality easily overridable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It will allow your class to be easily altered without the use of huge overrides. This concept is seen throughout all of Ext JS.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8400" y="3352800"/>
            <a:ext cx="16002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63600" y="5334000"/>
            <a:ext cx="5257800" cy="280076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200" dirty="0" smtClean="0">
                <a:latin typeface="Consolas" pitchFamily="49" charset="0"/>
                <a:cs typeface="Consolas" pitchFamily="49" charset="0"/>
              </a:rPr>
              <a:t>initComponent : function(){</a:t>
            </a:r>
          </a:p>
          <a:p>
            <a:pPr lvl="1" algn="l"/>
            <a:r>
              <a:rPr lang="sv-SE" sz="22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2200" dirty="0" smtClean="0">
                <a:latin typeface="Consolas" pitchFamily="49" charset="0"/>
                <a:cs typeface="Consolas" pitchFamily="49" charset="0"/>
              </a:rPr>
              <a:t>.tpl = </a:t>
            </a:r>
            <a:r>
              <a:rPr lang="sv-SE" sz="22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200" dirty="0" smtClean="0">
                <a:latin typeface="Consolas" pitchFamily="49" charset="0"/>
                <a:cs typeface="Consolas" pitchFamily="49" charset="0"/>
              </a:rPr>
              <a:t> Ext.XTemplate(</a:t>
            </a:r>
          </a:p>
          <a:p>
            <a:pPr lvl="1" algn="l"/>
            <a:r>
              <a:rPr lang="sv-SE" sz="2200" dirty="0" smtClean="0">
                <a:latin typeface="Consolas" pitchFamily="49" charset="0"/>
                <a:cs typeface="Consolas" pitchFamily="49" charset="0"/>
              </a:rPr>
              <a:t>    ”&lt;div&gt;{foo}&lt;/div&gt;”</a:t>
            </a:r>
          </a:p>
          <a:p>
            <a:pPr lvl="1" algn="l"/>
            <a:r>
              <a:rPr lang="sv-SE" sz="2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lvl="1" algn="l"/>
            <a:endParaRPr lang="sv-SE" sz="2200" dirty="0" smtClean="0">
              <a:latin typeface="Consolas" pitchFamily="49" charset="0"/>
              <a:cs typeface="Consolas" pitchFamily="49" charset="0"/>
            </a:endParaRPr>
          </a:p>
          <a:p>
            <a:pPr lvl="1" algn="l"/>
            <a:r>
              <a:rPr lang="sv-SE" sz="2200" dirty="0" smtClean="0">
                <a:latin typeface="Consolas" pitchFamily="49" charset="0"/>
                <a:cs typeface="Consolas" pitchFamily="49" charset="0"/>
              </a:rPr>
              <a:t>// ....</a:t>
            </a:r>
          </a:p>
          <a:p>
            <a:pPr algn="l"/>
            <a:r>
              <a:rPr lang="sv-SE" sz="2200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endParaRPr lang="sv-SE" sz="2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 bwMode="auto">
          <a:xfrm>
            <a:off x="11684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3. Make key functionality easily overridable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959600" y="5334000"/>
            <a:ext cx="5791200" cy="286232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initComponent : function(){</a:t>
            </a:r>
          </a:p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v-SE" sz="2000" b="1" dirty="0" smtClean="0">
                <a:latin typeface="Consolas" pitchFamily="49" charset="0"/>
                <a:cs typeface="Consolas" pitchFamily="49" charset="0"/>
              </a:rPr>
              <a:t>if (!</a:t>
            </a:r>
            <a:r>
              <a:rPr lang="sv-SE" sz="2000" b="1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2000" b="1" dirty="0" smtClean="0">
                <a:latin typeface="Consolas" pitchFamily="49" charset="0"/>
                <a:cs typeface="Consolas" pitchFamily="49" charset="0"/>
              </a:rPr>
              <a:t>.tpl) {</a:t>
            </a:r>
          </a:p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       </a:t>
            </a:r>
            <a:r>
              <a:rPr lang="sv-SE" sz="20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sv-SE" sz="2000" dirty="0" smtClean="0">
                <a:latin typeface="Consolas" pitchFamily="49" charset="0"/>
                <a:cs typeface="Consolas" pitchFamily="49" charset="0"/>
              </a:rPr>
              <a:t>.tpl = </a:t>
            </a:r>
            <a:r>
              <a:rPr lang="sv-SE" sz="2000" dirty="0" smtClean="0">
                <a:solidFill>
                  <a:srgbClr val="5E49FD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Ext.XTemplate(</a:t>
            </a:r>
          </a:p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sv-SE" sz="2000" dirty="0" smtClean="0">
                <a:latin typeface="Consolas" pitchFamily="49" charset="0"/>
                <a:cs typeface="Consolas" pitchFamily="49" charset="0"/>
              </a:rPr>
              <a:t>'&lt;</a:t>
            </a:r>
            <a:r>
              <a:rPr lang="sv-SE" sz="2000" dirty="0" smtClean="0">
                <a:latin typeface="Consolas" pitchFamily="49" charset="0"/>
                <a:cs typeface="Consolas" pitchFamily="49" charset="0"/>
              </a:rPr>
              <a:t>div&gt;{foo}&lt;/div&gt;”</a:t>
            </a:r>
          </a:p>
          <a:p>
            <a:pPr lvl="1"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    );</a:t>
            </a:r>
          </a:p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sv-SE" sz="2000" b="1" dirty="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    // ....</a:t>
            </a:r>
          </a:p>
          <a:p>
            <a:pPr algn="l"/>
            <a:r>
              <a:rPr lang="sv-SE" sz="2000" dirty="0" smtClean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168400" y="381000"/>
            <a:ext cx="10515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4.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Make classes localizable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Because you know your boss will ask about localization support at some point.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8400" y="3352800"/>
            <a:ext cx="16002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2600" y="5334000"/>
            <a:ext cx="5181600" cy="258532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MyClass = Ext.extend(Ext.Toolbar, {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constructor: function() {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    this.add({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        text : 'No data to display’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....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});</a:t>
            </a:r>
          </a:p>
          <a:p>
            <a:pPr algn="l"/>
            <a:endParaRPr lang="sv-SE" sz="1800" dirty="0" smtClean="0">
              <a:latin typeface="Consolas" pitchFamily="49" charset="0"/>
              <a:cs typeface="Consolas" pitchFamily="49" charset="0"/>
            </a:endParaRPr>
          </a:p>
          <a:p>
            <a:pPr algn="l"/>
            <a:endParaRPr lang="sv-SE" sz="18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168400" y="381000"/>
            <a:ext cx="10515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4.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Make classes localizable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40600" y="5334000"/>
            <a:ext cx="5181600" cy="2585323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MyClass = Ext.extend(Ext.Toolbar, {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noDataText : 'No data to display’,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constructor: function() {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    this.add({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        text : this.noDataText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    });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    });</a:t>
            </a:r>
          </a:p>
          <a:p>
            <a:pPr algn="l"/>
            <a:r>
              <a:rPr lang="sv-SE" sz="1800" dirty="0" smtClean="0">
                <a:latin typeface="Consolas" pitchFamily="49" charset="0"/>
                <a:cs typeface="Consolas" pitchFamily="49" charset="0"/>
              </a:rPr>
              <a:t>});	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228600"/>
            <a:ext cx="10515600" cy="152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5.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Use a syntax checker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Helps you find global variable leaks, extra commas etc. Use JsLint or JavaScriptLint (beware, JsLint WILL hurt your feelings). </a:t>
            </a:r>
            <a:endParaRPr lang="sv-SE" sz="40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Because noone likes memory leaks. Override the onDestroy method to clean up any additional elements, event listeners etc...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44600" y="685800"/>
            <a:ext cx="107442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6.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Clean up after yourself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8400" y="3352800"/>
            <a:ext cx="16002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2600" y="5334000"/>
            <a:ext cx="5105400" cy="278537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500" dirty="0" smtClean="0">
                <a:latin typeface="Klavika Lt" pitchFamily="50" charset="0"/>
              </a:rPr>
              <a:t>MyPanel = Ext.extend(Ext.Panel,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constructor: function()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    </a:t>
            </a:r>
            <a:r>
              <a:rPr lang="sv-SE" sz="25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2500" dirty="0" smtClean="0">
                <a:latin typeface="Klavika Lt" pitchFamily="50" charset="0"/>
              </a:rPr>
              <a:t>.someEl = </a:t>
            </a:r>
            <a:r>
              <a:rPr lang="sv-SE" sz="2500" dirty="0" smtClean="0">
                <a:solidFill>
                  <a:srgbClr val="5E49FD"/>
                </a:solidFill>
                <a:latin typeface="Klavika Lt" pitchFamily="50" charset="0"/>
              </a:rPr>
              <a:t>new</a:t>
            </a:r>
            <a:r>
              <a:rPr lang="sv-SE" sz="2500" dirty="0" smtClean="0">
                <a:latin typeface="Klavika Lt" pitchFamily="50" charset="0"/>
              </a:rPr>
              <a:t> Ext.Element();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},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....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});</a:t>
            </a:r>
          </a:p>
          <a:p>
            <a:pPr algn="l"/>
            <a:endParaRPr lang="sv-SE" sz="2500" dirty="0" smtClean="0">
              <a:latin typeface="Klavika Lt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400" y="5334000"/>
            <a:ext cx="6248400" cy="355481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500" dirty="0" smtClean="0">
                <a:latin typeface="Klavika Lt" pitchFamily="50" charset="0"/>
              </a:rPr>
              <a:t>MyPanel = Ext.extend(Ext.Panel,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constructor: function()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    </a:t>
            </a:r>
            <a:r>
              <a:rPr lang="sv-SE" sz="25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2500" dirty="0" smtClean="0">
                <a:latin typeface="Klavika Lt" pitchFamily="50" charset="0"/>
              </a:rPr>
              <a:t>.someEl = </a:t>
            </a:r>
            <a:r>
              <a:rPr lang="sv-SE" sz="2500" dirty="0" smtClean="0">
                <a:solidFill>
                  <a:srgbClr val="5E49FD"/>
                </a:solidFill>
                <a:latin typeface="Klavika Lt" pitchFamily="50" charset="0"/>
              </a:rPr>
              <a:t>new</a:t>
            </a:r>
            <a:r>
              <a:rPr lang="sv-SE" sz="2500" dirty="0" smtClean="0">
                <a:latin typeface="Klavika Lt" pitchFamily="50" charset="0"/>
              </a:rPr>
              <a:t> Ext.Element();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},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onDestroy: function()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    </a:t>
            </a:r>
            <a:r>
              <a:rPr lang="sv-SE" sz="2500" dirty="0" smtClean="0">
                <a:solidFill>
                  <a:srgbClr val="5E49FD"/>
                </a:solidFill>
                <a:latin typeface="Klavika Lt" pitchFamily="50" charset="0"/>
              </a:rPr>
              <a:t>this</a:t>
            </a:r>
            <a:r>
              <a:rPr lang="sv-SE" sz="2500" dirty="0" smtClean="0">
                <a:latin typeface="Klavika Lt" pitchFamily="50" charset="0"/>
              </a:rPr>
              <a:t>.someEl.destroy();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    // Call superclass destroy method...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}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});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44600" y="685800"/>
            <a:ext cx="107442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6. Clean up after yourself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Because you (or someone else) may want to make use of the lazy instantiation mechanism provided by Ext.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44600" y="685800"/>
            <a:ext cx="107442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7.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Define an xtype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8400" y="3352800"/>
            <a:ext cx="16002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2600" y="5334000"/>
            <a:ext cx="5105400" cy="278537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500" dirty="0" smtClean="0">
                <a:latin typeface="Klavika Lt" pitchFamily="50" charset="0"/>
              </a:rPr>
              <a:t>MyPanel = Ext.extend(Ext.Panel,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constructor: function()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    </a:t>
            </a:r>
            <a:r>
              <a:rPr lang="sv-SE" sz="2500" dirty="0" smtClean="0">
                <a:latin typeface="Klavika Lt" pitchFamily="50" charset="0"/>
              </a:rPr>
              <a:t>// ...</a:t>
            </a:r>
            <a:endParaRPr lang="sv-SE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    </a:t>
            </a:r>
            <a:r>
              <a:rPr lang="sv-SE" sz="2500" dirty="0" smtClean="0">
                <a:latin typeface="Klavika Lt" pitchFamily="50" charset="0"/>
              </a:rPr>
              <a:t>}</a:t>
            </a:r>
            <a:endParaRPr lang="sv-SE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    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});</a:t>
            </a:r>
          </a:p>
          <a:p>
            <a:pPr algn="l"/>
            <a:endParaRPr lang="sv-SE" sz="2500" dirty="0" smtClean="0">
              <a:latin typeface="Klavika Lt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2400" y="5334000"/>
            <a:ext cx="6248400" cy="278537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500" dirty="0" smtClean="0">
                <a:latin typeface="Klavika Lt" pitchFamily="50" charset="0"/>
              </a:rPr>
              <a:t>MyPanel = Ext.extend(Ext.Panel,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constructor: function()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    </a:t>
            </a:r>
            <a:r>
              <a:rPr lang="sv-SE" sz="2500" dirty="0" smtClean="0">
                <a:latin typeface="Klavika Lt" pitchFamily="50" charset="0"/>
              </a:rPr>
              <a:t>// ...</a:t>
            </a:r>
            <a:endParaRPr lang="sv-SE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    </a:t>
            </a:r>
            <a:r>
              <a:rPr lang="sv-SE" sz="2500" dirty="0" smtClean="0">
                <a:latin typeface="Klavika Lt" pitchFamily="50" charset="0"/>
              </a:rPr>
              <a:t>}</a:t>
            </a:r>
            <a:endParaRPr lang="sv-SE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    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});</a:t>
            </a:r>
          </a:p>
          <a:p>
            <a:pPr algn="l"/>
            <a:r>
              <a:rPr lang="sv-SE" sz="2500" b="1" dirty="0" smtClean="0">
                <a:latin typeface="Klavika Lt" pitchFamily="50" charset="0"/>
              </a:rPr>
              <a:t>Ext.reg(’mypanel’, MyPanel);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244600" y="685800"/>
            <a:ext cx="107442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7.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Define an xtype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Some popular community extensions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8800" y="2895600"/>
            <a:ext cx="11963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32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sym typeface="Klavika Medium" charset="0"/>
              </a:rPr>
              <a:t>// </a:t>
            </a:r>
            <a:r>
              <a:rPr lang="sv-SE" sz="32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sym typeface="Klavika Medium" charset="0"/>
              </a:rPr>
              <a:t>By Saki</a:t>
            </a:r>
            <a:endParaRPr lang="sv-SE" sz="32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34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Ext.ux.form.LovCombo </a:t>
            </a:r>
            <a:r>
              <a:rPr lang="sv-SE" sz="34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= Ext.extend(Ext.form.ComboBox, </a:t>
            </a:r>
            <a:r>
              <a:rPr lang="sv-SE" sz="34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{ });</a:t>
            </a:r>
          </a:p>
          <a:p>
            <a:pPr algn="l"/>
            <a:endParaRPr lang="sv-SE" sz="34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32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sym typeface="Klavika Medium" charset="0"/>
              </a:rPr>
              <a:t>// By MindPatterns</a:t>
            </a:r>
            <a:endParaRPr lang="sv-SE" sz="32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3400" kern="0" dirty="0" smtClean="0">
                <a:solidFill>
                  <a:schemeClr val="tx1"/>
                </a:solidFill>
                <a:latin typeface="Klavika Rg" pitchFamily="50" charset="0"/>
                <a:sym typeface="Klavika Medium" charset="0"/>
              </a:rPr>
              <a:t>Ext.ux.grid.livegrid.GridPanel = Ext.extend(Ext.grid.GridPanel, </a:t>
            </a:r>
            <a:r>
              <a:rPr lang="sv-SE" sz="3400" kern="0" dirty="0" smtClean="0">
                <a:solidFill>
                  <a:schemeClr val="tx1"/>
                </a:solidFill>
                <a:latin typeface="Klavika Rg" pitchFamily="50" charset="0"/>
                <a:sym typeface="Klavika Medium" charset="0"/>
              </a:rPr>
              <a:t>{ });</a:t>
            </a:r>
          </a:p>
          <a:p>
            <a:pPr algn="l"/>
            <a:endParaRPr lang="sv-SE" sz="3400" kern="0" dirty="0" smtClean="0">
              <a:solidFill>
                <a:schemeClr val="tx1"/>
              </a:solidFill>
              <a:latin typeface="Klavika Rg" pitchFamily="50" charset="0"/>
              <a:sym typeface="Klavika Medium" charset="0"/>
            </a:endParaRPr>
          </a:p>
          <a:p>
            <a:pPr algn="l"/>
            <a:r>
              <a:rPr lang="sv-SE" sz="3200" kern="0" dirty="0" smtClean="0">
                <a:solidFill>
                  <a:schemeClr val="bg1">
                    <a:lumMod val="95000"/>
                  </a:schemeClr>
                </a:solidFill>
                <a:latin typeface="Klavika Rg" pitchFamily="50" charset="0"/>
                <a:sym typeface="Klavika Medium" charset="0"/>
              </a:rPr>
              <a:t>// By Condor</a:t>
            </a:r>
            <a:endParaRPr lang="sv-SE" sz="3400" kern="0" dirty="0" smtClean="0">
              <a:solidFill>
                <a:schemeClr val="tx1"/>
              </a:solidFill>
              <a:latin typeface="Klavika Rg" pitchFamily="50" charset="0"/>
              <a:sym typeface="Klavika Medium" charset="0"/>
            </a:endParaRPr>
          </a:p>
          <a:p>
            <a:pPr algn="l"/>
            <a:r>
              <a:rPr lang="sv-SE" sz="3600" kern="0" dirty="0" smtClean="0">
                <a:solidFill>
                  <a:schemeClr val="tx1"/>
                </a:solidFill>
                <a:latin typeface="Klavika Rg" pitchFamily="50" charset="0"/>
                <a:sym typeface="Klavika Medium" charset="0"/>
              </a:rPr>
              <a:t>Ext.ux.data.PagingStore = Ext.extend(Ext.data.Store, </a:t>
            </a:r>
            <a:r>
              <a:rPr lang="sv-SE" sz="3600" kern="0" dirty="0" smtClean="0">
                <a:solidFill>
                  <a:schemeClr val="tx1"/>
                </a:solidFill>
                <a:latin typeface="Klavika Rg" pitchFamily="50" charset="0"/>
                <a:sym typeface="Klavika Medium" charset="0"/>
              </a:rPr>
              <a:t>{ });</a:t>
            </a:r>
          </a:p>
          <a:p>
            <a:pPr algn="l"/>
            <a:endParaRPr lang="sv-SE" sz="3600" kern="0" dirty="0" smtClean="0">
              <a:solidFill>
                <a:schemeClr val="tx1"/>
              </a:solidFill>
              <a:latin typeface="Klavika Rg" pitchFamily="50" charset="0"/>
              <a:sym typeface="Klavika Medium" charset="0"/>
            </a:endParaRPr>
          </a:p>
          <a:p>
            <a:pPr algn="l"/>
            <a:r>
              <a:rPr lang="sv-SE" sz="3600" i="1" dirty="0" smtClean="0">
                <a:solidFill>
                  <a:schemeClr val="bg1">
                    <a:lumMod val="85000"/>
                  </a:schemeClr>
                </a:solidFill>
                <a:latin typeface="Klavika Lt" pitchFamily="50" charset="0"/>
              </a:rPr>
              <a:t>Extensions don’t have to involve UI. </a:t>
            </a:r>
            <a:endParaRPr lang="sv-SE" sz="34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Because other developers will likely read your code. By using the JSDoc syntax you can generate beautiful documentation looking like the Ext online API (using Ext-Doc).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44600" y="685800"/>
            <a:ext cx="107442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8.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Document your extension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pic>
        <p:nvPicPr>
          <p:cNvPr id="2050" name="Picture 2" descr="C:\Users\matbry.AVENSIAAB\AppData\Local\Microsoft\Windows\Temporary Internet Files\Content.IE5\PQGC1T1T\MC900441321[1]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6600" y="3733800"/>
            <a:ext cx="1447800" cy="1447800"/>
          </a:xfrm>
          <a:prstGeom prst="rect">
            <a:avLst/>
          </a:prstGeom>
          <a:noFill/>
        </p:spPr>
      </p:pic>
      <p:pic>
        <p:nvPicPr>
          <p:cNvPr id="2051" name="Picture 3" descr="C:\Users\matbry.AVENSIAAB\AppData\Local\Microsoft\Windows\Temporary Internet Files\Content.IE5\RTOACZI1\MC900441322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88400" y="3352800"/>
            <a:ext cx="1600200" cy="1600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482600" y="5334000"/>
            <a:ext cx="4724400" cy="201593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endParaRPr lang="sv-SE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MyClass = </a:t>
            </a:r>
            <a:r>
              <a:rPr lang="sv-SE" sz="2500" dirty="0" smtClean="0">
                <a:latin typeface="Klavika Lt" pitchFamily="50" charset="0"/>
              </a:rPr>
              <a:t>Ext.extend(Ext.Panel,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</a:t>
            </a:r>
            <a:r>
              <a:rPr lang="sv-SE" sz="2500" dirty="0" smtClean="0">
                <a:latin typeface="Klavika Lt" pitchFamily="50" charset="0"/>
              </a:rPr>
              <a:t>// ...</a:t>
            </a:r>
            <a:endParaRPr lang="sv-SE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});</a:t>
            </a:r>
          </a:p>
          <a:p>
            <a:pPr algn="l"/>
            <a:endParaRPr lang="sv-SE" sz="2500" dirty="0" smtClean="0">
              <a:latin typeface="Klavika Lt" pitchFamily="50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12000" y="5334000"/>
            <a:ext cx="5486400" cy="355481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l"/>
            <a:r>
              <a:rPr lang="sv-SE" sz="2500" dirty="0" smtClean="0">
                <a:latin typeface="Klavika Lt" pitchFamily="50" charset="0"/>
              </a:rPr>
              <a:t>/**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* @class MyClass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* @extends Ext.Panel</a:t>
            </a:r>
            <a:endParaRPr lang="en-US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 * @constructor</a:t>
            </a:r>
          </a:p>
          <a:p>
            <a:pPr algn="l"/>
            <a:r>
              <a:rPr lang="en-US" sz="2500" dirty="0" smtClean="0">
                <a:latin typeface="Klavika Lt" pitchFamily="50" charset="0"/>
              </a:rPr>
              <a:t> * @</a:t>
            </a:r>
            <a:r>
              <a:rPr lang="en-US" sz="2500" dirty="0" err="1" smtClean="0">
                <a:latin typeface="Klavika Lt" pitchFamily="50" charset="0"/>
              </a:rPr>
              <a:t>param</a:t>
            </a:r>
            <a:r>
              <a:rPr lang="en-US" sz="2500" dirty="0" smtClean="0">
                <a:latin typeface="Klavika Lt" pitchFamily="50" charset="0"/>
              </a:rPr>
              <a:t> {Object} </a:t>
            </a:r>
            <a:r>
              <a:rPr lang="en-US" sz="2500" dirty="0" err="1" smtClean="0">
                <a:latin typeface="Klavika Lt" pitchFamily="50" charset="0"/>
              </a:rPr>
              <a:t>config</a:t>
            </a:r>
            <a:r>
              <a:rPr lang="en-US" sz="2500" dirty="0" smtClean="0">
                <a:latin typeface="Klavika Lt" pitchFamily="50" charset="0"/>
              </a:rPr>
              <a:t> The </a:t>
            </a:r>
            <a:r>
              <a:rPr lang="en-US" sz="2500" dirty="0" err="1" smtClean="0">
                <a:latin typeface="Klavika Lt" pitchFamily="50" charset="0"/>
              </a:rPr>
              <a:t>cfg</a:t>
            </a:r>
            <a:r>
              <a:rPr lang="en-US" sz="2500" dirty="0" smtClean="0">
                <a:latin typeface="Klavika Lt" pitchFamily="50" charset="0"/>
              </a:rPr>
              <a:t> object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*/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MyClass = </a:t>
            </a:r>
            <a:r>
              <a:rPr lang="sv-SE" sz="2500" dirty="0" smtClean="0">
                <a:latin typeface="Klavika Lt" pitchFamily="50" charset="0"/>
              </a:rPr>
              <a:t>Ext.extend(Ext.Panel, {</a:t>
            </a:r>
          </a:p>
          <a:p>
            <a:pPr algn="l"/>
            <a:r>
              <a:rPr lang="sv-SE" sz="2500" dirty="0" smtClean="0">
                <a:latin typeface="Klavika Lt" pitchFamily="50" charset="0"/>
              </a:rPr>
              <a:t>    </a:t>
            </a:r>
            <a:r>
              <a:rPr lang="sv-SE" sz="2500" dirty="0" smtClean="0">
                <a:latin typeface="Klavika Lt" pitchFamily="50" charset="0"/>
              </a:rPr>
              <a:t>// ...</a:t>
            </a:r>
            <a:endParaRPr lang="sv-SE" sz="2500" dirty="0" smtClean="0">
              <a:latin typeface="Klavika Lt" pitchFamily="50" charset="0"/>
            </a:endParaRPr>
          </a:p>
          <a:p>
            <a:pPr algn="l"/>
            <a:r>
              <a:rPr lang="sv-SE" sz="2500" dirty="0" smtClean="0">
                <a:latin typeface="Klavika Lt" pitchFamily="50" charset="0"/>
              </a:rPr>
              <a:t>});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1244600" y="685800"/>
            <a:ext cx="107442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8.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Document your extension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Noone likes bugs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. Some examples:</a:t>
            </a:r>
            <a:endParaRPr lang="sv-SE" sz="40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* What happens if you include multiple instances of your extension? </a:t>
            </a: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* What happens when it’s destroyed? Any leaked DOM nodes etc?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44600" y="685800"/>
            <a:ext cx="114300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9.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Test edge cases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68400" y="3429000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?</a:t>
            </a:r>
            <a:r>
              <a:rPr lang="sv-SE" sz="4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Why?</a:t>
            </a:r>
          </a:p>
          <a:p>
            <a:pPr algn="l"/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8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!</a:t>
            </a:r>
            <a:r>
              <a:rPr lang="sv-SE" sz="4000" b="1" kern="0" dirty="0" smtClean="0">
                <a:solidFill>
                  <a:srgbClr val="FFFF00"/>
                </a:solidFill>
                <a:latin typeface="Klavika Rg" pitchFamily="50" charset="0"/>
                <a:sym typeface="Klavika Medium" charset="0"/>
              </a:rPr>
              <a:t> 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You might not care, but everyone that wants to use your extension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in a production environment will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(should) care.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244600" y="685800"/>
            <a:ext cx="11430000" cy="1371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 algn="l"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10.</a:t>
            </a:r>
            <a:r>
              <a:rPr lang="sv-SE" sz="7200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sym typeface="Klavika Medium" charset="0"/>
              </a:rPr>
              <a:t> Include a license</a:t>
            </a:r>
            <a:endParaRPr lang="sv-SE" sz="7200" kern="0" noProof="0" dirty="0" smtClean="0"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Additional resources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4114800"/>
            <a:ext cx="112014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sv-SE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5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Sencha Learning Center: </a:t>
            </a:r>
            <a:r>
              <a:rPr lang="sv-SE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http://www.sencha.com/learn/Ext_2_Overview</a:t>
            </a:r>
          </a:p>
          <a:p>
            <a:pPr algn="l">
              <a:buFont typeface="Arial" pitchFamily="34" charset="0"/>
              <a:buChar char="•"/>
            </a:pPr>
            <a:endParaRPr lang="sv-SE" sz="4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sv-SE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5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Saki’s Blog: </a:t>
            </a: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http://blog.extjs.eu/know-how/extension-or-plugin/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1447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Questions?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4572000"/>
            <a:ext cx="11201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6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mats@ext-scheduler.com</a:t>
            </a:r>
            <a:endParaRPr lang="sv-SE" sz="6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609600"/>
            <a:ext cx="105156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Terminology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68400" y="3048000"/>
            <a:ext cx="112014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* </a:t>
            </a:r>
            <a:r>
              <a:rPr lang="sv-SE" sz="5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Extension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: Create a new class with added or modified behavior</a:t>
            </a:r>
          </a:p>
          <a:p>
            <a:pPr algn="l"/>
            <a:endParaRPr lang="sv-SE" sz="40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* </a:t>
            </a:r>
            <a:r>
              <a:rPr lang="sv-SE" sz="5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Override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: Globally alter the behavior of an existing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class (useful for patching etc).</a:t>
            </a:r>
            <a:endParaRPr lang="sv-SE" sz="40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endParaRPr lang="sv-SE" sz="40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* </a:t>
            </a:r>
            <a:r>
              <a:rPr lang="sv-SE" sz="5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Plugin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: Augment and add behavior to an </a:t>
            </a:r>
            <a:r>
              <a:rPr lang="sv-SE" sz="4000" i="1" u="sng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Ext.Component</a:t>
            </a:r>
            <a:r>
              <a:rPr lang="sv-SE" sz="4000" i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 </a:t>
            </a:r>
            <a:r>
              <a:rPr lang="sv-SE" sz="4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instance (but not tied to a class)</a:t>
            </a:r>
            <a:endParaRPr lang="sv-SE" sz="4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PubRRectCallout"/>
          <p:cNvSpPr>
            <a:spLocks noEditPoints="1" noChangeArrowheads="1"/>
          </p:cNvSpPr>
          <p:nvPr/>
        </p:nvSpPr>
        <p:spPr bwMode="auto">
          <a:xfrm flipH="1">
            <a:off x="4063999" y="2743200"/>
            <a:ext cx="6019801" cy="4572000"/>
          </a:xfrm>
          <a:custGeom>
            <a:avLst/>
            <a:gdLst>
              <a:gd name="G0" fmla="+- 0 0 0"/>
              <a:gd name="G1" fmla="+- 8607 0 0"/>
              <a:gd name="T0" fmla="*/ 10800 w 21600"/>
              <a:gd name="T1" fmla="*/ 0 h 21600"/>
              <a:gd name="T2" fmla="*/ 0 w 21600"/>
              <a:gd name="T3" fmla="*/ 8638 h 21600"/>
              <a:gd name="T4" fmla="*/ 8607 w 21600"/>
              <a:gd name="T5" fmla="*/ 21600 h 21600"/>
              <a:gd name="T6" fmla="*/ 10800 w 21600"/>
              <a:gd name="T7" fmla="*/ 17277 h 21600"/>
              <a:gd name="T8" fmla="*/ 21600 w 21600"/>
              <a:gd name="T9" fmla="*/ 8638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145 w 21600"/>
              <a:gd name="T16" fmla="*/ 145 h 21600"/>
              <a:gd name="T17" fmla="*/ 21409 w 21600"/>
              <a:gd name="T18" fmla="*/ 1710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532" y="0"/>
                </a:moveTo>
                <a:cubicBezTo>
                  <a:pt x="238" y="0"/>
                  <a:pt x="0" y="238"/>
                  <a:pt x="0" y="532"/>
                </a:cubicBezTo>
                <a:lnTo>
                  <a:pt x="0" y="16745"/>
                </a:lnTo>
                <a:cubicBezTo>
                  <a:pt x="0" y="17039"/>
                  <a:pt x="238" y="17277"/>
                  <a:pt x="532" y="17277"/>
                </a:cubicBezTo>
                <a:lnTo>
                  <a:pt x="2623" y="17277"/>
                </a:lnTo>
                <a:lnTo>
                  <a:pt x="8607" y="21600"/>
                </a:lnTo>
                <a:lnTo>
                  <a:pt x="6515" y="17277"/>
                </a:lnTo>
                <a:lnTo>
                  <a:pt x="21016" y="17277"/>
                </a:lnTo>
                <a:cubicBezTo>
                  <a:pt x="21339" y="17277"/>
                  <a:pt x="21600" y="17039"/>
                  <a:pt x="21600" y="16745"/>
                </a:cubicBezTo>
                <a:lnTo>
                  <a:pt x="21600" y="532"/>
                </a:lnTo>
                <a:cubicBezTo>
                  <a:pt x="21600" y="238"/>
                  <a:pt x="21339" y="0"/>
                  <a:pt x="21016" y="0"/>
                </a:cubicBezTo>
                <a:close/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v-SE"/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1447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87800" y="3124200"/>
            <a:ext cx="620875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5000" i="1" dirty="0" smtClean="0">
                <a:solidFill>
                  <a:schemeClr val="tx1"/>
                </a:solidFill>
                <a:latin typeface="Klavika Lt" pitchFamily="50" charset="0"/>
              </a:rPr>
              <a:t>Buttons that explode </a:t>
            </a:r>
          </a:p>
          <a:p>
            <a:r>
              <a:rPr lang="sv-SE" sz="5000" i="1" dirty="0" smtClean="0">
                <a:solidFill>
                  <a:schemeClr val="tx1"/>
                </a:solidFill>
                <a:latin typeface="Klavika Lt" pitchFamily="50" charset="0"/>
              </a:rPr>
              <a:t>when clicked are </a:t>
            </a:r>
          </a:p>
          <a:p>
            <a:r>
              <a:rPr lang="sv-SE" sz="5000" i="1" dirty="0" smtClean="0">
                <a:solidFill>
                  <a:schemeClr val="tx1"/>
                </a:solidFill>
                <a:latin typeface="Klavika Lt" pitchFamily="50" charset="0"/>
              </a:rPr>
              <a:t>way cool </a:t>
            </a:r>
            <a:r>
              <a:rPr lang="sv-SE" sz="5000" b="1" i="1" dirty="0" smtClean="0">
                <a:solidFill>
                  <a:schemeClr val="tx1"/>
                </a:solidFill>
                <a:latin typeface="Klavika Lt" pitchFamily="50" charset="0"/>
              </a:rPr>
              <a:t>!!!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244600" y="381000"/>
            <a:ext cx="10515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Real world scenario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59200" y="7467600"/>
            <a:ext cx="1747594" cy="769441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sv-SE" sz="4400" b="1" dirty="0" smtClean="0">
                <a:solidFill>
                  <a:schemeClr val="tx1"/>
                </a:solidFill>
                <a:latin typeface="Klavika Lt" pitchFamily="50" charset="0"/>
              </a:rPr>
              <a:t>Client:</a:t>
            </a:r>
          </a:p>
        </p:txBody>
      </p:sp>
      <p:pic>
        <p:nvPicPr>
          <p:cNvPr id="1028" name="Picture 4" descr="C:\Users\matbry.AVENSIAAB\AppData\Local\Microsoft\Windows\Temporary Internet Files\Content.IE5\0DL3I755\MC900433948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flipH="1">
            <a:off x="5054600" y="5943600"/>
            <a:ext cx="2590800" cy="259080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1447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 bwMode="auto">
          <a:xfrm>
            <a:off x="1244600" y="381000"/>
            <a:ext cx="10515600" cy="1295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Client is always right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92200" y="3581400"/>
            <a:ext cx="1143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</a:rPr>
              <a:t>3 ways of solving this ”real world problem”:</a:t>
            </a:r>
          </a:p>
          <a:p>
            <a:pPr algn="l"/>
            <a:endParaRPr lang="sv-SE" sz="5000" i="1" kern="0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lavika Lt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5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  <a:ea typeface="+mj-ea"/>
                <a:cs typeface="+mj-cs"/>
                <a:sym typeface="Klavika Medium" charset="0"/>
              </a:rPr>
              <a:t>* Create an extension (a new class)</a:t>
            </a:r>
          </a:p>
          <a:p>
            <a:pPr algn="l"/>
            <a:r>
              <a:rPr lang="sv-SE" sz="5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  <a:ea typeface="+mj-ea"/>
                <a:cs typeface="+mj-cs"/>
                <a:sym typeface="Klavika Medium" charset="0"/>
              </a:rPr>
              <a:t>* Override Ext.Button globally</a:t>
            </a:r>
          </a:p>
          <a:p>
            <a:pPr algn="l"/>
            <a:r>
              <a:rPr lang="sv-SE" sz="5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lavika Lt" pitchFamily="50" charset="0"/>
                <a:ea typeface="+mj-ea"/>
                <a:cs typeface="+mj-cs"/>
                <a:sym typeface="Klavika Medium" charset="0"/>
              </a:rPr>
              <a:t>* Create a plugin</a:t>
            </a: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244600" y="381000"/>
            <a:ext cx="10515600" cy="2286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sv-SE" sz="7200" kern="0" noProof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Klavika Rg" pitchFamily="50" charset="0"/>
                <a:ea typeface="+mj-ea"/>
                <a:cs typeface="+mj-cs"/>
                <a:sym typeface="Klavika Medium" charset="0"/>
              </a:rPr>
              <a:t>Let’s create a simple extension!</a:t>
            </a:r>
            <a:endParaRPr kumimoji="0" lang="sv-SE" sz="72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  <p:sp>
        <p:nvSpPr>
          <p:cNvPr id="5" name="Content Placeholder 15"/>
          <p:cNvSpPr txBox="1">
            <a:spLocks/>
          </p:cNvSpPr>
          <p:nvPr/>
        </p:nvSpPr>
        <p:spPr bwMode="auto">
          <a:xfrm>
            <a:off x="1240408" y="2209800"/>
            <a:ext cx="11205592" cy="6705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algn="l">
              <a:buFont typeface="Arial" pitchFamily="34" charset="0"/>
              <a:buChar char="•"/>
            </a:pPr>
            <a:endParaRPr kumimoji="0" lang="sv-SE" sz="4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>
              <a:buFont typeface="Arial" pitchFamily="34" charset="0"/>
              <a:buChar char="•"/>
            </a:pPr>
            <a:endParaRPr lang="sv-SE" sz="4000" kern="0" dirty="0" smtClean="0">
              <a:solidFill>
                <a:schemeClr val="tx1"/>
              </a:solidFill>
              <a:latin typeface="Klavika Lt" pitchFamily="50" charset="0"/>
              <a:ea typeface="+mn-ea"/>
              <a:cs typeface="+mn-cs"/>
              <a:sym typeface="Klavika" charset="0"/>
            </a:endParaRPr>
          </a:p>
          <a:p>
            <a:pPr algn="l"/>
            <a:endParaRPr lang="sv-SE" sz="4000" kern="0" dirty="0" smtClean="0">
              <a:solidFill>
                <a:schemeClr val="tx1">
                  <a:lumMod val="75000"/>
                  <a:lumOff val="25000"/>
                </a:schemeClr>
              </a:solidFill>
              <a:latin typeface="Klavika Rg" pitchFamily="50" charset="0"/>
              <a:ea typeface="+mn-ea"/>
              <a:cs typeface="+mn-cs"/>
              <a:sym typeface="Klavika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v-SE" sz="4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Klavika Lt" pitchFamily="50" charset="0"/>
              <a:ea typeface="+mn-ea"/>
              <a:cs typeface="+mn-cs"/>
              <a:sym typeface="Klavika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92200" y="4800600"/>
            <a:ext cx="1120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sv-SE" sz="5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Using Ext.Button as the base class seems reasonable.</a:t>
            </a:r>
          </a:p>
          <a:p>
            <a:pPr algn="l"/>
            <a:endParaRPr lang="sv-SE" sz="5000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  <a:p>
            <a:pPr algn="l"/>
            <a:r>
              <a:rPr lang="sv-SE" sz="5000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First let’s take a look at </a:t>
            </a:r>
            <a:r>
              <a:rPr lang="sv-SE" sz="5000" b="1" kern="0" dirty="0" smtClean="0">
                <a:solidFill>
                  <a:schemeClr val="tx1"/>
                </a:solidFill>
                <a:latin typeface="Klavika Rg" pitchFamily="50" charset="0"/>
                <a:ea typeface="+mj-ea"/>
                <a:cs typeface="+mj-cs"/>
                <a:sym typeface="Klavika Medium" charset="0"/>
              </a:rPr>
              <a:t>Ext.extend</a:t>
            </a:r>
            <a:endParaRPr lang="sv-SE" sz="5000" i="1" kern="0" dirty="0" smtClean="0">
              <a:solidFill>
                <a:schemeClr val="tx1"/>
              </a:solidFill>
              <a:latin typeface="Klavika Rg" pitchFamily="50" charset="0"/>
              <a:ea typeface="+mj-ea"/>
              <a:cs typeface="+mj-cs"/>
              <a:sym typeface="Klavika Medium" charset="0"/>
            </a:endParaRPr>
          </a:p>
        </p:txBody>
      </p:sp>
    </p:spTree>
  </p:cSld>
  <p:clrMapOvr>
    <a:masterClrMapping/>
  </p:clrMapOvr>
  <p:transition spd="med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ver">
  <a:themeElements>
    <a:clrScheme name="Cov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1">
      <a:majorFont>
        <a:latin typeface="Klavika Bd"/>
        <a:ea typeface="ヒラギノ角ゴ ProN W3"/>
        <a:cs typeface="ヒラギノ角ゴ ProN W3"/>
      </a:majorFont>
      <a:minorFont>
        <a:latin typeface="Klavika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Cov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ullets · Gray">
  <a:themeElements>
    <a:clrScheme name="Bullets · Gray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2">
      <a:majorFont>
        <a:latin typeface="Klavika Bd"/>
        <a:ea typeface="ヒラギノ角ゴ ProN W6"/>
        <a:cs typeface="ヒラギノ角ゴ ProN W6"/>
      </a:majorFont>
      <a:minorFont>
        <a:latin typeface="Klavika Lt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Bullets · Gra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otally blank">
  <a:themeElements>
    <a:clrScheme name="Totally 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otally 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-128"/>
            <a:cs typeface="ヒラギノ角ゴ ProN W3" charset="-128"/>
            <a:sym typeface="Gill Sans" charset="0"/>
          </a:defRPr>
        </a:defPPr>
      </a:lstStyle>
    </a:lnDef>
  </a:objectDefaults>
  <a:extraClrSchemeLst>
    <a:extraClrScheme>
      <a:clrScheme name="Totally 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8283</TotalTime>
  <Pages>0</Pages>
  <Words>2096</Words>
  <Characters>0</Characters>
  <Application>Microsoft Office PowerPoint</Application>
  <PresentationFormat>Custom</PresentationFormat>
  <Lines>0</Lines>
  <Paragraphs>518</Paragraphs>
  <Slides>55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Cover</vt:lpstr>
      <vt:lpstr>Bullets · Gray</vt:lpstr>
      <vt:lpstr>Totally blank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/>
  <cp:lastModifiedBy>matbry</cp:lastModifiedBy>
  <cp:revision>506</cp:revision>
  <dcterms:created xsi:type="dcterms:W3CDTF">2010-10-28T20:24:20Z</dcterms:created>
  <dcterms:modified xsi:type="dcterms:W3CDTF">2010-11-16T17:58:27Z</dcterms:modified>
</cp:coreProperties>
</file>