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6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_rels/presentation.xml.rels" ContentType="application/vnd.openxmlformats-package.relationships+xml"/>
  <Override PartName="/ppt/media/image8.png" ContentType="image/png"/>
  <Override PartName="/ppt/media/image10.png" ContentType="image/png"/>
  <Override PartName="/ppt/media/image12.png" ContentType="image/png"/>
  <Override PartName="/ppt/media/image21.png" ContentType="image/png"/>
  <Override PartName="/ppt/media/image30.png" ContentType="image/png"/>
  <Override PartName="/ppt/media/image14.png" ContentType="image/png"/>
  <Override PartName="/ppt/media/image23.png" ContentType="image/png"/>
  <Override PartName="/ppt/media/image16.png" ContentType="image/png"/>
  <Override PartName="/ppt/media/image25.png" ContentType="image/png"/>
  <Override PartName="/ppt/media/image18.png" ContentType="image/png"/>
  <Override PartName="/ppt/media/image27.png" ContentType="image/png"/>
  <Override PartName="/ppt/media/image1.png" ContentType="image/png"/>
  <Override PartName="/ppt/media/image29.png" ContentType="image/png"/>
  <Override PartName="/ppt/media/image3.png" ContentType="image/png"/>
  <Override PartName="/ppt/media/image5.png" ContentType="image/png"/>
  <Override PartName="/ppt/media/image7.png" ContentType="image/png"/>
  <Override PartName="/ppt/media/image9.png" ContentType="image/png"/>
  <Override PartName="/ppt/media/image11.png" ContentType="image/png"/>
  <Override PartName="/ppt/media/image20.png" ContentType="image/png"/>
  <Override PartName="/ppt/media/image13.png" ContentType="image/png"/>
  <Override PartName="/ppt/media/image22.png" ContentType="image/png"/>
  <Override PartName="/ppt/media/image31.png" ContentType="image/png"/>
  <Override PartName="/ppt/media/image15.png" ContentType="image/png"/>
  <Override PartName="/ppt/media/image24.png" ContentType="image/png"/>
  <Override PartName="/ppt/media/image17.png" ContentType="image/png"/>
  <Override PartName="/ppt/media/image26.png" ContentType="image/png"/>
  <Override PartName="/ppt/media/image19.png" ContentType="image/png"/>
  <Override PartName="/ppt/media/image28.png" ContentType="image/png"/>
  <Override PartName="/ppt/media/image2.png" ContentType="image/png"/>
  <Override PartName="/ppt/media/image4.png" ContentType="image/png"/>
  <Override PartName="/ppt/media/image6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43.xml" ContentType="application/vnd.openxmlformats-officedocument.presentationml.slide+xml"/>
  <Override PartName="/ppt/slides/slide27.xml" ContentType="application/vnd.openxmlformats-officedocument.presentationml.slide+xml"/>
  <Override PartName="/ppt/slides/slide52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45.xml" ContentType="application/vnd.openxmlformats-officedocument.presentationml.slide+xml"/>
  <Override PartName="/ppt/slides/slide29.xml" ContentType="application/vnd.openxmlformats-officedocument.presentationml.slide+xml"/>
  <Override PartName="/ppt/slides/slide54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47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24.xml" ContentType="application/vnd.openxmlformats-officedocument.presentationml.slide+xml"/>
  <Override PartName="/ppt/slides/slide49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27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53.xml.rels" ContentType="application/vnd.openxmlformats-package.relationships+xml"/>
  <Override PartName="/ppt/slides/_rels/slide37.xml.rels" ContentType="application/vnd.openxmlformats-package.relationships+xml"/>
  <Override PartName="/ppt/slides/_rels/slide44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31.xml.rels" ContentType="application/vnd.openxmlformats-package.relationships+xml"/>
  <Override PartName="/ppt/slides/_rels/slide50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49.xml.rels" ContentType="application/vnd.openxmlformats-package.relationships+xml"/>
  <Override PartName="/ppt/slides/_rels/slide8.xml.rels" ContentType="application/vnd.openxmlformats-package.relationships+xml"/>
  <Override PartName="/ppt/slides/_rels/slide28.xml.rels" ContentType="application/vnd.openxmlformats-package.relationships+xml"/>
  <Override PartName="/ppt/slides/_rels/slide47.xml.rels" ContentType="application/vnd.openxmlformats-package.relationships+xml"/>
  <Override PartName="/ppt/slides/_rels/slide6.xml.rels" ContentType="application/vnd.openxmlformats-package.relationships+xml"/>
  <Override PartName="/ppt/slides/_rels/slide19.xml.rels" ContentType="application/vnd.openxmlformats-package.relationships+xml"/>
  <Override PartName="/ppt/slides/_rels/slide54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52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15.xml.rels" ContentType="application/vnd.openxmlformats-package.relationships+xml"/>
  <Override PartName="/ppt/slides/_rels/slide34.xml.rels" ContentType="application/vnd.openxmlformats-package.relationships+xml"/>
  <Override PartName="/ppt/slides/_rels/slide41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32.xml.rels" ContentType="application/vnd.openxmlformats-package.relationships+xml"/>
  <Override PartName="/ppt/slides/_rels/slide51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30.xml.rels" ContentType="application/vnd.openxmlformats-package.relationships+xml"/>
  <Override PartName="/ppt/slides/_rels/slide21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42.xml" ContentType="application/vnd.openxmlformats-officedocument.presentationml.slide+xml"/>
  <Override PartName="/ppt/slides/slide26.xml" ContentType="application/vnd.openxmlformats-officedocument.presentationml.slide+xml"/>
  <Override PartName="/ppt/slides/slide51.xml" ContentType="application/vnd.openxmlformats-officedocument.presentationml.slide+xml"/>
  <Override PartName="/ppt/slides/slide35.xml" ContentType="application/vnd.openxmlformats-officedocument.presentationml.slide+xml"/>
  <Override PartName="/ppt/slides/slide10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55.xml" ContentType="application/vnd.openxmlformats-officedocument.presentationml.slide+xml"/>
  <Override PartName="/ppt/slides/slide30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3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x="13004800" cy="97536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D1917151-21C1-4141-B191-710151916151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fld id="{51213151-C111-41C1-91E1-3181E131E101}" type="slidenum">
              <a:rPr lang="en-US" sz="4200">
                <a:solidFill>
                  <a:srgbClr val="000000"/>
                </a:solidFill>
                <a:latin typeface="Gill Sans"/>
                <a:ea typeface="ヒラギノ角ゴ ProN W3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74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fld id="{71F11131-81C1-41C1-B141-B171F1F1D1A1}" type="slidenum">
              <a:rPr lang="en-US" sz="4200">
                <a:solidFill>
                  <a:srgbClr val="000000"/>
                </a:solidFill>
                <a:latin typeface="Gill Sans"/>
                <a:ea typeface="ヒラギノ角ゴ ProN W3"/>
              </a:rPr>
              <a:t>&lt;number&gt;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endParaRPr/>
          </a:p>
        </p:txBody>
      </p:sp>
      <p:sp>
        <p:nvSpPr>
          <p:cNvPr id="276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fld id="{9101A101-3161-4111-9131-D17141712111}" type="slidenum">
              <a:rPr lang="en-US" sz="4200">
                <a:solidFill>
                  <a:srgbClr val="000000"/>
                </a:solidFill>
                <a:latin typeface="Gill Sans"/>
                <a:ea typeface="ヒラギノ角ゴ ProN W3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1198836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7960" y="5686560"/>
            <a:ext cx="1198836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5064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650640" y="568656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7960" y="568656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65064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7960" y="3517920"/>
            <a:ext cx="11988360" cy="4152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11988360" cy="415260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5850000" cy="415260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650640" y="3517920"/>
            <a:ext cx="5850000" cy="415260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270080" y="774720"/>
            <a:ext cx="10464480" cy="6895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7960" y="568656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650640" y="3517920"/>
            <a:ext cx="5850000" cy="415260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7960" y="3517920"/>
            <a:ext cx="11988360" cy="41529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5850000" cy="415260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65064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650640" y="568656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5064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7960" y="5686560"/>
            <a:ext cx="11988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1198836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7960" y="5686560"/>
            <a:ext cx="1198836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65064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650640" y="568656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7960" y="568656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65064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11988360" cy="415260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5850000" cy="415260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650640" y="3517920"/>
            <a:ext cx="5850000" cy="415260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70080" y="774720"/>
            <a:ext cx="10464480" cy="6895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7960" y="568656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650640" y="3517920"/>
            <a:ext cx="5850000" cy="415260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5850000" cy="415260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65064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650640" y="568656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908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650640" y="3517920"/>
            <a:ext cx="5850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7960" y="5686560"/>
            <a:ext cx="11988000" cy="1980360"/>
          </a:xfrm>
          <a:prstGeom prst="rect">
            <a:avLst/>
          </a:prstGeom>
        </p:spPr>
        <p:txBody>
          <a:bodyPr bIns="0" lIns="0" rIns="0" tIns="0" wrap="none"/>
          <a:p>
            <a:pPr algn="ctr"/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0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5003640" y="3378240"/>
            <a:ext cx="2997000" cy="2997000"/>
          </a:xfrm>
          <a:prstGeom prst="rect">
            <a:avLst/>
          </a:prstGeom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50880" y="390600"/>
            <a:ext cx="11702520" cy="1625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7200">
                <a:solidFill>
                  <a:srgbClr val="313131"/>
                </a:solidFill>
                <a:latin typeface="Klavika Bd"/>
                <a:ea typeface="ヒラギノ角ゴ ProN W3"/>
              </a:rPr>
              <a:t>Click to edit the title text formatClick to edit Master title style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50880" y="2276640"/>
            <a:ext cx="11702520" cy="6435360"/>
          </a:xfrm>
          <a:prstGeom prst="rect">
            <a:avLst/>
          </a:prstGeom>
        </p:spPr>
        <p:txBody>
          <a:bodyPr bIns="45000" lIns="90000" rIns="90000" tIns="45000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Ninth Outline LevelClick to edit Master text styles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Second level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Third level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Fourth level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Klavika"/>
                <a:ea typeface="ヒラギノ角ゴ ProN W3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5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311880" y="8966160"/>
            <a:ext cx="380520" cy="545760"/>
          </a:xfrm>
          <a:prstGeom prst="rect">
            <a:avLst/>
          </a:prstGeom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70080" y="774720"/>
            <a:ext cx="10464480" cy="2628720"/>
          </a:xfrm>
          <a:prstGeom prst="rect">
            <a:avLst/>
          </a:prstGeom>
        </p:spPr>
        <p:txBody>
          <a:bodyPr anchor="b" bIns="50760" lIns="50760" rIns="50760" tIns="50760"/>
          <a:p>
            <a:pPr algn="ctr"/>
            <a:r>
              <a:rPr lang="en-US" sz="7200">
                <a:solidFill>
                  <a:srgbClr val="ffffff"/>
                </a:solidFill>
                <a:latin typeface="Klavika Bd"/>
                <a:ea typeface="ヒラギノ角ゴ ProN W6"/>
              </a:rPr>
              <a:t>Click to edit the title text formatClick to edit Master title style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7960" y="3517920"/>
            <a:ext cx="11988360" cy="4152600"/>
          </a:xfrm>
          <a:prstGeom prst="rect">
            <a:avLst/>
          </a:prstGeom>
        </p:spPr>
        <p:txBody>
          <a:bodyPr bIns="50760" lIns="50760" rIns="50760" tIns="50760"/>
          <a:p>
            <a:pPr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Eighth Outline Level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Ninth Outline LevelClick to edit Master text styles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Second level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Third level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Fourth level</a:t>
            </a:r>
            <a:endParaRPr/>
          </a:p>
          <a:p>
            <a:pPr algn="ctr"/>
            <a:r>
              <a:rPr lang="en-US">
                <a:solidFill>
                  <a:srgbClr val="000000"/>
                </a:solidFill>
                <a:latin typeface="Klavika Lt"/>
                <a:ea typeface="ヒラギノ角ゴ ProN W3"/>
              </a:rPr>
              <a:t>Fifth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1473120" y="609480"/>
            <a:ext cx="9981720" cy="19191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000">
                <a:solidFill>
                  <a:srgbClr val="000000"/>
                </a:solidFill>
                <a:latin typeface="Klavika Rg"/>
                <a:ea typeface="ヒラギノ角ゴ ProN W3"/>
              </a:rPr>
              <a:t>Developing Components and Extensions for Ext JS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9093240" y="8839080"/>
            <a:ext cx="3657240" cy="10040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2010 Mats Bryntse</a:t>
            </a:r>
            <a:endParaRPr/>
          </a:p>
        </p:txBody>
      </p:sp>
      <p:pic>
        <p:nvPicPr>
          <p:cNvPr descr="" id="77" name="Picture 11"/>
          <p:cNvPicPr/>
          <p:nvPr/>
        </p:nvPicPr>
        <p:blipFill>
          <a:blip r:embed="rId1"/>
          <a:stretch>
            <a:fillRect/>
          </a:stretch>
        </p:blipFill>
        <p:spPr>
          <a:xfrm>
            <a:off x="5740560" y="4267080"/>
            <a:ext cx="914040" cy="914040"/>
          </a:xfrm>
          <a:prstGeom prst="rect">
            <a:avLst/>
          </a:prstGeom>
        </p:spPr>
      </p:pic>
      <p:pic>
        <p:nvPicPr>
          <p:cNvPr descr="" id="78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426360" y="4572000"/>
            <a:ext cx="761760" cy="761760"/>
          </a:xfrm>
          <a:prstGeom prst="rect">
            <a:avLst/>
          </a:prstGeom>
        </p:spPr>
      </p:pic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244520" y="380880"/>
            <a:ext cx="10515240" cy="1142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Ext.extend</a:t>
            </a:r>
            <a:endParaRPr/>
          </a:p>
        </p:txBody>
      </p:sp>
      <p:sp>
        <p:nvSpPr>
          <p:cNvPr id="106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7" name="CustomShape 3"/>
          <p:cNvSpPr/>
          <p:nvPr/>
        </p:nvSpPr>
        <p:spPr>
          <a:xfrm>
            <a:off x="1092240" y="3581280"/>
            <a:ext cx="11429640" cy="37472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000">
                <a:solidFill>
                  <a:srgbClr val="000000"/>
                </a:solidFill>
                <a:latin typeface="Klavika Lt"/>
                <a:ea typeface="ヒラギノ角ゴ ProN W3"/>
              </a:rPr>
              <a:t>Ext.extend</a:t>
            </a:r>
            <a:r>
              <a:rPr lang="en-US" sz="4000">
                <a:solidFill>
                  <a:srgbClr val="000000"/>
                </a:solidFill>
                <a:latin typeface="Klavika Lt"/>
                <a:ea typeface="ヒラギノ角ゴ ProN W3"/>
              </a:rPr>
              <a:t>(Function superclass, Object overrides ) : Function</a:t>
            </a:r>
            <a:endParaRPr/>
          </a:p>
          <a:p>
            <a:endParaRPr/>
          </a:p>
          <a:p>
            <a:r>
              <a:rPr i="1"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*  </a:t>
            </a:r>
            <a:r>
              <a:rPr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The overrides end up on the </a:t>
            </a:r>
            <a:r>
              <a:rPr i="1" lang="en-US" sz="4000" u="sng">
                <a:solidFill>
                  <a:srgbClr val="000000"/>
                </a:solidFill>
                <a:latin typeface="Klavika Lt"/>
                <a:ea typeface="ヒラギノ角ゴ ProN W6"/>
              </a:rPr>
              <a:t>prototype</a:t>
            </a:r>
            <a:r>
              <a:rPr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 of your new class (shared between all instances).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244520" y="380880"/>
            <a:ext cx="10515240" cy="13712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PuffButton extension</a:t>
            </a:r>
            <a:endParaRPr/>
          </a:p>
        </p:txBody>
      </p:sp>
      <p:sp>
        <p:nvSpPr>
          <p:cNvPr id="109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0" name="CustomShape 3"/>
          <p:cNvSpPr/>
          <p:nvPr/>
        </p:nvSpPr>
        <p:spPr>
          <a:xfrm>
            <a:off x="635040" y="3581280"/>
            <a:ext cx="12039120" cy="526716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PuffButton = Ext.extend(Ext.Button, {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constructor: function(config) {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3400">
                <a:solidFill>
                  <a:srgbClr val="5e49fd"/>
                </a:solidFill>
                <a:latin typeface="Klavika Lt"/>
                <a:ea typeface="ヒラギノ角ゴ ProN W3"/>
              </a:rPr>
              <a:t>// Remember to call base class method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PuffButton.superclass.constructor.apply(</a:t>
            </a:r>
            <a:r>
              <a:rPr lang="en-US" sz="3400">
                <a:solidFill>
                  <a:srgbClr val="5e49fd"/>
                </a:solidFill>
                <a:latin typeface="Klavika Lt"/>
                <a:ea typeface="ヒラギノ角ゴ ProN W3"/>
              </a:rPr>
              <a:t>this</a:t>
            </a:r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, arguments);</a:t>
            </a:r>
            <a:endParaRPr/>
          </a:p>
          <a:p>
            <a:endParaRPr/>
          </a:p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3400">
                <a:solidFill>
                  <a:srgbClr val="5e49fd"/>
                </a:solidFill>
                <a:latin typeface="Klavika Lt"/>
                <a:ea typeface="ヒラギノ角ゴ ProN W3"/>
              </a:rPr>
              <a:t>// Add listener for the button ’click’ event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3400">
                <a:solidFill>
                  <a:srgbClr val="5e49fd"/>
                </a:solidFill>
                <a:latin typeface="Klavika Lt"/>
                <a:ea typeface="ヒラギノ角ゴ ProN W3"/>
              </a:rPr>
              <a:t>this</a:t>
            </a:r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.on('click', function() { </a:t>
            </a:r>
            <a:r>
              <a:rPr lang="en-US" sz="3400">
                <a:solidFill>
                  <a:srgbClr val="5e49fd"/>
                </a:solidFill>
                <a:latin typeface="Klavika Lt"/>
                <a:ea typeface="ヒラギノ角ゴ ProN W3"/>
              </a:rPr>
              <a:t>this</a:t>
            </a:r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.el.puff(); }, </a:t>
            </a:r>
            <a:r>
              <a:rPr lang="en-US" sz="3400">
                <a:solidFill>
                  <a:srgbClr val="5e49fd"/>
                </a:solidFill>
                <a:latin typeface="Klavika Lt"/>
                <a:ea typeface="ヒラギノ角ゴ ProN W3"/>
              </a:rPr>
              <a:t>this</a:t>
            </a:r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);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}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});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244520" y="380880"/>
            <a:ext cx="10515240" cy="121896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Let’s try it out in Firebug!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3" name="CustomShape 3"/>
          <p:cNvSpPr/>
          <p:nvPr/>
        </p:nvSpPr>
        <p:spPr>
          <a:xfrm>
            <a:off x="787320" y="2819520"/>
            <a:ext cx="11658240" cy="642708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PuffButton = Ext.extend(Ext.Button, {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constructor: </a:t>
            </a:r>
            <a:r>
              <a:rPr lang="en-US" sz="3200">
                <a:solidFill>
                  <a:srgbClr val="5e49fd"/>
                </a:solidFill>
                <a:latin typeface="Klavika Lt"/>
                <a:ea typeface="ヒラギノ角ゴ ProN W3"/>
              </a:rPr>
              <a:t>function</a:t>
            </a:r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(config) {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3200">
                <a:solidFill>
                  <a:srgbClr val="5e49fd"/>
                </a:solidFill>
                <a:latin typeface="Klavika Lt"/>
                <a:ea typeface="ヒラギノ角ゴ ProN W3"/>
              </a:rPr>
              <a:t>// Must call base class method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PuffButton.superclass.constructor.apply(</a:t>
            </a:r>
            <a:r>
              <a:rPr lang="en-US" sz="3200">
                <a:solidFill>
                  <a:srgbClr val="5e49fd"/>
                </a:solidFill>
                <a:latin typeface="Klavika Lt"/>
                <a:ea typeface="ヒラギノ角ゴ ProN W3"/>
              </a:rPr>
              <a:t>this</a:t>
            </a:r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, arguments);</a:t>
            </a:r>
            <a:endParaRPr/>
          </a:p>
          <a:p>
            <a:endParaRPr/>
          </a:p>
          <a:p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3200">
                <a:solidFill>
                  <a:srgbClr val="5e49fd"/>
                </a:solidFill>
                <a:latin typeface="Klavika Lt"/>
                <a:ea typeface="ヒラギノ角ゴ ProN W3"/>
              </a:rPr>
              <a:t>// Add listener for the button ’click’ event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3200">
                <a:solidFill>
                  <a:srgbClr val="5e49fd"/>
                </a:solidFill>
                <a:latin typeface="Klavika Lt"/>
                <a:ea typeface="ヒラギノ角ゴ ProN W3"/>
              </a:rPr>
              <a:t>this</a:t>
            </a:r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.on('click', </a:t>
            </a:r>
            <a:r>
              <a:rPr lang="en-US" sz="3200">
                <a:solidFill>
                  <a:srgbClr val="5e49fd"/>
                </a:solidFill>
                <a:latin typeface="Klavika Lt"/>
                <a:ea typeface="ヒラギノ角ゴ ProN W3"/>
              </a:rPr>
              <a:t>function</a:t>
            </a:r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() { </a:t>
            </a:r>
            <a:r>
              <a:rPr lang="en-US" sz="3200">
                <a:solidFill>
                  <a:srgbClr val="5e49fd"/>
                </a:solidFill>
                <a:latin typeface="Klavika Lt"/>
                <a:ea typeface="ヒラギノ角ゴ ProN W3"/>
              </a:rPr>
              <a:t>this</a:t>
            </a:r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.el.puff(); }, </a:t>
            </a:r>
            <a:r>
              <a:rPr lang="en-US" sz="3200">
                <a:solidFill>
                  <a:srgbClr val="5e49fd"/>
                </a:solidFill>
                <a:latin typeface="Klavika Lt"/>
                <a:ea typeface="ヒラギノ角ゴ ProN W3"/>
              </a:rPr>
              <a:t>this</a:t>
            </a:r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);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}</a:t>
            </a:r>
            <a:endParaRPr/>
          </a:p>
          <a:p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});</a:t>
            </a:r>
            <a:endParaRPr/>
          </a:p>
          <a:p>
            <a:endParaRPr/>
          </a:p>
          <a:p>
            <a:r>
              <a:rPr lang="en-US" sz="3200">
                <a:solidFill>
                  <a:srgbClr val="5e49fd"/>
                </a:solidFill>
                <a:latin typeface="Klavika Lt"/>
                <a:ea typeface="ヒラギノ角ゴ ProN W3"/>
              </a:rPr>
              <a:t>new</a:t>
            </a:r>
            <a:r>
              <a:rPr lang="en-US" sz="3200">
                <a:solidFill>
                  <a:srgbClr val="000000"/>
                </a:solidFill>
                <a:latin typeface="Klavika Lt"/>
                <a:ea typeface="ヒラギノ角ゴ ProN W3"/>
              </a:rPr>
              <a:t> PuffButton ({width:130, text: "Puff", renderTo : Ext.getBody()});</a:t>
            </a: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244520" y="380880"/>
            <a:ext cx="10515240" cy="1142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Ext.extend review</a:t>
            </a:r>
            <a:endParaRPr/>
          </a:p>
        </p:txBody>
      </p:sp>
      <p:sp>
        <p:nvSpPr>
          <p:cNvPr id="115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CustomShape 3"/>
          <p:cNvSpPr/>
          <p:nvPr/>
        </p:nvSpPr>
        <p:spPr>
          <a:xfrm>
            <a:off x="1092240" y="3962520"/>
            <a:ext cx="11429640" cy="2375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We </a:t>
            </a:r>
            <a:r>
              <a:rPr b="1"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extended</a:t>
            </a:r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 an existing Ext class to create our own class encapsulating new behaviour.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124452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Let’s do the same with an </a:t>
            </a:r>
            <a:r>
              <a:rPr b="1" i="1"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override</a:t>
            </a:r>
            <a:endParaRPr/>
          </a:p>
        </p:txBody>
      </p:sp>
      <p:sp>
        <p:nvSpPr>
          <p:cNvPr id="118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9" name="CustomShape 3"/>
          <p:cNvSpPr/>
          <p:nvPr/>
        </p:nvSpPr>
        <p:spPr>
          <a:xfrm>
            <a:off x="406440" y="3429000"/>
            <a:ext cx="12267720" cy="630252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3400">
                <a:solidFill>
                  <a:srgbClr val="5e49fd"/>
                </a:solidFill>
                <a:latin typeface="Klavika Lt"/>
                <a:ea typeface="ヒラギノ角ゴ ProN W3"/>
              </a:rPr>
              <a:t>// Will affect all Buttons globally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Ext.override(Ext.Button, {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onClick : Ext.Button.prototype.onClick.createSequence(</a:t>
            </a:r>
            <a:r>
              <a:rPr lang="en-US" sz="3400">
                <a:solidFill>
                  <a:srgbClr val="5e49fd"/>
                </a:solidFill>
                <a:latin typeface="Klavika Lt"/>
                <a:ea typeface="ヒラギノ角ゴ ProN W3"/>
              </a:rPr>
              <a:t>function</a:t>
            </a:r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(){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	</a:t>
            </a:r>
            <a:r>
              <a:rPr lang="en-US" sz="3400">
                <a:solidFill>
                  <a:srgbClr val="5e49fd"/>
                </a:solidFill>
                <a:latin typeface="Klavika Lt"/>
                <a:ea typeface="ヒラギノ角ゴ ProN W3"/>
              </a:rPr>
              <a:t>this</a:t>
            </a:r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.el.puff();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})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});</a:t>
            </a:r>
            <a:endParaRPr/>
          </a:p>
          <a:p>
            <a:endParaRPr/>
          </a:p>
          <a:p>
            <a:r>
              <a:rPr lang="en-US" sz="3400">
                <a:solidFill>
                  <a:srgbClr val="5e49fd"/>
                </a:solidFill>
                <a:latin typeface="Klavika Lt"/>
                <a:ea typeface="ヒラギノ角ゴ ProN W3"/>
              </a:rPr>
              <a:t>new</a:t>
            </a:r>
            <a:r>
              <a:rPr lang="en-US" sz="3400">
                <a:solidFill>
                  <a:srgbClr val="000000"/>
                </a:solidFill>
                <a:latin typeface="Klavika Lt"/>
                <a:ea typeface="ヒラギノ角ゴ ProN W3"/>
              </a:rPr>
              <a:t> Ext.Button ({width : 130, text: "Override Puff", renderTo : Ext.getBody()});</a:t>
            </a:r>
            <a:endParaRPr/>
          </a:p>
          <a:p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244520" y="380880"/>
            <a:ext cx="10515240" cy="1142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Ext.override review</a:t>
            </a:r>
            <a:endParaRPr/>
          </a:p>
        </p:txBody>
      </p:sp>
      <p:sp>
        <p:nvSpPr>
          <p:cNvPr id="121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2" name="CustomShape 3"/>
          <p:cNvSpPr/>
          <p:nvPr/>
        </p:nvSpPr>
        <p:spPr>
          <a:xfrm>
            <a:off x="1092240" y="3733920"/>
            <a:ext cx="11429640" cy="3899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* We used </a:t>
            </a:r>
            <a:r>
              <a:rPr i="1"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Ext.override</a:t>
            </a:r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 to </a:t>
            </a:r>
            <a:r>
              <a:rPr b="1" i="1"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alter</a:t>
            </a:r>
            <a:r>
              <a:rPr b="1"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 </a:t>
            </a:r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the behavior of an existing class. </a:t>
            </a:r>
            <a:endParaRPr/>
          </a:p>
          <a:p>
            <a:endParaRPr/>
          </a:p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* Any instances created before or after our override are affected.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24452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Last step, let’s do the same with a plugin</a:t>
            </a:r>
            <a:endParaRPr/>
          </a:p>
        </p:txBody>
      </p:sp>
      <p:sp>
        <p:nvSpPr>
          <p:cNvPr id="124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CustomShape 3"/>
          <p:cNvSpPr/>
          <p:nvPr/>
        </p:nvSpPr>
        <p:spPr>
          <a:xfrm>
            <a:off x="1092240" y="3733920"/>
            <a:ext cx="11429640" cy="1613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A </a:t>
            </a:r>
            <a:r>
              <a:rPr b="1"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plugin</a:t>
            </a:r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 is any type of object that has an </a:t>
            </a:r>
            <a:r>
              <a:rPr i="1"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init</a:t>
            </a:r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 method.</a:t>
            </a:r>
            <a:endParaRPr/>
          </a:p>
        </p:txBody>
      </p:sp>
      <p:sp>
        <p:nvSpPr>
          <p:cNvPr id="126" name="CustomShape 4"/>
          <p:cNvSpPr/>
          <p:nvPr/>
        </p:nvSpPr>
        <p:spPr>
          <a:xfrm>
            <a:off x="1168560" y="5715000"/>
            <a:ext cx="11048760" cy="237456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3000">
                <a:solidFill>
                  <a:srgbClr val="000000"/>
                </a:solidFill>
                <a:latin typeface="Consolas"/>
                <a:ea typeface="ヒラギノ角ゴ ProN W3"/>
              </a:rPr>
              <a:t>var myPlugin = { </a:t>
            </a:r>
            <a:endParaRPr/>
          </a:p>
          <a:p>
            <a:r>
              <a:rPr lang="en-US" sz="3000">
                <a:solidFill>
                  <a:srgbClr val="000000"/>
                </a:solidFill>
                <a:latin typeface="Consolas"/>
                <a:ea typeface="ヒラギノ角ゴ ProN W3"/>
              </a:rPr>
              <a:t>	</a:t>
            </a:r>
            <a:r>
              <a:rPr lang="en-US" sz="3000">
                <a:solidFill>
                  <a:srgbClr val="000000"/>
                </a:solidFill>
                <a:latin typeface="Consolas"/>
                <a:ea typeface="ヒラギノ角ゴ ProN W3"/>
              </a:rPr>
              <a:t>init : </a:t>
            </a:r>
            <a:r>
              <a:rPr lang="en-US" sz="3000">
                <a:solidFill>
                  <a:srgbClr val="5e49fd"/>
                </a:solidFill>
                <a:latin typeface="Consolas"/>
                <a:ea typeface="ヒラギノ角ゴ ProN W3"/>
              </a:rPr>
              <a:t>function</a:t>
            </a:r>
            <a:r>
              <a:rPr lang="en-US" sz="3000">
                <a:solidFill>
                  <a:srgbClr val="000000"/>
                </a:solidFill>
                <a:latin typeface="Consolas"/>
                <a:ea typeface="ヒラギノ角ゴ ProN W3"/>
              </a:rPr>
              <a:t>(cmp) { </a:t>
            </a:r>
            <a:endParaRPr/>
          </a:p>
          <a:p>
            <a:r>
              <a:rPr lang="en-US" sz="3000">
                <a:solidFill>
                  <a:srgbClr val="000000"/>
                </a:solidFill>
                <a:latin typeface="Consolas"/>
                <a:ea typeface="ヒラギノ角ゴ ProN W3"/>
              </a:rPr>
              <a:t>	</a:t>
            </a:r>
            <a:r>
              <a:rPr lang="en-US" sz="3000">
                <a:solidFill>
                  <a:srgbClr val="000000"/>
                </a:solidFill>
                <a:latin typeface="Consolas"/>
                <a:ea typeface="ヒラギノ角ゴ ProN W3"/>
              </a:rPr>
              <a:t>	</a:t>
            </a:r>
            <a:r>
              <a:rPr lang="en-US" sz="3000">
                <a:solidFill>
                  <a:srgbClr val="000000"/>
                </a:solidFill>
                <a:latin typeface="Consolas"/>
                <a:ea typeface="ヒラギノ角ゴ ProN W3"/>
              </a:rPr>
              <a:t>alert(’Hello world’); </a:t>
            </a:r>
            <a:endParaRPr/>
          </a:p>
          <a:p>
            <a:r>
              <a:rPr lang="en-US" sz="3000">
                <a:solidFill>
                  <a:srgbClr val="000000"/>
                </a:solidFill>
                <a:latin typeface="Consolas"/>
                <a:ea typeface="ヒラギノ角ゴ ProN W3"/>
              </a:rPr>
              <a:t>	</a:t>
            </a:r>
            <a:r>
              <a:rPr lang="en-US" sz="3000">
                <a:solidFill>
                  <a:srgbClr val="000000"/>
                </a:solidFill>
                <a:latin typeface="Consolas"/>
                <a:ea typeface="ヒラギノ角ゴ ProN W3"/>
              </a:rPr>
              <a:t>} </a:t>
            </a:r>
            <a:endParaRPr/>
          </a:p>
          <a:p>
            <a:r>
              <a:rPr lang="en-US" sz="3000">
                <a:solidFill>
                  <a:srgbClr val="000000"/>
                </a:solidFill>
                <a:latin typeface="Consolas"/>
                <a:ea typeface="ヒラギノ角ゴ ProN W3"/>
              </a:rPr>
              <a:t>};</a:t>
            </a: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1244520" y="22860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Let’s do the same with a plugin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9" name="CustomShape 3"/>
          <p:cNvSpPr/>
          <p:nvPr/>
        </p:nvSpPr>
        <p:spPr>
          <a:xfrm>
            <a:off x="406440" y="2819520"/>
            <a:ext cx="12267720" cy="682236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Puffable = </a:t>
            </a:r>
            <a:r>
              <a:rPr lang="en-US" sz="2600">
                <a:solidFill>
                  <a:srgbClr val="5e49fd"/>
                </a:solidFill>
                <a:latin typeface="Consolas"/>
                <a:ea typeface="ヒラギノ角ゴ ProN W3"/>
              </a:rPr>
              <a:t>function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() {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600">
                <a:solidFill>
                  <a:srgbClr val="5e49fd"/>
                </a:solidFill>
                <a:latin typeface="Consolas"/>
                <a:ea typeface="ヒラギノ角ゴ ProN W3"/>
              </a:rPr>
              <a:t>this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.init = </a:t>
            </a:r>
            <a:r>
              <a:rPr lang="en-US" sz="2600">
                <a:solidFill>
                  <a:srgbClr val="5e49fd"/>
                </a:solidFill>
                <a:latin typeface="Consolas"/>
                <a:ea typeface="ヒラギノ角ゴ ProN W3"/>
              </a:rPr>
              <a:t>function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(cmp) {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         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cmp.on("afterrender", function() {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             </a:t>
            </a:r>
            <a:r>
              <a:rPr lang="en-US" sz="2600">
                <a:solidFill>
                  <a:srgbClr val="5e49fd"/>
                </a:solidFill>
                <a:latin typeface="Consolas"/>
                <a:ea typeface="ヒラギノ角ゴ ProN W3"/>
              </a:rPr>
              <a:t>this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.el.on("click", </a:t>
            </a:r>
            <a:r>
              <a:rPr lang="en-US" sz="2600">
                <a:solidFill>
                  <a:srgbClr val="5e49fd"/>
                </a:solidFill>
                <a:latin typeface="Consolas"/>
                <a:ea typeface="ヒラギノ角ゴ ProN W3"/>
              </a:rPr>
              <a:t>this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.el.puff, </a:t>
            </a:r>
            <a:r>
              <a:rPr lang="en-US" sz="2600">
                <a:solidFill>
                  <a:srgbClr val="5e49fd"/>
                </a:solidFill>
                <a:latin typeface="Consolas"/>
                <a:ea typeface="ヒラギノ角ゴ ProN W3"/>
              </a:rPr>
              <a:t>this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.el);      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         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});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};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};</a:t>
            </a:r>
            <a:endParaRPr/>
          </a:p>
          <a:p>
            <a:endParaRPr/>
          </a:p>
          <a:p>
            <a:r>
              <a:rPr lang="en-US" sz="2600">
                <a:solidFill>
                  <a:srgbClr val="5e49fd"/>
                </a:solidFill>
                <a:latin typeface="Consolas"/>
                <a:ea typeface="ヒラギノ角ゴ ProN W3"/>
              </a:rPr>
              <a:t>// Augment a button</a:t>
            </a:r>
            <a:endParaRPr/>
          </a:p>
          <a:p>
            <a:r>
              <a:rPr lang="en-US" sz="2600">
                <a:solidFill>
                  <a:srgbClr val="5e49fd"/>
                </a:solidFill>
                <a:latin typeface="Consolas"/>
                <a:ea typeface="ヒラギノ角ゴ ProN W3"/>
              </a:rPr>
              <a:t>new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 Ext.Button ({text: "Plugin Puff", renderTo : Ext.getBody(), plugins : new Puffable() });</a:t>
            </a:r>
            <a:endParaRPr/>
          </a:p>
          <a:p>
            <a:endParaRPr/>
          </a:p>
          <a:p>
            <a:r>
              <a:rPr lang="en-US" sz="2600">
                <a:solidFill>
                  <a:srgbClr val="5e49fd"/>
                </a:solidFill>
                <a:latin typeface="Consolas"/>
                <a:ea typeface="ヒラギノ角ゴ ProN W3"/>
              </a:rPr>
              <a:t>// Augment a Panel</a:t>
            </a:r>
            <a:endParaRPr/>
          </a:p>
          <a:p>
            <a:r>
              <a:rPr lang="en-US" sz="2600">
                <a:solidFill>
                  <a:srgbClr val="5e49fd"/>
                </a:solidFill>
                <a:latin typeface="Consolas"/>
                <a:ea typeface="ヒラギノ角ゴ ProN W3"/>
              </a:rPr>
              <a:t>new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 Ext.Panel({ height : 300, width: 300, title : "Puff Plugin", renderTo : Ext.getBody(), plugins : new Puffable()});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244520" y="380880"/>
            <a:ext cx="10515240" cy="1142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Plugin review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1092240" y="3124080"/>
            <a:ext cx="11429640" cy="5422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We used the </a:t>
            </a:r>
            <a:r>
              <a:rPr b="1" i="1"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plugin</a:t>
            </a:r>
            <a:r>
              <a:rPr i="1"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 </a:t>
            </a:r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concept to add</a:t>
            </a:r>
            <a:r>
              <a:rPr b="1" i="1"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 </a:t>
            </a:r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functionality to a single instance of an existing class. </a:t>
            </a:r>
            <a:endParaRPr/>
          </a:p>
          <a:p>
            <a:endParaRPr/>
          </a:p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Note: The plugin itself is not tied to a specific class (though will only work on an </a:t>
            </a:r>
            <a:r>
              <a:rPr b="1"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Ext.Component</a:t>
            </a:r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)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244520" y="380880"/>
            <a:ext cx="10515240" cy="236196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Let’s create something useful instead</a:t>
            </a:r>
            <a:endParaRPr/>
          </a:p>
        </p:txBody>
      </p:sp>
      <p:sp>
        <p:nvSpPr>
          <p:cNvPr id="134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5" name="CustomShape 3"/>
          <p:cNvSpPr/>
          <p:nvPr/>
        </p:nvSpPr>
        <p:spPr>
          <a:xfrm>
            <a:off x="939960" y="4343400"/>
            <a:ext cx="11429640" cy="65516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4500">
                <a:solidFill>
                  <a:srgbClr val="000000"/>
                </a:solidFill>
                <a:latin typeface="Klavika Lt"/>
                <a:ea typeface="ヒラギノ角ゴ ProN W6"/>
              </a:rPr>
              <a:t>Goal</a:t>
            </a:r>
            <a:r>
              <a:rPr lang="en-US" sz="4500">
                <a:solidFill>
                  <a:srgbClr val="000000"/>
                </a:solidFill>
                <a:latin typeface="Klavika Lt"/>
                <a:ea typeface="ヒラギノ角ゴ ProN W6"/>
              </a:rPr>
              <a:t>: Create an analog clock extension.</a:t>
            </a:r>
            <a:endParaRPr/>
          </a:p>
          <a:p>
            <a:endParaRPr/>
          </a:p>
          <a:p>
            <a:r>
              <a:rPr lang="en-US" sz="4500">
                <a:solidFill>
                  <a:srgbClr val="000000"/>
                </a:solidFill>
                <a:latin typeface="Klavika Lt"/>
                <a:ea typeface="ヒラギノ角ゴ ProN W6"/>
              </a:rPr>
              <a:t>We’ll use </a:t>
            </a:r>
            <a:r>
              <a:rPr b="1" lang="en-US" sz="4500">
                <a:solidFill>
                  <a:srgbClr val="000000"/>
                </a:solidFill>
                <a:latin typeface="Klavika Lt"/>
                <a:ea typeface="ヒラギノ角ゴ ProN W6"/>
              </a:rPr>
              <a:t>Raphael</a:t>
            </a:r>
            <a:r>
              <a:rPr lang="en-US" sz="4500">
                <a:solidFill>
                  <a:srgbClr val="000000"/>
                </a:solidFill>
                <a:latin typeface="Klavika Lt"/>
                <a:ea typeface="ヒラギノ角ゴ ProN W6"/>
              </a:rPr>
              <a:t> to visualize the clock hands</a:t>
            </a:r>
            <a:endParaRPr/>
          </a:p>
          <a:p>
            <a:endParaRPr/>
          </a:p>
          <a:p>
            <a:r>
              <a:rPr lang="en-US" sz="4500">
                <a:solidFill>
                  <a:srgbClr val="000000"/>
                </a:solidFill>
                <a:latin typeface="Klavika Lt"/>
                <a:ea typeface="ヒラギノ角ゴ ProN W6"/>
              </a:rPr>
              <a:t>Download the source from the Ext forums:</a:t>
            </a:r>
            <a:endParaRPr/>
          </a:p>
          <a:p>
            <a:r>
              <a:rPr lang="en-US" sz="3200">
                <a:solidFill>
                  <a:srgbClr val="f2f2f2"/>
                </a:solidFill>
                <a:latin typeface="Klavika Lt"/>
                <a:ea typeface="ヒラギノ角ゴ ProN W6"/>
              </a:rPr>
              <a:t>http://www.sencha.com/forum/showthread.php?115907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149640" y="1066680"/>
            <a:ext cx="6572880" cy="1088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About me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{</a:t>
            </a:r>
            <a:endParaRPr/>
          </a:p>
          <a:p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   </a:t>
            </a:r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name</a:t>
            </a:r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</a:t>
            </a:r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:</a:t>
            </a:r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</a:t>
            </a:r>
            <a:r>
              <a:rPr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”Mats Bryntse”, </a:t>
            </a:r>
            <a:endParaRPr/>
          </a:p>
          <a:p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    </a:t>
            </a:r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extForumAlias:</a:t>
            </a:r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</a:t>
            </a:r>
            <a:r>
              <a:rPr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’mankz’,</a:t>
            </a:r>
            <a:endParaRPr/>
          </a:p>
          <a:p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   </a:t>
            </a:r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age</a:t>
            </a:r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</a:t>
            </a:r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:</a:t>
            </a:r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33,</a:t>
            </a:r>
            <a:endParaRPr/>
          </a:p>
          <a:p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   </a:t>
            </a:r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from:</a:t>
            </a:r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</a:t>
            </a:r>
            <a:r>
              <a:rPr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”Helsingborg, Sweden”,</a:t>
            </a:r>
            <a:endParaRPr/>
          </a:p>
          <a:p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   </a:t>
            </a:r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usingExtSince</a:t>
            </a:r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</a:t>
            </a:r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:</a:t>
            </a:r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2007,</a:t>
            </a:r>
            <a:endParaRPr/>
          </a:p>
          <a:p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   </a:t>
            </a:r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creatorOf:</a:t>
            </a:r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[</a:t>
            </a:r>
            <a:r>
              <a:rPr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”Ext Scheduler”</a:t>
            </a:r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, </a:t>
            </a:r>
            <a:r>
              <a:rPr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”Ext Gantt”</a:t>
            </a:r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], </a:t>
            </a:r>
            <a:endParaRPr/>
          </a:p>
          <a:p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   </a:t>
            </a:r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twitter</a:t>
            </a:r>
            <a:r>
              <a:rPr lang="en-US" sz="4000">
                <a:solidFill>
                  <a:srgbClr val="f2f2f2"/>
                </a:solidFill>
                <a:latin typeface="Klavika Rg"/>
                <a:ea typeface="ヒラギノ角ゴ ProN W3"/>
              </a:rPr>
              <a:t> </a:t>
            </a:r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: </a:t>
            </a:r>
            <a:r>
              <a:rPr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”@extscheduler”</a:t>
            </a:r>
            <a:endParaRPr/>
          </a:p>
          <a:p>
            <a:r>
              <a:rPr lang="en-US" sz="4000">
                <a:solidFill>
                  <a:srgbClr val="404040"/>
                </a:solidFill>
                <a:latin typeface="Klavika Rg"/>
                <a:ea typeface="ヒラギノ角ゴ ProN W3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24452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Step 1 – Choose a suitable base class</a:t>
            </a:r>
            <a:endParaRPr/>
          </a:p>
        </p:txBody>
      </p:sp>
      <p:sp>
        <p:nvSpPr>
          <p:cNvPr id="137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38" name="CustomShape 3"/>
          <p:cNvSpPr/>
          <p:nvPr/>
        </p:nvSpPr>
        <p:spPr>
          <a:xfrm>
            <a:off x="1092240" y="3352680"/>
            <a:ext cx="11429640" cy="6794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* We want to be able to use the clock inside a Panel or Window etc. =&gt; </a:t>
            </a:r>
            <a:r>
              <a:rPr i="1"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Ext.Component</a:t>
            </a:r>
            <a:r>
              <a:rPr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.</a:t>
            </a:r>
            <a:endParaRPr/>
          </a:p>
          <a:p>
            <a:endParaRPr/>
          </a:p>
          <a:p>
            <a:r>
              <a:rPr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* We want the clock to be able to have any size </a:t>
            </a:r>
            <a:endParaRPr/>
          </a:p>
          <a:p>
            <a:r>
              <a:rPr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=&gt; </a:t>
            </a:r>
            <a:r>
              <a:rPr i="1"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Ext.BoxComponent</a:t>
            </a:r>
            <a:endParaRPr/>
          </a:p>
          <a:p>
            <a:endParaRPr/>
          </a:p>
          <a:p>
            <a:r>
              <a:rPr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* We don’t really need support for toolbars, headers, buttons etc. </a:t>
            </a:r>
            <a:r>
              <a:rPr i="1"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=&gt; Ext.Panel</a:t>
            </a:r>
            <a:r>
              <a:rPr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.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124452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/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Introduction to Ext.BoxComponent</a:t>
            </a:r>
            <a:endParaRPr/>
          </a:p>
        </p:txBody>
      </p:sp>
      <p:sp>
        <p:nvSpPr>
          <p:cNvPr id="140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1092240" y="3429000"/>
            <a:ext cx="11429640" cy="55767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500">
                <a:solidFill>
                  <a:srgbClr val="000000"/>
                </a:solidFill>
                <a:latin typeface="Klavika Rg"/>
                <a:ea typeface="ヒラギノ角ゴ ProN W6"/>
              </a:rPr>
              <a:t>* Base class of most UI widgets in Ext JS (GridPanel, TabPanel, TextField etc...)</a:t>
            </a:r>
            <a:endParaRPr/>
          </a:p>
          <a:p>
            <a:endParaRPr/>
          </a:p>
          <a:p>
            <a:r>
              <a:rPr i="1" lang="en-US" sz="4500">
                <a:solidFill>
                  <a:srgbClr val="000000"/>
                </a:solidFill>
                <a:latin typeface="Klavika Rg"/>
                <a:ea typeface="ヒラギノ角ゴ ProN W6"/>
              </a:rPr>
              <a:t>* </a:t>
            </a:r>
            <a:r>
              <a:rPr lang="en-US" sz="4500">
                <a:solidFill>
                  <a:srgbClr val="000000"/>
                </a:solidFill>
                <a:latin typeface="Klavika Rg"/>
                <a:ea typeface="ヒラギノ角ゴ ProN W6"/>
              </a:rPr>
              <a:t>Base class for any Component that is to be sized as a box, using width and height.</a:t>
            </a:r>
            <a:endParaRPr/>
          </a:p>
          <a:p>
            <a:endParaRPr/>
          </a:p>
          <a:p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24452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/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Ext.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Component Life Cycle &amp; Template Methods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4" name="CustomShape 3"/>
          <p:cNvSpPr/>
          <p:nvPr/>
        </p:nvSpPr>
        <p:spPr>
          <a:xfrm>
            <a:off x="863640" y="3429000"/>
            <a:ext cx="11429640" cy="63392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500">
                <a:solidFill>
                  <a:srgbClr val="000000"/>
                </a:solidFill>
                <a:latin typeface="Klavika Lt"/>
                <a:ea typeface="ヒラギノ角ゴ ProN W6"/>
              </a:rPr>
              <a:t>* Initialization (constructor, initComponent)</a:t>
            </a:r>
            <a:endParaRPr/>
          </a:p>
          <a:p>
            <a:r>
              <a:rPr lang="en-US" sz="3500">
                <a:solidFill>
                  <a:srgbClr val="000000"/>
                </a:solidFill>
                <a:latin typeface="Klavika Lt"/>
                <a:ea typeface="ヒラギノ角ゴ ProN W6"/>
              </a:rPr>
              <a:t>       </a:t>
            </a:r>
            <a:r>
              <a:rPr lang="en-US" sz="3500">
                <a:solidFill>
                  <a:srgbClr val="000000"/>
                </a:solidFill>
                <a:latin typeface="Klavika Lt"/>
                <a:ea typeface="ヒラギノ角ゴ ProN W6"/>
              </a:rPr>
              <a:t>- Configuration, setup etc...</a:t>
            </a:r>
            <a:endParaRPr/>
          </a:p>
          <a:p>
            <a:endParaRPr/>
          </a:p>
          <a:p>
            <a:r>
              <a:rPr lang="en-US" sz="4500">
                <a:solidFill>
                  <a:srgbClr val="000000"/>
                </a:solidFill>
                <a:latin typeface="Klavika Lt"/>
                <a:ea typeface="ヒラギノ角ゴ ProN W6"/>
              </a:rPr>
              <a:t>* Rendering (onRender, afterRender)</a:t>
            </a:r>
            <a:endParaRPr/>
          </a:p>
          <a:p>
            <a:r>
              <a:rPr lang="en-US" sz="3500">
                <a:solidFill>
                  <a:srgbClr val="000000"/>
                </a:solidFill>
                <a:latin typeface="Klavika Lt"/>
                <a:ea typeface="ヒラギノ角ゴ ProN W6"/>
              </a:rPr>
              <a:t>	</a:t>
            </a:r>
            <a:r>
              <a:rPr lang="en-US" sz="3500">
                <a:solidFill>
                  <a:srgbClr val="000000"/>
                </a:solidFill>
                <a:latin typeface="Klavika Lt"/>
                <a:ea typeface="ヒラギノ角ゴ ProN W6"/>
              </a:rPr>
              <a:t>- Add additional elements and styling here</a:t>
            </a:r>
            <a:endParaRPr/>
          </a:p>
          <a:p>
            <a:endParaRPr/>
          </a:p>
          <a:p>
            <a:r>
              <a:rPr lang="en-US" sz="4500">
                <a:solidFill>
                  <a:srgbClr val="000000"/>
                </a:solidFill>
                <a:latin typeface="Klavika Lt"/>
                <a:ea typeface="ヒラギノ角ゴ ProN W6"/>
              </a:rPr>
              <a:t>* Destruction (onDestroy)</a:t>
            </a:r>
            <a:endParaRPr/>
          </a:p>
          <a:p>
            <a:r>
              <a:rPr lang="en-US" sz="3500">
                <a:solidFill>
                  <a:srgbClr val="000000"/>
                </a:solidFill>
                <a:latin typeface="Klavika Lt"/>
                <a:ea typeface="ヒラギノ角ゴ ProN W6"/>
              </a:rPr>
              <a:t>        </a:t>
            </a:r>
            <a:r>
              <a:rPr lang="en-US" sz="3500">
                <a:solidFill>
                  <a:srgbClr val="000000"/>
                </a:solidFill>
                <a:latin typeface="Klavika Lt"/>
                <a:ea typeface="ヒラギノ角ゴ ProN W6"/>
              </a:rPr>
              <a:t>- Clean up after yourself, destroy elements etc.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24452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Step 2 – Create folders and a simple skeleton</a:t>
            </a:r>
            <a:endParaRPr/>
          </a:p>
        </p:txBody>
      </p:sp>
      <p:sp>
        <p:nvSpPr>
          <p:cNvPr id="146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47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78240" y="3505320"/>
            <a:ext cx="6781320" cy="4797720"/>
          </a:xfrm>
          <a:prstGeom prst="rect">
            <a:avLst/>
          </a:prstGeom>
        </p:spPr>
      </p:pic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24452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Step 3 – Create a simple skeleton with stubs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406440" y="3581280"/>
            <a:ext cx="12344040" cy="603036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Ext.ns('Ext.ux');</a:t>
            </a:r>
            <a:endParaRPr/>
          </a:p>
          <a:p>
            <a:endParaRPr/>
          </a:p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Ext.ux.Clock = Ext.extend(Ext.BoxComponent, {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afterRender : </a:t>
            </a:r>
            <a:r>
              <a:rPr lang="en-US" sz="2600">
                <a:solidFill>
                  <a:srgbClr val="0000ff"/>
                </a:solidFill>
                <a:latin typeface="Consolas"/>
                <a:ea typeface="ヒラギノ角ゴ ProN W3"/>
              </a:rPr>
              <a:t>function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() {</a:t>
            </a:r>
            <a:endParaRPr/>
          </a:p>
          <a:p>
            <a:r>
              <a:rPr lang="en-US" sz="2600">
                <a:solidFill>
                  <a:srgbClr val="5e49fd"/>
                </a:solidFill>
                <a:latin typeface="Consolas"/>
                <a:ea typeface="ヒラギノ角ゴ ProN W3"/>
              </a:rPr>
              <a:t>        </a:t>
            </a:r>
            <a:r>
              <a:rPr lang="en-US" sz="2600">
                <a:solidFill>
                  <a:srgbClr val="006400"/>
                </a:solidFill>
                <a:latin typeface="Consolas"/>
                <a:ea typeface="ヒラギノ角ゴ ProN W3"/>
              </a:rPr>
              <a:t>// Call superclass</a:t>
            </a:r>
            <a:endParaRPr/>
          </a:p>
          <a:p>
            <a:r>
              <a:rPr lang="en-US" sz="2600">
                <a:solidFill>
                  <a:srgbClr val="006400"/>
                </a:solidFill>
                <a:latin typeface="Consolas"/>
                <a:ea typeface="ヒラギノ角ゴ ProN W3"/>
              </a:rPr>
              <a:t>        </a:t>
            </a:r>
            <a:r>
              <a:rPr lang="en-US" sz="2600">
                <a:solidFill>
                  <a:srgbClr val="006400"/>
                </a:solidFill>
                <a:latin typeface="Consolas"/>
                <a:ea typeface="ヒラギノ角ゴ ProN W3"/>
              </a:rPr>
              <a:t>Ext.ux.Clock.superclass.afterRender.apply(</a:t>
            </a:r>
            <a:r>
              <a:rPr lang="en-US" sz="26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600">
                <a:solidFill>
                  <a:srgbClr val="006400"/>
                </a:solidFill>
                <a:latin typeface="Consolas"/>
                <a:ea typeface="ヒラギノ角ゴ ProN W3"/>
              </a:rPr>
              <a:t>, arguments);</a:t>
            </a:r>
            <a:endParaRPr/>
          </a:p>
          <a:p>
            <a:r>
              <a:rPr lang="en-US" sz="2600">
                <a:solidFill>
                  <a:srgbClr val="5e49fd"/>
                </a:solidFill>
                <a:latin typeface="Consolas"/>
                <a:ea typeface="ヒラギノ角ゴ ProN W3"/>
              </a:rPr>
              <a:t>    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},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 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onDestroy : </a:t>
            </a:r>
            <a:r>
              <a:rPr lang="en-US" sz="2600">
                <a:solidFill>
                  <a:srgbClr val="0000ff"/>
                </a:solidFill>
                <a:latin typeface="Consolas"/>
                <a:ea typeface="ヒラギノ角ゴ ProN W3"/>
              </a:rPr>
              <a:t>function() {</a:t>
            </a:r>
            <a:endParaRPr/>
          </a:p>
          <a:p>
            <a:r>
              <a:rPr lang="en-US" sz="2600">
                <a:solidFill>
                  <a:srgbClr val="006400"/>
                </a:solidFill>
                <a:latin typeface="Consolas"/>
                <a:ea typeface="ヒラギノ角ゴ ProN W3"/>
              </a:rPr>
              <a:t>        </a:t>
            </a:r>
            <a:r>
              <a:rPr lang="en-US" sz="2600">
                <a:solidFill>
                  <a:srgbClr val="006400"/>
                </a:solidFill>
                <a:latin typeface="Consolas"/>
                <a:ea typeface="ヒラギノ角ゴ ProN W3"/>
              </a:rPr>
              <a:t>// Call superclass</a:t>
            </a:r>
            <a:endParaRPr/>
          </a:p>
          <a:p>
            <a:r>
              <a:rPr lang="en-US" sz="2600">
                <a:solidFill>
                  <a:srgbClr val="006400"/>
                </a:solidFill>
                <a:latin typeface="Consolas"/>
                <a:ea typeface="ヒラギノ角ゴ ProN W3"/>
              </a:rPr>
              <a:t>        </a:t>
            </a:r>
            <a:r>
              <a:rPr lang="en-US" sz="2600">
                <a:solidFill>
                  <a:srgbClr val="006400"/>
                </a:solidFill>
                <a:latin typeface="Consolas"/>
                <a:ea typeface="ヒラギノ角ゴ ProN W3"/>
              </a:rPr>
              <a:t>Ext.ux.Clock.superclass.onDestroy.apply(</a:t>
            </a:r>
            <a:r>
              <a:rPr lang="en-US" sz="26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600">
                <a:solidFill>
                  <a:srgbClr val="006400"/>
                </a:solidFill>
                <a:latin typeface="Consolas"/>
                <a:ea typeface="ヒラギノ角ゴ ProN W3"/>
              </a:rPr>
              <a:t>, arguments);</a:t>
            </a:r>
            <a:endParaRPr/>
          </a:p>
          <a:p>
            <a:r>
              <a:rPr lang="en-US" sz="2600">
                <a:solidFill>
                  <a:srgbClr val="006400"/>
                </a:solidFill>
                <a:latin typeface="Consolas"/>
                <a:ea typeface="ヒラギノ角ゴ ProN W3"/>
              </a:rPr>
              <a:t>    </a:t>
            </a:r>
            <a:r>
              <a:rPr lang="en-US" sz="2600">
                <a:solidFill>
                  <a:srgbClr val="006400"/>
                </a:solidFill>
                <a:latin typeface="Consolas"/>
                <a:ea typeface="ヒラギノ角ゴ ProN W3"/>
              </a:rPr>
              <a:t>}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Consolas"/>
                <a:ea typeface="ヒラギノ角ゴ ProN W3"/>
              </a:rPr>
              <a:t>});</a:t>
            </a:r>
            <a:endParaRPr/>
          </a:p>
        </p:txBody>
      </p:sp>
      <p:sp>
        <p:nvSpPr>
          <p:cNvPr id="151" name="CustomShape 4"/>
          <p:cNvSpPr/>
          <p:nvPr/>
        </p:nvSpPr>
        <p:spPr>
          <a:xfrm>
            <a:off x="406440" y="2895480"/>
            <a:ext cx="11429640" cy="699840"/>
          </a:xfrm>
          <a:prstGeom prst="rect">
            <a:avLst/>
          </a:prstGeom>
        </p:spPr>
        <p:txBody>
          <a:bodyPr bIns="45000" lIns="90000" rIns="90000" tIns="45000"/>
          <a:p>
            <a:r>
              <a:rPr i="1"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ext.ux.clock.js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24452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Step 4 – Create simple example HTML page</a:t>
            </a:r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4" name="CustomShape 3"/>
          <p:cNvSpPr/>
          <p:nvPr/>
        </p:nvSpPr>
        <p:spPr>
          <a:xfrm>
            <a:off x="406440" y="3657600"/>
            <a:ext cx="12267720" cy="521100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&lt;html&gt;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&lt;head&gt;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&lt;!--Ext lib and UX components--&gt;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...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&lt;script </a:t>
            </a:r>
            <a:r>
              <a:rPr lang="en-US" sz="2400">
                <a:solidFill>
                  <a:srgbClr val="ff0000"/>
                </a:solidFill>
                <a:latin typeface="Consolas"/>
                <a:ea typeface="ヒラギノ角ゴ ProN W3"/>
              </a:rPr>
              <a:t>type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="</a:t>
            </a:r>
            <a:r>
              <a:rPr lang="en-US" sz="2400">
                <a:solidFill>
                  <a:srgbClr val="5e49fd"/>
                </a:solidFill>
                <a:latin typeface="Consolas"/>
                <a:ea typeface="ヒラギノ角ゴ ProN W3"/>
              </a:rPr>
              <a:t>text/javascript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"&gt;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   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Ext.onReady(function(){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           </a:t>
            </a:r>
            <a:r>
              <a:rPr lang="en-US" sz="2400">
                <a:solidFill>
                  <a:srgbClr val="5e49fd"/>
                </a:solidFill>
                <a:latin typeface="Consolas"/>
                <a:ea typeface="ヒラギノ角ゴ ProN W3"/>
              </a:rPr>
              <a:t>var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clock = </a:t>
            </a:r>
            <a:r>
              <a:rPr lang="en-US" sz="2400">
                <a:solidFill>
                  <a:srgbClr val="5e49fd"/>
                </a:solidFill>
                <a:latin typeface="Consolas"/>
                <a:ea typeface="ヒラギノ角ゴ ProN W3"/>
              </a:rPr>
              <a:t>new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Ext.ux.Clock({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           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height:150,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           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width:150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       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});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       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clock.render(Ext.getBody());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   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});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&lt;/script&gt;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&lt;/head&gt;</a:t>
            </a:r>
            <a:endParaRPr/>
          </a:p>
        </p:txBody>
      </p:sp>
      <p:sp>
        <p:nvSpPr>
          <p:cNvPr id="155" name="CustomShape 4"/>
          <p:cNvSpPr/>
          <p:nvPr/>
        </p:nvSpPr>
        <p:spPr>
          <a:xfrm>
            <a:off x="406440" y="2895480"/>
            <a:ext cx="11429640" cy="699840"/>
          </a:xfrm>
          <a:prstGeom prst="rect">
            <a:avLst/>
          </a:prstGeom>
        </p:spPr>
        <p:txBody>
          <a:bodyPr bIns="45000" lIns="90000" rIns="90000" tIns="45000"/>
          <a:p>
            <a:r>
              <a:rPr i="1" lang="en-US" sz="4000">
                <a:solidFill>
                  <a:srgbClr val="000000"/>
                </a:solidFill>
                <a:latin typeface="Klavika Lt"/>
                <a:ea typeface="ヒラギノ角ゴ ProN W6"/>
              </a:rPr>
              <a:t>index.html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1244520" y="380880"/>
            <a:ext cx="10515240" cy="13712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Step 5 – Create elements</a:t>
            </a:r>
            <a:endParaRPr/>
          </a:p>
        </p:txBody>
      </p:sp>
      <p:sp>
        <p:nvSpPr>
          <p:cNvPr id="157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8" name="CustomShape 3"/>
          <p:cNvSpPr/>
          <p:nvPr/>
        </p:nvSpPr>
        <p:spPr>
          <a:xfrm>
            <a:off x="482760" y="1981080"/>
            <a:ext cx="12267720" cy="712872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afterRender : 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function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() {   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// The component is now rendered and has an ’el’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200">
                <a:solidFill>
                  <a:srgbClr val="5e49fd"/>
                </a:solidFill>
                <a:latin typeface="Consolas"/>
                <a:ea typeface="ヒラギノ角ゴ ProN W3"/>
              </a:rPr>
              <a:t>var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size = Math.min(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.getHeight(), 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.getWidth());</a:t>
            </a:r>
            <a:endParaRPr/>
          </a:p>
          <a:p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             </a:t>
            </a:r>
            <a:endParaRPr/>
          </a:p>
          <a:p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200">
                <a:solidFill>
                  <a:srgbClr val="006400"/>
                </a:solidFill>
                <a:latin typeface="Consolas"/>
                <a:ea typeface="ヒラギノ角ゴ ProN W3"/>
              </a:rPr>
              <a:t>// Background image of an empty clock with no hands</a:t>
            </a:r>
            <a:endParaRPr/>
          </a:p>
          <a:p>
            <a:r>
              <a:rPr lang="en-US" sz="2200">
                <a:solidFill>
                  <a:srgbClr val="006400"/>
                </a:solidFill>
                <a:latin typeface="Consolas"/>
                <a:ea typeface="ヒラギノ角ゴ ProN W3"/>
              </a:rPr>
              <a:t>    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.bgEl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 = 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.el.createChild({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tag : 'img',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cls : 'ext-ux-clock-img',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src : 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.clockBgUrl,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width : size,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height : size</a:t>
            </a:r>
            <a:endParaRPr/>
          </a:p>
          <a:p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});</a:t>
            </a:r>
            <a:endParaRPr/>
          </a:p>
          <a:p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// Initialize a Raphael canvas for drawing the hands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.canvas = Raphael(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.el.dom, size, size);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.drawHands();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.on('resize', 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.handleResize, 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);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.timer = setInterval(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.drawHands.createDelegate(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), 1000);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Ext.ux.Clock.superclass.afterRender.apply(</a:t>
            </a:r>
            <a:r>
              <a:rPr lang="en-US" sz="2200">
                <a:solidFill>
                  <a:srgbClr val="0000ff"/>
                </a:solidFill>
                <a:latin typeface="Consolas"/>
                <a:ea typeface="ヒラギノ角ゴ ProN W3"/>
              </a:rPr>
              <a:t>this, arguments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);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}</a:t>
            </a: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1244520" y="380880"/>
            <a:ext cx="10515240" cy="1142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Step 6 – Draw hands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406440" y="2971800"/>
            <a:ext cx="12267720" cy="484524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drawHands :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function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() {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var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 size = Math.min(</a:t>
            </a:r>
            <a:r>
              <a:rPr lang="en-US" sz="2400">
                <a:solidFill>
                  <a:srgbClr val="5e49fd"/>
                </a:solidFill>
                <a:latin typeface="Consolas"/>
                <a:ea typeface="ヒラギノ角ゴ ProN W3"/>
              </a:rPr>
              <a:t>this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.getHeight(),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.getWidth())</a:t>
            </a:r>
            <a:endParaRPr/>
          </a:p>
          <a:p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date = </a:t>
            </a:r>
            <a:r>
              <a:rPr lang="en-US" sz="2400">
                <a:solidFill>
                  <a:srgbClr val="5e49fd"/>
                </a:solidFill>
                <a:latin typeface="Consolas"/>
                <a:ea typeface="ヒラギノ角ゴ ProN W3"/>
              </a:rPr>
              <a:t>new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 Date(),</a:t>
            </a:r>
            <a:endParaRPr/>
          </a:p>
          <a:p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secs = date.getSeconds(),</a:t>
            </a:r>
            <a:endParaRPr/>
          </a:p>
          <a:p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mins = date.getMinutes(),</a:t>
            </a:r>
            <a:endParaRPr/>
          </a:p>
          <a:p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hrs = date.getHours(),</a:t>
            </a:r>
            <a:endParaRPr/>
          </a:p>
          <a:p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canvas = </a:t>
            </a:r>
            <a:r>
              <a:rPr lang="en-US" sz="2400">
                <a:solidFill>
                  <a:srgbClr val="5e49fd"/>
                </a:solidFill>
                <a:latin typeface="Consolas"/>
                <a:ea typeface="ヒラギノ角ゴ ProN W3"/>
              </a:rPr>
              <a:t>this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.canvas;</a:t>
            </a:r>
            <a:endParaRPr/>
          </a:p>
          <a:p>
            <a:endParaRPr/>
          </a:p>
          <a:p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canvas.clear();</a:t>
            </a:r>
            <a:endParaRPr/>
          </a:p>
          <a:p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canvas.path(...);      // Draw minute hand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canvas.path(...);      // Draw hour hand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canvas.path(...);      // Draw second hand</a:t>
            </a:r>
            <a:endParaRPr/>
          </a:p>
          <a:p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}</a:t>
            </a: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244520" y="380880"/>
            <a:ext cx="10515240" cy="1142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Let’s run it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64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35440" y="2895480"/>
            <a:ext cx="4947840" cy="4930560"/>
          </a:xfrm>
          <a:prstGeom prst="rect">
            <a:avLst/>
          </a:prstGeom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244520" y="380880"/>
            <a:ext cx="10515240" cy="20570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Step 7 – Use a background image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6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30520" y="2590920"/>
            <a:ext cx="5928840" cy="6084720"/>
          </a:xfrm>
          <a:prstGeom prst="rect">
            <a:avLst/>
          </a:prstGeom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49640" y="1066680"/>
            <a:ext cx="6572880" cy="1088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Agenda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1240560" y="3352680"/>
            <a:ext cx="11205360" cy="5562360"/>
          </a:xfrm>
          <a:prstGeom prst="rect">
            <a:avLst/>
          </a:prstGeom>
        </p:spPr>
        <p:txBody>
          <a:bodyPr bIns="50760" lIns="50760" rIns="50760" tIns="50760"/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3"/>
              </a:rPr>
              <a:t>* What is an Ext extension?</a:t>
            </a:r>
            <a:endParaRPr/>
          </a:p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3"/>
              </a:rPr>
              <a:t>* Extension vs override vs plugin.</a:t>
            </a:r>
            <a:endParaRPr/>
          </a:p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3"/>
              </a:rPr>
              <a:t>* Solve a simple silly problem in 3 ways</a:t>
            </a:r>
            <a:endParaRPr/>
          </a:p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3"/>
              </a:rPr>
              <a:t>* Create a clock plugin, Ext.ux.Clock</a:t>
            </a:r>
            <a:endParaRPr/>
          </a:p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3"/>
              </a:rPr>
              <a:t>* 10 Do’s and Dont’s when creating a UX</a:t>
            </a:r>
            <a:endParaRPr/>
          </a:p>
          <a:p>
            <a:endParaRPr/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244520" y="380880"/>
            <a:ext cx="10515240" cy="1142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Step 8 – Polish with CSS3</a:t>
            </a:r>
            <a:endParaRPr/>
          </a:p>
        </p:txBody>
      </p:sp>
      <p:sp>
        <p:nvSpPr>
          <p:cNvPr id="169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0" name="CustomShape 3"/>
          <p:cNvSpPr/>
          <p:nvPr/>
        </p:nvSpPr>
        <p:spPr>
          <a:xfrm>
            <a:off x="482760" y="3048120"/>
            <a:ext cx="12267720" cy="521100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.ext-ux-clock-img</a:t>
            </a:r>
            <a:endParaRPr/>
          </a:p>
          <a:p>
            <a:r>
              <a:rPr lang="en-US" sz="2400">
                <a:solidFill>
                  <a:srgbClr val="800000"/>
                </a:solidFill>
                <a:latin typeface="Consolas"/>
                <a:ea typeface="ヒラギノ角ゴ ProN W3"/>
              </a:rPr>
              <a:t>{</a:t>
            </a:r>
            <a:endParaRPr/>
          </a:p>
          <a:p>
            <a:r>
              <a:rPr lang="en-US" sz="2400">
                <a:solidFill>
                  <a:srgbClr val="ff0000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ヒラギノ角ゴ ProN W3"/>
              </a:rPr>
              <a:t>border: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3px solid lightgrey;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ヒラギノ角ゴ ProN W3"/>
              </a:rPr>
              <a:t>-moz-border-radius: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100%;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ヒラギノ角ゴ ProN W3"/>
              </a:rPr>
              <a:t>-webkit-border-radius: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100%;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ヒラギノ角ゴ ProN W3"/>
              </a:rPr>
              <a:t>-o-border-radius: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100%;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ヒラギノ角ゴ ProN W3"/>
              </a:rPr>
              <a:t>border-radius: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100%;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ヒラギノ角ゴ ProN W3"/>
              </a:rPr>
              <a:t>-moz-box-shadow: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1px 1px 13px rgba(114, 114, 114, 0.8);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ヒラギノ角ゴ ProN W3"/>
              </a:rPr>
              <a:t>-webkit-box-shadow: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1px 1px 13px rgba(114, 114, 114, 0.8);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ヒラギノ角ゴ ProN W3"/>
              </a:rPr>
              <a:t>-o-box-shadow: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1px 1px 13px rgba(114, 114, 114, 0.8);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ヒラギノ角ゴ ProN W3"/>
              </a:rPr>
              <a:t>box-shadow: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1px 1px 13px rgba(114, 114, 114, 0.8);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ヒラギノ角ゴ ProN W3"/>
              </a:rPr>
              <a:t>background: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#222333 url(../images/glow.png) no-repeat center center;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}</a:t>
            </a: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244520" y="380880"/>
            <a:ext cx="10515240" cy="1142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Step 8 – Polished result</a:t>
            </a:r>
            <a:endParaRPr/>
          </a:p>
        </p:txBody>
      </p:sp>
      <p:sp>
        <p:nvSpPr>
          <p:cNvPr id="172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7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606840" y="2286000"/>
            <a:ext cx="5785920" cy="6039720"/>
          </a:xfrm>
          <a:prstGeom prst="rect">
            <a:avLst/>
          </a:prstGeom>
        </p:spPr>
      </p:pic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244520" y="380880"/>
            <a:ext cx="10515240" cy="144756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Step 9 – Resize Support</a:t>
            </a:r>
            <a:endParaRPr/>
          </a:p>
        </p:txBody>
      </p:sp>
      <p:sp>
        <p:nvSpPr>
          <p:cNvPr id="175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406440" y="5410080"/>
            <a:ext cx="12267720" cy="301644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handleResize :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function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(me, newWidth, newHeight) {</a:t>
            </a:r>
            <a:endParaRPr/>
          </a:p>
          <a:p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var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 size = Math.min(newWidth, newHeight);</a:t>
            </a:r>
            <a:endParaRPr/>
          </a:p>
          <a:p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        </a:t>
            </a:r>
            <a:endParaRPr/>
          </a:p>
          <a:p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.bgEl.setSize(size, size, </a:t>
            </a:r>
            <a:r>
              <a:rPr lang="en-US" sz="2400">
                <a:solidFill>
                  <a:srgbClr val="5e49fd"/>
                </a:solidFill>
                <a:latin typeface="Consolas"/>
                <a:ea typeface="ヒラギノ角ゴ ProN W3"/>
              </a:rPr>
              <a:t>true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);   // </a:t>
            </a:r>
            <a:r>
              <a:rPr lang="en-US" sz="2400">
                <a:solidFill>
                  <a:srgbClr val="5e49fd"/>
                </a:solidFill>
                <a:latin typeface="Consolas"/>
                <a:ea typeface="ヒラギノ角ゴ ProN W3"/>
              </a:rPr>
              <a:t>true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 to animate</a:t>
            </a:r>
            <a:endParaRPr/>
          </a:p>
          <a:p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.canvas.setSize(size, size);       // Resize Raphael canvas</a:t>
            </a:r>
            <a:endParaRPr/>
          </a:p>
          <a:p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.drawHands();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	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	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	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	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     // Clears canvas and redraws</a:t>
            </a:r>
            <a:endParaRPr/>
          </a:p>
          <a:p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}</a:t>
            </a:r>
            <a:endParaRPr/>
          </a:p>
        </p:txBody>
      </p:sp>
      <p:sp>
        <p:nvSpPr>
          <p:cNvPr id="177" name="CustomShape 4"/>
          <p:cNvSpPr/>
          <p:nvPr/>
        </p:nvSpPr>
        <p:spPr>
          <a:xfrm>
            <a:off x="406440" y="3505320"/>
            <a:ext cx="11429640" cy="16138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Let’s make sure the clock is resizable.</a:t>
            </a:r>
            <a:endParaRPr/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124452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Step 9 – Let’s try out the resizing in an Ext.Window</a:t>
            </a:r>
            <a:endParaRPr/>
          </a:p>
        </p:txBody>
      </p:sp>
      <p:sp>
        <p:nvSpPr>
          <p:cNvPr id="179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80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035840" y="3048120"/>
            <a:ext cx="5032800" cy="5219280"/>
          </a:xfrm>
          <a:prstGeom prst="rect">
            <a:avLst/>
          </a:prstGeom>
        </p:spPr>
      </p:pic>
      <p:pic>
        <p:nvPicPr>
          <p:cNvPr descr="" id="181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16120" y="6553080"/>
            <a:ext cx="1359000" cy="1409400"/>
          </a:xfrm>
          <a:prstGeom prst="rect">
            <a:avLst/>
          </a:prstGeom>
        </p:spPr>
      </p:pic>
      <p:cxnSp>
        <p:nvCxnSpPr>
          <p:cNvPr id="182" name="Line 3"/>
          <p:cNvCxnSpPr/>
          <p:nvPr/>
        </p:nvCxnSpPr>
        <p:spPr>
          <xfrm>
            <a:off x="0" y="0"/>
            <a:ext cx="360" cy="360"/>
          </xfrm>
          <a:prstGeom prst="line">
            <a:avLst/>
          </a:prstGeom>
          <a:ln w="98280">
            <a:solidFill>
              <a:srgbClr val="000000"/>
            </a:solidFill>
            <a:round/>
            <a:tailEnd len="med" type="triangle" w="med"/>
          </a:ln>
        </p:spPr>
      </p:cxn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244520" y="380880"/>
            <a:ext cx="10515240" cy="198072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Step 10 – Don’t forget to clean up after yourself!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482760" y="4267080"/>
            <a:ext cx="12267720" cy="374796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onDestroy :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function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() {</a:t>
            </a:r>
            <a:endParaRPr/>
          </a:p>
          <a:p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clearInterval(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.timer);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endParaRPr/>
          </a:p>
          <a:p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.canvas.clear();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Ext.destroy(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this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.bgImg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, this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.innerEl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);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endParaRPr/>
          </a:p>
          <a:p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// Call superclass</a:t>
            </a:r>
            <a:endParaRPr/>
          </a:p>
          <a:p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Ext.ux.Clock.superclass.onDestroy.apply(</a:t>
            </a:r>
            <a:r>
              <a:rPr lang="en-US" sz="2400">
                <a:solidFill>
                  <a:srgbClr val="0000ff"/>
                </a:solidFill>
                <a:latin typeface="Consolas"/>
                <a:ea typeface="ヒラギノ角ゴ ProN W3"/>
              </a:rPr>
              <a:t>this, </a:t>
            </a:r>
            <a:r>
              <a:rPr lang="en-US" sz="2400">
                <a:solidFill>
                  <a:srgbClr val="000000"/>
                </a:solidFill>
                <a:latin typeface="Consolas"/>
                <a:ea typeface="ヒラギノ角ゴ ProN W3"/>
              </a:rPr>
              <a:t>arguments);</a:t>
            </a:r>
            <a:endParaRPr/>
          </a:p>
          <a:p>
            <a:r>
              <a:rPr lang="en-US" sz="2400">
                <a:solidFill>
                  <a:srgbClr val="006400"/>
                </a:solidFill>
                <a:latin typeface="Consolas"/>
                <a:ea typeface="ヒラギノ角ゴ ProN W3"/>
              </a:rPr>
              <a:t>}</a:t>
            </a:r>
            <a:endParaRPr/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244520" y="380880"/>
            <a:ext cx="10515240" cy="144756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Bonus step: World Clock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8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301920" y="2819520"/>
            <a:ext cx="6316200" cy="5705280"/>
          </a:xfrm>
          <a:prstGeom prst="rect">
            <a:avLst/>
          </a:prstGeom>
        </p:spPr>
      </p:pic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24452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10 Do’s and Don’ts when creating an Ext extension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1" name="CustomShape 3"/>
          <p:cNvSpPr/>
          <p:nvPr/>
        </p:nvSpPr>
        <p:spPr>
          <a:xfrm>
            <a:off x="1092240" y="7162920"/>
            <a:ext cx="11429640" cy="23756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5000">
                <a:solidFill>
                  <a:srgbClr val="000000"/>
                </a:solidFill>
                <a:latin typeface="Klavika Rg"/>
                <a:ea typeface="ヒラギノ角ゴ ProN W6"/>
              </a:rPr>
              <a:t>Here is a list of some things to think about when creating your extension.</a:t>
            </a:r>
            <a:endParaRPr/>
          </a:p>
        </p:txBody>
      </p:sp>
      <p:pic>
        <p:nvPicPr>
          <p:cNvPr descr="" id="192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625760" y="3733920"/>
            <a:ext cx="2742840" cy="2742840"/>
          </a:xfrm>
          <a:prstGeom prst="rect">
            <a:avLst/>
          </a:prstGeom>
        </p:spPr>
      </p:pic>
      <p:pic>
        <p:nvPicPr>
          <p:cNvPr descr="" id="19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026560" y="3048120"/>
            <a:ext cx="2742840" cy="2742840"/>
          </a:xfrm>
          <a:prstGeom prst="rect">
            <a:avLst/>
          </a:prstGeom>
        </p:spPr>
      </p:pic>
      <p:sp>
        <p:nvSpPr>
          <p:cNvPr id="194" name="CustomShape 4"/>
          <p:cNvSpPr/>
          <p:nvPr/>
        </p:nvSpPr>
        <p:spPr>
          <a:xfrm>
            <a:off x="4519800" y="3048120"/>
            <a:ext cx="3414600" cy="3138480"/>
          </a:xfrm>
          <a:prstGeom prst="rect">
            <a:avLst/>
          </a:prstGeom>
        </p:spPr>
        <p:txBody>
          <a:bodyPr bIns="45000" lIns="90000" rIns="90000" tIns="45000" wrap="none"/>
          <a:p>
            <a:pPr algn="ctr"/>
            <a:r>
              <a:rPr lang="en-US" sz="20000">
                <a:solidFill>
                  <a:srgbClr val="ffffff"/>
                </a:solidFill>
                <a:latin typeface="Klavika Rg"/>
                <a:ea typeface="ヒラギノ角ゴ ProN W3"/>
              </a:rPr>
              <a:t>10</a:t>
            </a:r>
            <a:endParaRPr/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6" name="CustomShape 2"/>
          <p:cNvSpPr/>
          <p:nvPr/>
        </p:nvSpPr>
        <p:spPr>
          <a:xfrm>
            <a:off x="1168560" y="3429000"/>
            <a:ext cx="11429640" cy="49662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6"/>
              </a:rPr>
              <a:t>?</a:t>
            </a:r>
            <a:r>
              <a:rPr b="1"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Why?</a:t>
            </a:r>
            <a:endParaRPr/>
          </a:p>
          <a:p>
            <a:endParaRPr/>
          </a:p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3"/>
              </a:rPr>
              <a:t>!</a:t>
            </a:r>
            <a:r>
              <a:rPr b="1"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 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Other developers will have a better chance of understanding (and maintaining) your code. Additionally, the Ext JS source contains lots of best practices.</a:t>
            </a:r>
            <a:endParaRPr/>
          </a:p>
        </p:txBody>
      </p:sp>
      <p:sp>
        <p:nvSpPr>
          <p:cNvPr id="197" name="CustomShape 3"/>
          <p:cNvSpPr/>
          <p:nvPr/>
        </p:nvSpPr>
        <p:spPr>
          <a:xfrm>
            <a:off x="787320" y="609480"/>
            <a:ext cx="11810520" cy="1142640"/>
          </a:xfrm>
          <a:prstGeom prst="rect">
            <a:avLst/>
          </a:prstGeom>
        </p:spPr>
        <p:txBody>
          <a:bodyPr anchor="b" bIns="50760" lIns="50760" rIns="50760" tIns="50760"/>
          <a:p>
            <a:pPr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1. Follow Ext JS coding patterns </a:t>
            </a:r>
            <a:endParaRPr/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199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06640" y="3733920"/>
            <a:ext cx="1447560" cy="1447560"/>
          </a:xfrm>
          <a:prstGeom prst="rect">
            <a:avLst/>
          </a:prstGeom>
        </p:spPr>
      </p:pic>
      <p:pic>
        <p:nvPicPr>
          <p:cNvPr descr="" id="20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88320" y="3352680"/>
            <a:ext cx="1599840" cy="1599840"/>
          </a:xfrm>
          <a:prstGeom prst="rect">
            <a:avLst/>
          </a:prstGeom>
        </p:spPr>
      </p:pic>
      <p:sp>
        <p:nvSpPr>
          <p:cNvPr id="201" name="CustomShape 2"/>
          <p:cNvSpPr/>
          <p:nvPr/>
        </p:nvSpPr>
        <p:spPr>
          <a:xfrm>
            <a:off x="863640" y="5257800"/>
            <a:ext cx="3733560" cy="328824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var w = 100;</a:t>
            </a:r>
            <a:endParaRPr/>
          </a:p>
          <a:p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var h = 40;</a:t>
            </a:r>
            <a:endParaRPr/>
          </a:p>
          <a:p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var s = 0;</a:t>
            </a:r>
            <a:endParaRPr/>
          </a:p>
          <a:p>
            <a:endParaRPr/>
          </a:p>
          <a:p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if (doCalculate)</a:t>
            </a:r>
            <a:endParaRPr/>
          </a:p>
          <a:p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s = w * h;</a:t>
            </a:r>
            <a:endParaRPr/>
          </a:p>
          <a:p>
            <a:endParaRPr/>
          </a:p>
        </p:txBody>
      </p:sp>
      <p:sp>
        <p:nvSpPr>
          <p:cNvPr id="202" name="CustomShape 3"/>
          <p:cNvSpPr/>
          <p:nvPr/>
        </p:nvSpPr>
        <p:spPr>
          <a:xfrm>
            <a:off x="7721640" y="5257800"/>
            <a:ext cx="4190760" cy="374508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b="1"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var</a:t>
            </a:r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 width = 100,</a:t>
            </a:r>
            <a:endParaRPr/>
          </a:p>
          <a:p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height = 40,</a:t>
            </a:r>
            <a:endParaRPr/>
          </a:p>
          <a:p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area = 0;</a:t>
            </a:r>
            <a:endParaRPr/>
          </a:p>
          <a:p>
            <a:endParaRPr/>
          </a:p>
          <a:p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if (doCalculate) </a:t>
            </a:r>
            <a:r>
              <a:rPr b="1"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{</a:t>
            </a:r>
            <a:endParaRPr/>
          </a:p>
          <a:p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area = width * height;</a:t>
            </a:r>
            <a:endParaRPr/>
          </a:p>
          <a:p>
            <a:r>
              <a:rPr b="1" lang="en-US" sz="3000">
                <a:solidFill>
                  <a:srgbClr val="000000"/>
                </a:solidFill>
                <a:latin typeface="Klavika Lt"/>
                <a:ea typeface="ヒラギノ角ゴ ProN W3"/>
              </a:rPr>
              <a:t>}</a:t>
            </a:r>
            <a:endParaRPr/>
          </a:p>
        </p:txBody>
      </p:sp>
      <p:sp>
        <p:nvSpPr>
          <p:cNvPr id="203" name="CustomShape 4"/>
          <p:cNvSpPr/>
          <p:nvPr/>
        </p:nvSpPr>
        <p:spPr>
          <a:xfrm>
            <a:off x="787320" y="609480"/>
            <a:ext cx="11810520" cy="1142640"/>
          </a:xfrm>
          <a:prstGeom prst="rect">
            <a:avLst/>
          </a:prstGeom>
        </p:spPr>
        <p:txBody>
          <a:bodyPr anchor="b" bIns="50760" lIns="50760" rIns="50760" tIns="50760"/>
          <a:p>
            <a:pPr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1. Follow Ext JS coding patterns </a:t>
            </a:r>
            <a:endParaRPr/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16856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2.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Design classes for configurability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1168560" y="3429000"/>
            <a:ext cx="11429640" cy="49662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6"/>
              </a:rPr>
              <a:t>?</a:t>
            </a:r>
            <a:r>
              <a:rPr b="1"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Why?</a:t>
            </a:r>
            <a:endParaRPr/>
          </a:p>
          <a:p>
            <a:endParaRPr/>
          </a:p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3"/>
              </a:rPr>
              <a:t>!</a:t>
            </a:r>
            <a:r>
              <a:rPr b="1"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 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It will allow your class to be easily configured without the use of huge overrides. This concept is seen throughout all of Ext JS.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711360" y="380880"/>
            <a:ext cx="11277360" cy="144756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What is an Ext JS extension?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5359320" y="1828800"/>
            <a:ext cx="1571760" cy="389988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25000">
                <a:solidFill>
                  <a:srgbClr val="ffff00"/>
                </a:solidFill>
                <a:latin typeface="Klavika Bd"/>
                <a:ea typeface="ヒラギノ角ゴ ProN W3"/>
              </a:rPr>
              <a:t>?</a:t>
            </a:r>
            <a:endParaRPr/>
          </a:p>
        </p:txBody>
      </p:sp>
      <p:sp>
        <p:nvSpPr>
          <p:cNvPr id="86" name="CustomShape 4"/>
          <p:cNvSpPr/>
          <p:nvPr/>
        </p:nvSpPr>
        <p:spPr>
          <a:xfrm>
            <a:off x="939960" y="5638680"/>
            <a:ext cx="11255040" cy="393084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200">
                <a:solidFill>
                  <a:srgbClr val="000000"/>
                </a:solidFill>
                <a:latin typeface="Klavika Lt"/>
                <a:ea typeface="ヒラギノ角ゴ ProN W3"/>
              </a:rPr>
              <a:t>An </a:t>
            </a:r>
            <a:r>
              <a:rPr b="1" i="1" lang="en-US" sz="4200">
                <a:solidFill>
                  <a:srgbClr val="000000"/>
                </a:solidFill>
                <a:latin typeface="Klavika Lt"/>
                <a:ea typeface="ヒラギノ角ゴ ProN W3"/>
              </a:rPr>
              <a:t>extension </a:t>
            </a:r>
            <a:r>
              <a:rPr lang="en-US" sz="4200">
                <a:solidFill>
                  <a:srgbClr val="000000"/>
                </a:solidFill>
                <a:latin typeface="Klavika Lt"/>
                <a:ea typeface="ヒラギノ角ゴ ProN W3"/>
              </a:rPr>
              <a:t>is a reusable component, normally derived from an existing Ext JS class. </a:t>
            </a:r>
            <a:endParaRPr/>
          </a:p>
          <a:p>
            <a:endParaRPr/>
          </a:p>
          <a:p>
            <a:r>
              <a:rPr lang="en-US" sz="4200">
                <a:solidFill>
                  <a:srgbClr val="000000"/>
                </a:solidFill>
                <a:latin typeface="Klavika Lt"/>
                <a:ea typeface="ヒラギノ角ゴ ProN W3"/>
              </a:rPr>
              <a:t>Let’s look at some popular community extensions.</a:t>
            </a:r>
            <a:endParaRPr/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0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06640" y="3733920"/>
            <a:ext cx="1447560" cy="1447560"/>
          </a:xfrm>
          <a:prstGeom prst="rect">
            <a:avLst/>
          </a:prstGeom>
        </p:spPr>
      </p:pic>
      <p:pic>
        <p:nvPicPr>
          <p:cNvPr descr="" id="20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88320" y="3352680"/>
            <a:ext cx="1599840" cy="1599840"/>
          </a:xfrm>
          <a:prstGeom prst="rect">
            <a:avLst/>
          </a:prstGeom>
        </p:spPr>
      </p:pic>
      <p:sp>
        <p:nvSpPr>
          <p:cNvPr id="210" name="CustomShape 2"/>
          <p:cNvSpPr/>
          <p:nvPr/>
        </p:nvSpPr>
        <p:spPr>
          <a:xfrm>
            <a:off x="558720" y="5334120"/>
            <a:ext cx="5333760" cy="211644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MyTip = Ext.extend(Ext.Tooltip, {</a:t>
            </a:r>
            <a:endParaRPr/>
          </a:p>
          <a:p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
</a:t>
            </a:r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onMouseLeave: function(){</a:t>
            </a:r>
            <a:endParaRPr/>
          </a:p>
          <a:p>
            <a:r>
              <a:rPr lang="en-US" sz="1900">
                <a:solidFill>
                  <a:srgbClr val="5e49fd"/>
                </a:solidFill>
                <a:latin typeface="Consolas"/>
                <a:ea typeface="ヒラギノ角ゴ ProN W3"/>
              </a:rPr>
              <a:t>     </a:t>
            </a:r>
            <a:r>
              <a:rPr lang="en-US" sz="1900">
                <a:solidFill>
                  <a:srgbClr val="5e49fd"/>
                </a:solidFill>
                <a:latin typeface="Consolas"/>
                <a:ea typeface="ヒラギノ角ゴ ProN W3"/>
              </a:rPr>
              <a:t>this</a:t>
            </a:r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.el.fadeOut(200);</a:t>
            </a:r>
            <a:endParaRPr/>
          </a:p>
          <a:p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}</a:t>
            </a:r>
            <a:endParaRPr/>
          </a:p>
          <a:p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}</a:t>
            </a:r>
            <a:endParaRPr/>
          </a:p>
          <a:p>
            <a:endParaRPr/>
          </a:p>
        </p:txBody>
      </p:sp>
      <p:sp>
        <p:nvSpPr>
          <p:cNvPr id="211" name="CustomShape 3"/>
          <p:cNvSpPr/>
          <p:nvPr/>
        </p:nvSpPr>
        <p:spPr>
          <a:xfrm>
            <a:off x="116856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2.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Design classes for configurability</a:t>
            </a:r>
            <a:endParaRPr/>
          </a:p>
        </p:txBody>
      </p:sp>
      <p:sp>
        <p:nvSpPr>
          <p:cNvPr id="212" name="CustomShape 4"/>
          <p:cNvSpPr/>
          <p:nvPr/>
        </p:nvSpPr>
        <p:spPr>
          <a:xfrm>
            <a:off x="6883560" y="5334120"/>
            <a:ext cx="5790960" cy="211644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MyTip = Ext.extend(Ext.Tooltip, {</a:t>
            </a:r>
            <a:endParaRPr/>
          </a:p>
          <a:p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fadeDuration: 200,</a:t>
            </a:r>
            <a:endParaRPr/>
          </a:p>
          <a:p>
            <a:endParaRPr/>
          </a:p>
          <a:p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onMouseLeave : function(){        </a:t>
            </a:r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	</a:t>
            </a:r>
            <a:r>
              <a:rPr lang="en-US" sz="1900">
                <a:solidFill>
                  <a:srgbClr val="5e49fd"/>
                </a:solidFill>
                <a:latin typeface="Consolas"/>
                <a:ea typeface="ヒラギノ角ゴ ProN W3"/>
              </a:rPr>
              <a:t>this</a:t>
            </a:r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.el.fadeOut(</a:t>
            </a:r>
            <a:r>
              <a:rPr lang="en-US" sz="1900">
                <a:solidFill>
                  <a:srgbClr val="5e49fd"/>
                </a:solidFill>
                <a:latin typeface="Consolas"/>
                <a:ea typeface="ヒラギノ角ゴ ProN W3"/>
              </a:rPr>
              <a:t>this</a:t>
            </a:r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.fadeDuration);</a:t>
            </a:r>
            <a:endParaRPr/>
          </a:p>
          <a:p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}</a:t>
            </a:r>
            <a:endParaRPr/>
          </a:p>
          <a:p>
            <a:r>
              <a:rPr lang="en-US" sz="1900">
                <a:solidFill>
                  <a:srgbClr val="000000"/>
                </a:solidFill>
                <a:latin typeface="Consolas"/>
                <a:ea typeface="ヒラギノ角ゴ ProN W3"/>
              </a:rPr>
              <a:t>}</a:t>
            </a:r>
            <a:endParaRPr/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116856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3.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Make key functionality easily overridable</a:t>
            </a:r>
            <a:endParaRPr/>
          </a:p>
        </p:txBody>
      </p:sp>
      <p:sp>
        <p:nvSpPr>
          <p:cNvPr id="214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5" name="CustomShape 3"/>
          <p:cNvSpPr/>
          <p:nvPr/>
        </p:nvSpPr>
        <p:spPr>
          <a:xfrm>
            <a:off x="1168560" y="3429000"/>
            <a:ext cx="11429640" cy="49662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6"/>
              </a:rPr>
              <a:t>?</a:t>
            </a:r>
            <a:r>
              <a:rPr b="1"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Why?</a:t>
            </a:r>
            <a:endParaRPr/>
          </a:p>
          <a:p>
            <a:endParaRPr/>
          </a:p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3"/>
              </a:rPr>
              <a:t>!</a:t>
            </a:r>
            <a:r>
              <a:rPr b="1"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 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It will allow your class to be easily altered without the use of huge overrides. This concept is seen throughout all of Ext JS.</a:t>
            </a:r>
            <a:endParaRPr/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1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06640" y="3733920"/>
            <a:ext cx="1447560" cy="1447560"/>
          </a:xfrm>
          <a:prstGeom prst="rect">
            <a:avLst/>
          </a:prstGeom>
        </p:spPr>
      </p:pic>
      <p:pic>
        <p:nvPicPr>
          <p:cNvPr descr="" id="21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88320" y="3352680"/>
            <a:ext cx="1599840" cy="1599840"/>
          </a:xfrm>
          <a:prstGeom prst="rect">
            <a:avLst/>
          </a:prstGeom>
        </p:spPr>
      </p:pic>
      <p:sp>
        <p:nvSpPr>
          <p:cNvPr id="219" name="CustomShape 2"/>
          <p:cNvSpPr/>
          <p:nvPr/>
        </p:nvSpPr>
        <p:spPr>
          <a:xfrm>
            <a:off x="863640" y="5334120"/>
            <a:ext cx="5257440" cy="277164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initComponent : function(){</a:t>
            </a:r>
            <a:endParaRPr/>
          </a:p>
          <a:p>
            <a:r>
              <a:rPr lang="en-US" sz="2200">
                <a:solidFill>
                  <a:srgbClr val="5e49fd"/>
                </a:solidFill>
                <a:latin typeface="Consolas"/>
                <a:ea typeface="ヒラギノ角ゴ ProN W3"/>
              </a:rPr>
              <a:t>this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.tpl = </a:t>
            </a:r>
            <a:r>
              <a:rPr lang="en-US" sz="2200">
                <a:solidFill>
                  <a:srgbClr val="5e49fd"/>
                </a:solidFill>
                <a:latin typeface="Consolas"/>
                <a:ea typeface="ヒラギノ角ゴ ProN W3"/>
              </a:rPr>
              <a:t>new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Ext.XTemplate(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    ”</a:t>
            </a:r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&lt;div&gt;{foo}&lt;/div&gt;”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);</a:t>
            </a:r>
            <a:endParaRPr/>
          </a:p>
          <a:p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// ....</a:t>
            </a:r>
            <a:endParaRPr/>
          </a:p>
          <a:p>
            <a:r>
              <a:rPr lang="en-US" sz="2200">
                <a:solidFill>
                  <a:srgbClr val="000000"/>
                </a:solidFill>
                <a:latin typeface="Consolas"/>
                <a:ea typeface="ヒラギノ角ゴ ProN W3"/>
              </a:rPr>
              <a:t>}</a:t>
            </a:r>
            <a:endParaRPr/>
          </a:p>
          <a:p>
            <a:endParaRPr/>
          </a:p>
        </p:txBody>
      </p:sp>
      <p:sp>
        <p:nvSpPr>
          <p:cNvPr id="220" name="CustomShape 3"/>
          <p:cNvSpPr/>
          <p:nvPr/>
        </p:nvSpPr>
        <p:spPr>
          <a:xfrm>
            <a:off x="116856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3. Make key functionality easily overridable</a:t>
            </a:r>
            <a:endParaRPr/>
          </a:p>
        </p:txBody>
      </p:sp>
      <p:sp>
        <p:nvSpPr>
          <p:cNvPr id="221" name="CustomShape 4"/>
          <p:cNvSpPr/>
          <p:nvPr/>
        </p:nvSpPr>
        <p:spPr>
          <a:xfrm>
            <a:off x="6959520" y="5334120"/>
            <a:ext cx="5790960" cy="313956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initComponent : function(){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b="1"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if (!</a:t>
            </a:r>
            <a:r>
              <a:rPr b="1" lang="en-US" sz="2000">
                <a:solidFill>
                  <a:srgbClr val="5e49fd"/>
                </a:solidFill>
                <a:latin typeface="Consolas"/>
                <a:ea typeface="ヒラギノ角ゴ ProN W3"/>
              </a:rPr>
              <a:t>this</a:t>
            </a:r>
            <a:r>
              <a:rPr b="1"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.tpl) {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 sz="2000">
                <a:solidFill>
                  <a:srgbClr val="5e49fd"/>
                </a:solidFill>
                <a:latin typeface="Consolas"/>
                <a:ea typeface="ヒラギノ角ゴ ProN W3"/>
              </a:rPr>
              <a:t>this</a:t>
            </a:r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.tpl = </a:t>
            </a:r>
            <a:r>
              <a:rPr lang="en-US" sz="2000">
                <a:solidFill>
                  <a:srgbClr val="5e49fd"/>
                </a:solidFill>
                <a:latin typeface="Consolas"/>
                <a:ea typeface="ヒラギノ角ゴ ProN W3"/>
              </a:rPr>
              <a:t>new</a:t>
            </a:r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 Ext.XTemplate(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            </a:t>
            </a:r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'&lt;div&gt;{foo}&lt;/div&gt;”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     </a:t>
            </a:r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);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b="1"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}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// ....</a:t>
            </a:r>
            <a:endParaRPr/>
          </a:p>
          <a:p>
            <a:r>
              <a:rPr lang="en-US" sz="2000">
                <a:solidFill>
                  <a:srgbClr val="000000"/>
                </a:solidFill>
                <a:latin typeface="Consolas"/>
                <a:ea typeface="ヒラギノ角ゴ ProN W3"/>
              </a:rPr>
              <a:t>}</a:t>
            </a:r>
            <a:endParaRPr/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68560" y="380880"/>
            <a:ext cx="10515240" cy="129492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4.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Make classes localizable</a:t>
            </a:r>
            <a:endParaRPr/>
          </a:p>
        </p:txBody>
      </p:sp>
      <p:sp>
        <p:nvSpPr>
          <p:cNvPr id="223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4" name="CustomShape 3"/>
          <p:cNvSpPr/>
          <p:nvPr/>
        </p:nvSpPr>
        <p:spPr>
          <a:xfrm>
            <a:off x="1168560" y="3429000"/>
            <a:ext cx="11429640" cy="374724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6"/>
              </a:rPr>
              <a:t>?</a:t>
            </a:r>
            <a:r>
              <a:rPr b="1"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Why?</a:t>
            </a:r>
            <a:endParaRPr/>
          </a:p>
          <a:p>
            <a:endParaRPr/>
          </a:p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3"/>
              </a:rPr>
              <a:t>!</a:t>
            </a:r>
            <a:r>
              <a:rPr b="1"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 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Because you know your boss will ask about localization support at some point.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2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06640" y="3733920"/>
            <a:ext cx="1447560" cy="1447560"/>
          </a:xfrm>
          <a:prstGeom prst="rect">
            <a:avLst/>
          </a:prstGeom>
        </p:spPr>
      </p:pic>
      <p:pic>
        <p:nvPicPr>
          <p:cNvPr descr="" id="22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88320" y="3352680"/>
            <a:ext cx="1599840" cy="1599840"/>
          </a:xfrm>
          <a:prstGeom prst="rect">
            <a:avLst/>
          </a:prstGeom>
        </p:spPr>
      </p:pic>
      <p:sp>
        <p:nvSpPr>
          <p:cNvPr id="228" name="CustomShape 2"/>
          <p:cNvSpPr/>
          <p:nvPr/>
        </p:nvSpPr>
        <p:spPr>
          <a:xfrm>
            <a:off x="482760" y="5334120"/>
            <a:ext cx="5181120" cy="283356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MyClass = Ext.extend(Ext.Toolbar, {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constructor: function() {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this.add({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            </a:t>
            </a:r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text : 'No data to display’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});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....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});</a:t>
            </a:r>
            <a:endParaRPr/>
          </a:p>
          <a:p>
            <a:endParaRPr/>
          </a:p>
          <a:p>
            <a:endParaRPr/>
          </a:p>
        </p:txBody>
      </p:sp>
      <p:sp>
        <p:nvSpPr>
          <p:cNvPr id="229" name="CustomShape 3"/>
          <p:cNvSpPr/>
          <p:nvPr/>
        </p:nvSpPr>
        <p:spPr>
          <a:xfrm>
            <a:off x="1168560" y="380880"/>
            <a:ext cx="10515240" cy="129492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4.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Make classes localizable</a:t>
            </a:r>
            <a:endParaRPr/>
          </a:p>
        </p:txBody>
      </p:sp>
      <p:sp>
        <p:nvSpPr>
          <p:cNvPr id="230" name="CustomShape 4"/>
          <p:cNvSpPr/>
          <p:nvPr/>
        </p:nvSpPr>
        <p:spPr>
          <a:xfrm>
            <a:off x="7340760" y="5334120"/>
            <a:ext cx="5181120" cy="283356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MyClass = Ext.extend(Ext.Toolbar, {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noDataText : 'No data to display’,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constructor: function() {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this.add({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            </a:t>
            </a:r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text : this.noDataText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        </a:t>
            </a:r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});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    </a:t>
            </a:r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});</a:t>
            </a:r>
            <a:endParaRPr/>
          </a:p>
          <a:p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});</a:t>
            </a:r>
            <a:r>
              <a:rPr lang="en-US">
                <a:solidFill>
                  <a:srgbClr val="000000"/>
                </a:solidFill>
                <a:latin typeface="Consolas"/>
                <a:ea typeface="ヒラギノ角ゴ ProN W3"/>
              </a:rPr>
              <a:t>	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244520" y="228600"/>
            <a:ext cx="10515240" cy="152352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5.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Use a syntax checker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1168560" y="3429000"/>
            <a:ext cx="11429640" cy="49662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6"/>
              </a:rPr>
              <a:t>?</a:t>
            </a:r>
            <a:r>
              <a:rPr b="1"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Why?</a:t>
            </a:r>
            <a:endParaRPr/>
          </a:p>
          <a:p>
            <a:endParaRPr/>
          </a:p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3"/>
              </a:rPr>
              <a:t>!</a:t>
            </a:r>
            <a:r>
              <a:rPr b="1"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 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Helps you find global variable leaks, extra commas etc. Use JsLint or JavaScriptLint (beware, JsLint WILL hurt your feelings). </a:t>
            </a:r>
            <a:endParaRPr/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5" name="CustomShape 2"/>
          <p:cNvSpPr/>
          <p:nvPr/>
        </p:nvSpPr>
        <p:spPr>
          <a:xfrm>
            <a:off x="1168560" y="3429000"/>
            <a:ext cx="11429640" cy="49662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6"/>
              </a:rPr>
              <a:t>?</a:t>
            </a:r>
            <a:r>
              <a:rPr b="1"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Why?</a:t>
            </a:r>
            <a:endParaRPr/>
          </a:p>
          <a:p>
            <a:endParaRPr/>
          </a:p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3"/>
              </a:rPr>
              <a:t>!</a:t>
            </a:r>
            <a:r>
              <a:rPr b="1"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 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Because noone likes memory leaks. Override the onDestroy method to clean up any additional elements, event listeners etc...</a:t>
            </a:r>
            <a:endParaRPr/>
          </a:p>
        </p:txBody>
      </p:sp>
      <p:sp>
        <p:nvSpPr>
          <p:cNvPr id="236" name="CustomShape 3"/>
          <p:cNvSpPr/>
          <p:nvPr/>
        </p:nvSpPr>
        <p:spPr>
          <a:xfrm>
            <a:off x="1244520" y="685800"/>
            <a:ext cx="10743840" cy="137124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6.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Clean up after yourself</a:t>
            </a:r>
            <a:endParaRPr/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38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06640" y="3733920"/>
            <a:ext cx="1447560" cy="1447560"/>
          </a:xfrm>
          <a:prstGeom prst="rect">
            <a:avLst/>
          </a:prstGeom>
        </p:spPr>
      </p:pic>
      <p:pic>
        <p:nvPicPr>
          <p:cNvPr descr="" id="239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88320" y="3352680"/>
            <a:ext cx="1599840" cy="1599840"/>
          </a:xfrm>
          <a:prstGeom prst="rect">
            <a:avLst/>
          </a:prstGeom>
        </p:spPr>
      </p:pic>
      <p:sp>
        <p:nvSpPr>
          <p:cNvPr id="240" name="CustomShape 2"/>
          <p:cNvSpPr/>
          <p:nvPr/>
        </p:nvSpPr>
        <p:spPr>
          <a:xfrm>
            <a:off x="482760" y="5334120"/>
            <a:ext cx="5105160" cy="351828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MyPanel = Ext.extend(Ext.Panel, {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constructor: function() {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2500">
                <a:solidFill>
                  <a:srgbClr val="5e49fd"/>
                </a:solidFill>
                <a:latin typeface="Klavika Lt"/>
                <a:ea typeface="ヒラギノ角ゴ ProN W3"/>
              </a:rPr>
              <a:t>this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.someEl = </a:t>
            </a:r>
            <a:r>
              <a:rPr lang="en-US" sz="2500">
                <a:solidFill>
                  <a:srgbClr val="5e49fd"/>
                </a:solidFill>
                <a:latin typeface="Klavika Lt"/>
                <a:ea typeface="ヒラギノ角ゴ ProN W3"/>
              </a:rPr>
              <a:t>new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Ext.Element();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},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....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});</a:t>
            </a:r>
            <a:endParaRPr/>
          </a:p>
          <a:p>
            <a:endParaRPr/>
          </a:p>
        </p:txBody>
      </p:sp>
      <p:sp>
        <p:nvSpPr>
          <p:cNvPr id="241" name="CustomShape 3"/>
          <p:cNvSpPr/>
          <p:nvPr/>
        </p:nvSpPr>
        <p:spPr>
          <a:xfrm>
            <a:off x="6502320" y="5334120"/>
            <a:ext cx="6248160" cy="428004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MyPanel = Ext.extend(Ext.Panel, {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constructor: function() {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2500">
                <a:solidFill>
                  <a:srgbClr val="5e49fd"/>
                </a:solidFill>
                <a:latin typeface="Klavika Lt"/>
                <a:ea typeface="ヒラギノ角ゴ ProN W3"/>
              </a:rPr>
              <a:t>this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.someEl = </a:t>
            </a:r>
            <a:r>
              <a:rPr lang="en-US" sz="2500">
                <a:solidFill>
                  <a:srgbClr val="5e49fd"/>
                </a:solidFill>
                <a:latin typeface="Klavika Lt"/>
                <a:ea typeface="ヒラギノ角ゴ ProN W3"/>
              </a:rPr>
              <a:t>new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Ext.Element();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},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onDestroy: function() {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2500">
                <a:solidFill>
                  <a:srgbClr val="5e49fd"/>
                </a:solidFill>
                <a:latin typeface="Klavika Lt"/>
                <a:ea typeface="ヒラギノ角ゴ ProN W3"/>
              </a:rPr>
              <a:t>this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.someEl.destroy();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// Call superclass destroy method...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}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});</a:t>
            </a:r>
            <a:endParaRPr/>
          </a:p>
        </p:txBody>
      </p:sp>
      <p:sp>
        <p:nvSpPr>
          <p:cNvPr id="242" name="CustomShape 4"/>
          <p:cNvSpPr/>
          <p:nvPr/>
        </p:nvSpPr>
        <p:spPr>
          <a:xfrm>
            <a:off x="1244520" y="685800"/>
            <a:ext cx="10743840" cy="137124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6. Clean up after yourself</a:t>
            </a:r>
            <a:endParaRPr/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4" name="CustomShape 2"/>
          <p:cNvSpPr/>
          <p:nvPr/>
        </p:nvSpPr>
        <p:spPr>
          <a:xfrm>
            <a:off x="1168560" y="3429000"/>
            <a:ext cx="11429640" cy="43567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6"/>
              </a:rPr>
              <a:t>?</a:t>
            </a:r>
            <a:r>
              <a:rPr b="1"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Why?</a:t>
            </a:r>
            <a:endParaRPr/>
          </a:p>
          <a:p>
            <a:endParaRPr/>
          </a:p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3"/>
              </a:rPr>
              <a:t>!</a:t>
            </a:r>
            <a:r>
              <a:rPr b="1"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 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Because you (or someone else) may want to make use of the lazy instantiation mechanism provided by Ext.</a:t>
            </a:r>
            <a:endParaRPr/>
          </a:p>
        </p:txBody>
      </p:sp>
      <p:sp>
        <p:nvSpPr>
          <p:cNvPr id="245" name="CustomShape 3"/>
          <p:cNvSpPr/>
          <p:nvPr/>
        </p:nvSpPr>
        <p:spPr>
          <a:xfrm>
            <a:off x="1244520" y="685800"/>
            <a:ext cx="10743840" cy="137124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7.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Define an xtype</a:t>
            </a:r>
            <a:endParaRPr/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47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06640" y="3733920"/>
            <a:ext cx="1447560" cy="1447560"/>
          </a:xfrm>
          <a:prstGeom prst="rect">
            <a:avLst/>
          </a:prstGeom>
        </p:spPr>
      </p:pic>
      <p:pic>
        <p:nvPicPr>
          <p:cNvPr descr="" id="248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88320" y="3352680"/>
            <a:ext cx="1599840" cy="1599840"/>
          </a:xfrm>
          <a:prstGeom prst="rect">
            <a:avLst/>
          </a:prstGeom>
        </p:spPr>
      </p:pic>
      <p:sp>
        <p:nvSpPr>
          <p:cNvPr id="249" name="CustomShape 2"/>
          <p:cNvSpPr/>
          <p:nvPr/>
        </p:nvSpPr>
        <p:spPr>
          <a:xfrm>
            <a:off x="482760" y="5334120"/>
            <a:ext cx="5105160" cy="313740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MyPanel = Ext.extend(Ext.Panel, {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constructor: function() {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// ...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}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});</a:t>
            </a:r>
            <a:endParaRPr/>
          </a:p>
          <a:p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6502320" y="5334120"/>
            <a:ext cx="6248160" cy="275652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MyPanel = Ext.extend(Ext.Panel, {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constructor: function() {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// ...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}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});</a:t>
            </a:r>
            <a:endParaRPr/>
          </a:p>
          <a:p>
            <a:r>
              <a:rPr b="1"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Ext.reg(’mypanel’, MyPanel);</a:t>
            </a:r>
            <a:endParaRPr/>
          </a:p>
        </p:txBody>
      </p:sp>
      <p:sp>
        <p:nvSpPr>
          <p:cNvPr id="251" name="CustomShape 4"/>
          <p:cNvSpPr/>
          <p:nvPr/>
        </p:nvSpPr>
        <p:spPr>
          <a:xfrm>
            <a:off x="1244520" y="685800"/>
            <a:ext cx="10743840" cy="137124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7.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Define an xtype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24452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Some popular community extensions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9" name="CustomShape 3"/>
          <p:cNvSpPr/>
          <p:nvPr/>
        </p:nvSpPr>
        <p:spPr>
          <a:xfrm>
            <a:off x="558720" y="2895480"/>
            <a:ext cx="11963160" cy="685332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3200">
                <a:solidFill>
                  <a:srgbClr val="f2f2f2"/>
                </a:solidFill>
                <a:latin typeface="Klavika Rg"/>
                <a:ea typeface="ヒラギノ角ゴ ProN W3"/>
              </a:rPr>
              <a:t>// By Saki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Rg"/>
                <a:ea typeface="ヒラギノ角ゴ ProN W6"/>
              </a:rPr>
              <a:t>Ext.ux.form.LovCombo = Ext.extend(Ext.form.ComboBox, { });</a:t>
            </a:r>
            <a:endParaRPr/>
          </a:p>
          <a:p>
            <a:endParaRPr/>
          </a:p>
          <a:p>
            <a:r>
              <a:rPr lang="en-US" sz="3200">
                <a:solidFill>
                  <a:srgbClr val="f2f2f2"/>
                </a:solidFill>
                <a:latin typeface="Klavika Rg"/>
                <a:ea typeface="ヒラギノ角ゴ ProN W3"/>
              </a:rPr>
              <a:t>// By MindPatterns</a:t>
            </a:r>
            <a:endParaRPr/>
          </a:p>
          <a:p>
            <a:r>
              <a:rPr lang="en-US" sz="3400">
                <a:solidFill>
                  <a:srgbClr val="000000"/>
                </a:solidFill>
                <a:latin typeface="Klavika Rg"/>
                <a:ea typeface="ヒラギノ角ゴ ProN W3"/>
              </a:rPr>
              <a:t>Ext.ux.grid.livegrid.GridPanel = Ext.extend(Ext.grid.GridPanel, { });</a:t>
            </a:r>
            <a:endParaRPr/>
          </a:p>
          <a:p>
            <a:endParaRPr/>
          </a:p>
          <a:p>
            <a:r>
              <a:rPr lang="en-US" sz="3200">
                <a:solidFill>
                  <a:srgbClr val="f2f2f2"/>
                </a:solidFill>
                <a:latin typeface="Klavika Rg"/>
                <a:ea typeface="ヒラギノ角ゴ ProN W3"/>
              </a:rPr>
              <a:t>// By Condor</a:t>
            </a:r>
            <a:endParaRPr/>
          </a:p>
          <a:p>
            <a:r>
              <a:rPr lang="en-US" sz="3600">
                <a:solidFill>
                  <a:srgbClr val="000000"/>
                </a:solidFill>
                <a:latin typeface="Klavika Rg"/>
                <a:ea typeface="ヒラギノ角ゴ ProN W3"/>
              </a:rPr>
              <a:t>Ext.ux.data.PagingStore = Ext.extend(Ext.data.Store, { });</a:t>
            </a:r>
            <a:endParaRPr/>
          </a:p>
          <a:p>
            <a:endParaRPr/>
          </a:p>
          <a:p>
            <a:r>
              <a:rPr i="1" lang="en-US" sz="3600">
                <a:solidFill>
                  <a:srgbClr val="d9d9d9"/>
                </a:solidFill>
                <a:latin typeface="Klavika Lt"/>
                <a:ea typeface="ヒラギノ角ゴ ProN W3"/>
              </a:rPr>
              <a:t>Extensions don’t have to involve UI. </a:t>
            </a:r>
            <a:endParaRPr/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3" name="CustomShape 2"/>
          <p:cNvSpPr/>
          <p:nvPr/>
        </p:nvSpPr>
        <p:spPr>
          <a:xfrm>
            <a:off x="1168560" y="3429000"/>
            <a:ext cx="11429640" cy="55756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6"/>
              </a:rPr>
              <a:t>?</a:t>
            </a:r>
            <a:r>
              <a:rPr b="1"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Why?</a:t>
            </a:r>
            <a:endParaRPr/>
          </a:p>
          <a:p>
            <a:endParaRPr/>
          </a:p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3"/>
              </a:rPr>
              <a:t>!</a:t>
            </a:r>
            <a:r>
              <a:rPr b="1"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 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Because other developers will likely read your code. By using the JSDoc syntax you can generate beautiful documentation looking like the Ext online API (using Ext-Doc).</a:t>
            </a:r>
            <a:endParaRPr/>
          </a:p>
        </p:txBody>
      </p:sp>
      <p:sp>
        <p:nvSpPr>
          <p:cNvPr id="254" name="CustomShape 3"/>
          <p:cNvSpPr/>
          <p:nvPr/>
        </p:nvSpPr>
        <p:spPr>
          <a:xfrm>
            <a:off x="1244520" y="685800"/>
            <a:ext cx="10743840" cy="137124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8.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Document your extension</a:t>
            </a:r>
            <a:endParaRPr/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descr="" id="256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06640" y="3733920"/>
            <a:ext cx="1447560" cy="1447560"/>
          </a:xfrm>
          <a:prstGeom prst="rect">
            <a:avLst/>
          </a:prstGeom>
        </p:spPr>
      </p:pic>
      <p:pic>
        <p:nvPicPr>
          <p:cNvPr descr="" id="257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788320" y="3352680"/>
            <a:ext cx="1599840" cy="1599840"/>
          </a:xfrm>
          <a:prstGeom prst="rect">
            <a:avLst/>
          </a:prstGeom>
        </p:spPr>
      </p:pic>
      <p:sp>
        <p:nvSpPr>
          <p:cNvPr id="258" name="CustomShape 2"/>
          <p:cNvSpPr/>
          <p:nvPr/>
        </p:nvSpPr>
        <p:spPr>
          <a:xfrm>
            <a:off x="482760" y="5334120"/>
            <a:ext cx="4723920" cy="237564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MyClass = Ext.extend(Ext.Panel, {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// ...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});</a:t>
            </a:r>
            <a:endParaRPr/>
          </a:p>
          <a:p>
            <a:endParaRPr/>
          </a:p>
        </p:txBody>
      </p:sp>
      <p:sp>
        <p:nvSpPr>
          <p:cNvPr id="259" name="CustomShape 3"/>
          <p:cNvSpPr/>
          <p:nvPr/>
        </p:nvSpPr>
        <p:spPr>
          <a:xfrm>
            <a:off x="7112160" y="5334120"/>
            <a:ext cx="5486040" cy="4280040"/>
          </a:xfrm>
          <a:prstGeom prst="rect">
            <a:avLst/>
          </a:prstGeom>
          <a:solidFill>
            <a:srgbClr val="daedef"/>
          </a:solidFill>
        </p:spPr>
        <p:txBody>
          <a:bodyPr bIns="45000" lIns="90000" rIns="90000" tIns="45000"/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/**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* @class MyClass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* @extends Ext.Panel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* @constructor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* @param {Object} config The cfg object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*/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MyClass = Ext.extend(Ext.Panel, {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    </a:t>
            </a:r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// ...</a:t>
            </a:r>
            <a:endParaRPr/>
          </a:p>
          <a:p>
            <a:r>
              <a:rPr lang="en-US" sz="2500">
                <a:solidFill>
                  <a:srgbClr val="000000"/>
                </a:solidFill>
                <a:latin typeface="Klavika Lt"/>
                <a:ea typeface="ヒラギノ角ゴ ProN W3"/>
              </a:rPr>
              <a:t>});</a:t>
            </a:r>
            <a:endParaRPr/>
          </a:p>
        </p:txBody>
      </p:sp>
      <p:sp>
        <p:nvSpPr>
          <p:cNvPr id="260" name="CustomShape 4"/>
          <p:cNvSpPr/>
          <p:nvPr/>
        </p:nvSpPr>
        <p:spPr>
          <a:xfrm>
            <a:off x="1244520" y="685800"/>
            <a:ext cx="10743840" cy="137124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8.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Document your extension</a:t>
            </a:r>
            <a:endParaRPr/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2" name="CustomShape 2"/>
          <p:cNvSpPr/>
          <p:nvPr/>
        </p:nvSpPr>
        <p:spPr>
          <a:xfrm>
            <a:off x="1168560" y="3429000"/>
            <a:ext cx="11429640" cy="557568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6"/>
              </a:rPr>
              <a:t>?</a:t>
            </a:r>
            <a:r>
              <a:rPr b="1"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Why?</a:t>
            </a:r>
            <a:endParaRPr/>
          </a:p>
          <a:p>
            <a:endParaRPr/>
          </a:p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3"/>
              </a:rPr>
              <a:t>!</a:t>
            </a:r>
            <a:r>
              <a:rPr b="1"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Noone likes bugs. Some examples:</a:t>
            </a:r>
            <a:endParaRPr/>
          </a:p>
          <a:p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* What happens if you include multiple instances of your extension? </a:t>
            </a:r>
            <a:endParaRPr/>
          </a:p>
          <a:p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* What happens when it’s destroyed? Any leaked DOM nodes etc?</a:t>
            </a:r>
            <a:endParaRPr/>
          </a:p>
        </p:txBody>
      </p:sp>
      <p:sp>
        <p:nvSpPr>
          <p:cNvPr id="263" name="CustomShape 3"/>
          <p:cNvSpPr/>
          <p:nvPr/>
        </p:nvSpPr>
        <p:spPr>
          <a:xfrm>
            <a:off x="1244520" y="685800"/>
            <a:ext cx="11429640" cy="137124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9.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Test edge cases</a:t>
            </a:r>
            <a:endParaRPr/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1168560" y="3429000"/>
            <a:ext cx="11429640" cy="435672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6"/>
              </a:rPr>
              <a:t>?</a:t>
            </a:r>
            <a:r>
              <a:rPr b="1"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Why?</a:t>
            </a:r>
            <a:endParaRPr/>
          </a:p>
          <a:p>
            <a:endParaRPr/>
          </a:p>
          <a:p>
            <a:r>
              <a:rPr b="1" lang="en-US" sz="8000">
                <a:solidFill>
                  <a:srgbClr val="ffff00"/>
                </a:solidFill>
                <a:latin typeface="Klavika Rg"/>
                <a:ea typeface="ヒラギノ角ゴ ProN W3"/>
              </a:rPr>
              <a:t>!</a:t>
            </a:r>
            <a:r>
              <a:rPr b="1" lang="en-US" sz="4000">
                <a:solidFill>
                  <a:srgbClr val="ffff00"/>
                </a:solidFill>
                <a:latin typeface="Klavika Rg"/>
                <a:ea typeface="ヒラギノ角ゴ ProN W3"/>
              </a:rPr>
              <a:t> 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You might not care, but everyone that wants to use your extension in a production environment will (should) care. </a:t>
            </a: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1244520" y="685800"/>
            <a:ext cx="11429640" cy="1371240"/>
          </a:xfrm>
          <a:prstGeom prst="rect">
            <a:avLst/>
          </a:prstGeom>
        </p:spPr>
        <p:txBody>
          <a:bodyPr anchor="b" bIns="50760" lIns="50760" rIns="50760" tIns="50760"/>
          <a:p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10.</a:t>
            </a:r>
            <a:r>
              <a:rPr lang="en-US" sz="7200">
                <a:solidFill>
                  <a:srgbClr val="ffffff"/>
                </a:solidFill>
                <a:latin typeface="Klavika Rg"/>
                <a:ea typeface="ヒラギノ角ゴ ProN W3"/>
              </a:rPr>
              <a:t> Include a license</a:t>
            </a:r>
            <a:endParaRPr/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1244520" y="380880"/>
            <a:ext cx="10515240" cy="144756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Additional resources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1092240" y="4114800"/>
            <a:ext cx="11201040" cy="4509360"/>
          </a:xfrm>
          <a:prstGeom prst="rect">
            <a:avLst/>
          </a:prstGeom>
        </p:spPr>
        <p:txBody>
          <a:bodyPr bIns="45000" lIns="90000" rIns="90000" tIns="45000"/>
          <a:p>
            <a:pPr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500">
                <a:solidFill>
                  <a:srgbClr val="000000"/>
                </a:solidFill>
                <a:latin typeface="Klavika Rg"/>
                <a:ea typeface="ヒラギノ角ゴ ProN W6"/>
              </a:rPr>
              <a:t>Sencha Learning Center: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http://www.sencha.com/learn/Ext_2_Overview</a:t>
            </a:r>
            <a:endParaRPr/>
          </a:p>
          <a:p>
            <a:endParaRPr/>
          </a:p>
          <a:p>
            <a:pPr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500">
                <a:solidFill>
                  <a:srgbClr val="000000"/>
                </a:solidFill>
                <a:latin typeface="Klavika Rg"/>
                <a:ea typeface="ヒラギノ角ゴ ProN W6"/>
              </a:rPr>
              <a:t>Saki’s Blog: </a:t>
            </a:r>
            <a:endParaRPr/>
          </a:p>
          <a:p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http://blog.extjs.eu/know-how/extension-or-plugin/</a:t>
            </a:r>
            <a:endParaRPr/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1244520" y="380880"/>
            <a:ext cx="10515240" cy="144756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Questions?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1092240" y="4572000"/>
            <a:ext cx="11201040" cy="10047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US" sz="6000">
                <a:solidFill>
                  <a:srgbClr val="000000"/>
                </a:solidFill>
                <a:latin typeface="Klavika Rg"/>
                <a:ea typeface="ヒラギノ角ゴ ProN W6"/>
              </a:rPr>
              <a:t>mats@ext-scheduler.com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44520" y="609480"/>
            <a:ext cx="10515240" cy="121896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Terminology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2" name="CustomShape 3"/>
          <p:cNvSpPr/>
          <p:nvPr/>
        </p:nvSpPr>
        <p:spPr>
          <a:xfrm>
            <a:off x="1168560" y="3048120"/>
            <a:ext cx="11201040" cy="664200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* </a:t>
            </a:r>
            <a:r>
              <a:rPr b="1" lang="en-US" sz="5000">
                <a:solidFill>
                  <a:srgbClr val="000000"/>
                </a:solidFill>
                <a:latin typeface="Klavika Rg"/>
                <a:ea typeface="ヒラギノ角ゴ ProN W6"/>
              </a:rPr>
              <a:t>Extension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: Create a new class with added or modified behavior</a:t>
            </a:r>
            <a:endParaRPr/>
          </a:p>
          <a:p>
            <a:endParaRPr/>
          </a:p>
          <a:p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* </a:t>
            </a:r>
            <a:r>
              <a:rPr b="1" lang="en-US" sz="5000">
                <a:solidFill>
                  <a:srgbClr val="000000"/>
                </a:solidFill>
                <a:latin typeface="Klavika Rg"/>
                <a:ea typeface="ヒラギノ角ゴ ProN W6"/>
              </a:rPr>
              <a:t>Override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: Globally alter the behavior of an existing class (useful for patching etc).</a:t>
            </a:r>
            <a:endParaRPr/>
          </a:p>
          <a:p>
            <a:endParaRPr/>
          </a:p>
          <a:p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* </a:t>
            </a:r>
            <a:r>
              <a:rPr b="1" lang="en-US" sz="5000">
                <a:solidFill>
                  <a:srgbClr val="000000"/>
                </a:solidFill>
                <a:latin typeface="Klavika Rg"/>
                <a:ea typeface="ヒラギノ角ゴ ProN W6"/>
              </a:rPr>
              <a:t>Plugin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: Augment and add behavior to an </a:t>
            </a:r>
            <a:r>
              <a:rPr i="1" lang="en-US" sz="4000" u="sng">
                <a:solidFill>
                  <a:srgbClr val="000000"/>
                </a:solidFill>
                <a:latin typeface="Klavika Rg"/>
                <a:ea typeface="ヒラギノ角ゴ ProN W6"/>
              </a:rPr>
              <a:t>Ext.Component</a:t>
            </a:r>
            <a:r>
              <a:rPr i="1"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 </a:t>
            </a:r>
            <a:r>
              <a:rPr lang="en-US" sz="4000">
                <a:solidFill>
                  <a:srgbClr val="000000"/>
                </a:solidFill>
                <a:latin typeface="Klavika Rg"/>
                <a:ea typeface="ヒラギノ角ゴ ProN W6"/>
              </a:rPr>
              <a:t>instance (but not tied to a class)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063320" y="2743200"/>
            <a:ext cx="6019560" cy="4571640"/>
          </a:xfrm>
          <a:prstGeom prst="rect">
            <a:avLst/>
          </a:prstGeom>
          <a:solidFill>
            <a:srgbClr val="ffbe7d"/>
          </a:solidFill>
          <a:ln w="9360">
            <a:solidFill>
              <a:srgbClr val="000000"/>
            </a:solidFill>
            <a:miter/>
          </a:ln>
        </p:spPr>
      </p:sp>
      <p:sp>
        <p:nvSpPr>
          <p:cNvPr id="94" name="CustomShape 2"/>
          <p:cNvSpPr/>
          <p:nvPr/>
        </p:nvSpPr>
        <p:spPr>
          <a:xfrm>
            <a:off x="1240560" y="144792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95" name="CustomShape 3"/>
          <p:cNvSpPr/>
          <p:nvPr/>
        </p:nvSpPr>
        <p:spPr>
          <a:xfrm>
            <a:off x="3987720" y="3124080"/>
            <a:ext cx="6208560" cy="313740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i="1" lang="en-US" sz="5000">
                <a:solidFill>
                  <a:srgbClr val="000000"/>
                </a:solidFill>
                <a:latin typeface="Klavika Lt"/>
                <a:ea typeface="ヒラギノ角ゴ ProN W3"/>
              </a:rPr>
              <a:t>Buttons that explode </a:t>
            </a:r>
            <a:endParaRPr/>
          </a:p>
          <a:p>
            <a:pPr algn="ctr"/>
            <a:r>
              <a:rPr i="1" lang="en-US" sz="5000">
                <a:solidFill>
                  <a:srgbClr val="000000"/>
                </a:solidFill>
                <a:latin typeface="Klavika Lt"/>
                <a:ea typeface="ヒラギノ角ゴ ProN W3"/>
              </a:rPr>
              <a:t>when clicked are </a:t>
            </a:r>
            <a:endParaRPr/>
          </a:p>
          <a:p>
            <a:pPr algn="ctr"/>
            <a:r>
              <a:rPr i="1" lang="en-US" sz="5000">
                <a:solidFill>
                  <a:srgbClr val="000000"/>
                </a:solidFill>
                <a:latin typeface="Klavika Lt"/>
                <a:ea typeface="ヒラギノ角ゴ ProN W3"/>
              </a:rPr>
              <a:t>way cool </a:t>
            </a:r>
            <a:r>
              <a:rPr b="1" i="1" lang="en-US" sz="5000">
                <a:solidFill>
                  <a:srgbClr val="000000"/>
                </a:solidFill>
                <a:latin typeface="Klavika Lt"/>
                <a:ea typeface="ヒラギノ角ゴ ProN W3"/>
              </a:rPr>
              <a:t>!!!</a:t>
            </a:r>
            <a:endParaRPr/>
          </a:p>
        </p:txBody>
      </p:sp>
      <p:sp>
        <p:nvSpPr>
          <p:cNvPr id="96" name="CustomShape 4"/>
          <p:cNvSpPr/>
          <p:nvPr/>
        </p:nvSpPr>
        <p:spPr>
          <a:xfrm>
            <a:off x="1244520" y="380880"/>
            <a:ext cx="10515240" cy="129492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Real world scenario</a:t>
            </a:r>
            <a:endParaRPr/>
          </a:p>
        </p:txBody>
      </p:sp>
      <p:sp>
        <p:nvSpPr>
          <p:cNvPr id="97" name="CustomShape 5"/>
          <p:cNvSpPr/>
          <p:nvPr/>
        </p:nvSpPr>
        <p:spPr>
          <a:xfrm>
            <a:off x="3511440" y="7467480"/>
            <a:ext cx="2242800" cy="760680"/>
          </a:xfrm>
          <a:prstGeom prst="rect">
            <a:avLst/>
          </a:prstGeom>
          <a:solidFill>
            <a:srgbClr val="bbe0e3"/>
          </a:solidFill>
        </p:spPr>
        <p:txBody>
          <a:bodyPr bIns="45000" lIns="90000" rIns="90000" tIns="45000" wrap="none"/>
          <a:p>
            <a:pPr algn="ctr"/>
            <a:r>
              <a:rPr b="1" lang="en-US" sz="4400">
                <a:solidFill>
                  <a:srgbClr val="000000"/>
                </a:solidFill>
                <a:latin typeface="Klavika Lt"/>
                <a:ea typeface="ヒラギノ角ゴ ProN W3"/>
              </a:rPr>
              <a:t>Client:</a:t>
            </a:r>
            <a:endParaRPr/>
          </a:p>
        </p:txBody>
      </p:sp>
      <p:pic>
        <p:nvPicPr>
          <p:cNvPr descr="" id="98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5054040" y="5943600"/>
            <a:ext cx="2591280" cy="2590560"/>
          </a:xfrm>
          <a:prstGeom prst="rect">
            <a:avLst/>
          </a:prstGeom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240560" y="144792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0" name="CustomShape 2"/>
          <p:cNvSpPr/>
          <p:nvPr/>
        </p:nvSpPr>
        <p:spPr>
          <a:xfrm>
            <a:off x="1244520" y="380880"/>
            <a:ext cx="10515240" cy="129492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Client is always right</a:t>
            </a:r>
            <a:endParaRPr/>
          </a:p>
        </p:txBody>
      </p:sp>
      <p:sp>
        <p:nvSpPr>
          <p:cNvPr id="101" name="CustomShape 3"/>
          <p:cNvSpPr/>
          <p:nvPr/>
        </p:nvSpPr>
        <p:spPr>
          <a:xfrm>
            <a:off x="1092240" y="3581280"/>
            <a:ext cx="11429640" cy="542268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3"/>
              </a:rPr>
              <a:t>3 ways of solving this ”real world problem”:</a:t>
            </a:r>
            <a:endParaRPr/>
          </a:p>
          <a:p>
            <a:endParaRPr/>
          </a:p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* Create an extension (a new class)</a:t>
            </a:r>
            <a:endParaRPr/>
          </a:p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* Override Ext.Button globally</a:t>
            </a:r>
            <a:endParaRPr/>
          </a:p>
          <a:p>
            <a:r>
              <a:rPr lang="en-US" sz="5000">
                <a:solidFill>
                  <a:srgbClr val="000000"/>
                </a:solidFill>
                <a:latin typeface="Klavika Lt"/>
                <a:ea typeface="ヒラギノ角ゴ ProN W6"/>
              </a:rPr>
              <a:t>* Create a plugin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244520" y="380880"/>
            <a:ext cx="10515240" cy="2285640"/>
          </a:xfrm>
          <a:prstGeom prst="rect">
            <a:avLst/>
          </a:prstGeom>
        </p:spPr>
        <p:txBody>
          <a:bodyPr anchor="b" bIns="50760" lIns="50760" rIns="50760" tIns="50760"/>
          <a:p>
            <a:pPr algn="ctr">
              <a:lnSpc>
                <a:spcPct val="100000"/>
              </a:lnSpc>
            </a:pPr>
            <a:r>
              <a:rPr lang="en-US" sz="7200">
                <a:solidFill>
                  <a:srgbClr val="ffffff"/>
                </a:solidFill>
                <a:latin typeface="Klavika Rg"/>
                <a:ea typeface="ヒラギノ角ゴ ProN W6"/>
              </a:rPr>
              <a:t>Let’s create a simple extension!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240560" y="2209680"/>
            <a:ext cx="11205360" cy="6705360"/>
          </a:xfrm>
          <a:prstGeom prst="rect">
            <a:avLst/>
          </a:prstGeom>
        </p:spPr>
        <p:txBody>
          <a:bodyPr bIns="50760" lIns="50760" rIns="50760" tIns="50760"/>
          <a:p>
            <a:endParaRPr/>
          </a:p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1092240" y="4800600"/>
            <a:ext cx="11201040" cy="3899160"/>
          </a:xfrm>
          <a:prstGeom prst="rect">
            <a:avLst/>
          </a:prstGeom>
        </p:spPr>
        <p:txBody>
          <a:bodyPr bIns="45000" lIns="90000" rIns="90000" tIns="45000"/>
          <a:p>
            <a:r>
              <a:rPr lang="en-US" sz="5000">
                <a:solidFill>
                  <a:srgbClr val="000000"/>
                </a:solidFill>
                <a:latin typeface="Klavika Rg"/>
                <a:ea typeface="ヒラギノ角ゴ ProN W6"/>
              </a:rPr>
              <a:t>Using Ext.Button as the base class seems reasonable.</a:t>
            </a:r>
            <a:endParaRPr/>
          </a:p>
          <a:p>
            <a:endParaRPr/>
          </a:p>
          <a:p>
            <a:r>
              <a:rPr lang="en-US" sz="5000">
                <a:solidFill>
                  <a:srgbClr val="000000"/>
                </a:solidFill>
                <a:latin typeface="Klavika Rg"/>
                <a:ea typeface="ヒラギノ角ゴ ProN W6"/>
              </a:rPr>
              <a:t>First let’s take a look at </a:t>
            </a:r>
            <a:r>
              <a:rPr b="1" lang="en-US" sz="5000">
                <a:solidFill>
                  <a:srgbClr val="000000"/>
                </a:solidFill>
                <a:latin typeface="Klavika Rg"/>
                <a:ea typeface="ヒラギノ角ゴ ProN W6"/>
              </a:rPr>
              <a:t>Ext.extend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