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91" r:id="rId4"/>
    <p:sldId id="266" r:id="rId5"/>
    <p:sldId id="263" r:id="rId6"/>
    <p:sldId id="258" r:id="rId7"/>
    <p:sldId id="277" r:id="rId8"/>
    <p:sldId id="281" r:id="rId9"/>
    <p:sldId id="269" r:id="rId10"/>
    <p:sldId id="268" r:id="rId11"/>
    <p:sldId id="282" r:id="rId12"/>
    <p:sldId id="267" r:id="rId13"/>
    <p:sldId id="278" r:id="rId14"/>
    <p:sldId id="270" r:id="rId15"/>
    <p:sldId id="262" r:id="rId16"/>
    <p:sldId id="294" r:id="rId17"/>
    <p:sldId id="295" r:id="rId18"/>
    <p:sldId id="287" r:id="rId19"/>
    <p:sldId id="286" r:id="rId20"/>
    <p:sldId id="289" r:id="rId21"/>
    <p:sldId id="271" r:id="rId22"/>
    <p:sldId id="296" r:id="rId23"/>
    <p:sldId id="275" r:id="rId24"/>
    <p:sldId id="280" r:id="rId25"/>
    <p:sldId id="283" r:id="rId26"/>
    <p:sldId id="297" r:id="rId27"/>
    <p:sldId id="298" r:id="rId28"/>
    <p:sldId id="276" r:id="rId29"/>
    <p:sldId id="285" r:id="rId30"/>
    <p:sldId id="261" r:id="rId31"/>
    <p:sldId id="260" r:id="rId32"/>
    <p:sldId id="264" r:id="rId33"/>
    <p:sldId id="292" r:id="rId34"/>
    <p:sldId id="290" r:id="rId35"/>
    <p:sldId id="27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53" autoAdjust="0"/>
    <p:restoredTop sz="94652" autoAdjust="0"/>
  </p:normalViewPr>
  <p:slideViewPr>
    <p:cSldViewPr snapToGrid="0" snapToObjects="1">
      <p:cViewPr varScale="1">
        <p:scale>
          <a:sx n="100" d="100"/>
          <a:sy n="100" d="100"/>
        </p:scale>
        <p:origin x="-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75000"/>
              </a:schemeClr>
            </a:gs>
          </a:gsLst>
          <a:lin ang="15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3BEC-37E4-1744-9AD6-FAA9CCC06A3C}" type="datetimeFigureOut">
              <a:rPr lang="en-US" smtClean="0"/>
              <a:pPr/>
              <a:t>5/23/11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BB1A-CB46-3C46-AFA8-C96DD76ECE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bryanrieger/rethinking-the-mobile-web-by-yiibu" TargetMode="External"/><Relationship Id="rId4" Type="http://schemas.openxmlformats.org/officeDocument/2006/relationships/hyperlink" Target="http://www.belshe.com/2010/05/24/more-bandwidth-doesnt-matter-mu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lickr.com/photos/brdavids/269922178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117600"/>
            <a:ext cx="9144000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358900"/>
            <a:ext cx="5397500" cy="3314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600" y="6241534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Andreas Bjärlestam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2650" y="6241534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2011-05-25</a:t>
            </a: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page example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0776" y="1714500"/>
            <a:ext cx="795602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C02FF"/>
                </a:solidFill>
                <a:latin typeface="Monaco"/>
              </a:rPr>
              <a:t>&lt;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div data-role=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"page" 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id=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"home"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&lt;div data-role=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"header"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  &lt;h1&gt;</a:t>
            </a:r>
            <a:r>
              <a:rPr lang="en-US" b="1" dirty="0" smtClean="0">
                <a:latin typeface="Monaco"/>
              </a:rPr>
              <a:t>Page header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&lt;/h1&gt;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&lt;/div&gt;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&lt;div data-role=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"content"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  &lt;h3&gt;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Hi!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&lt;/h3&gt;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  &lt;</a:t>
            </a:r>
            <a:r>
              <a:rPr lang="en-US" b="1" dirty="0" err="1" smtClean="0">
                <a:solidFill>
                  <a:srgbClr val="1C02FF"/>
                </a:solidFill>
                <a:latin typeface="Monaco"/>
              </a:rPr>
              <a:t>p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&gt;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This is a simple page made with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jquery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mobile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&lt;/</a:t>
            </a:r>
            <a:r>
              <a:rPr lang="en-US" b="1" dirty="0" err="1" smtClean="0">
                <a:solidFill>
                  <a:srgbClr val="1C02FF"/>
                </a:solidFill>
                <a:latin typeface="Monaco"/>
              </a:rPr>
              <a:t>p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&lt;/div&gt;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&lt;div data-role=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"footer"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  &lt;h4&gt;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Page Footer</a:t>
            </a:r>
            <a:r>
              <a:rPr lang="en-US" b="1" dirty="0" smtClean="0">
                <a:solidFill>
                  <a:srgbClr val="1C02FF"/>
                </a:solidFill>
                <a:latin typeface="Monaco"/>
              </a:rPr>
              <a:t>&lt;/h4&gt;</a:t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  &lt;/div&gt;</a:t>
            </a:r>
          </a:p>
          <a:p>
            <a:r>
              <a:rPr lang="en-US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1C02FF"/>
                </a:solidFill>
                <a:latin typeface="Monaco"/>
              </a:rPr>
            </a:br>
            <a:r>
              <a:rPr lang="en-US" b="1" dirty="0" smtClean="0">
                <a:solidFill>
                  <a:srgbClr val="1C02FF"/>
                </a:solidFill>
                <a:latin typeface="Monaco"/>
              </a:rPr>
              <a:t>&lt;/div&gt;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2915"/>
            <a:ext cx="8229600" cy="1143000"/>
          </a:xfrm>
        </p:spPr>
        <p:txBody>
          <a:bodyPr/>
          <a:lstStyle/>
          <a:p>
            <a:r>
              <a:rPr lang="en-US" dirty="0" smtClean="0"/>
              <a:t>Page navigation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elements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737" y="1838901"/>
            <a:ext cx="2363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List views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936946" y="2539534"/>
            <a:ext cx="163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Buttons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895556" y="4546695"/>
            <a:ext cx="18449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Dialogs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376413" y="3454728"/>
            <a:ext cx="275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Popup menus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805595" y="3454089"/>
            <a:ext cx="1551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Sliders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5818019" y="2277924"/>
            <a:ext cx="189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Checkboxes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56465" y="419186"/>
            <a:ext cx="5087535" cy="637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1C02FF"/>
                </a:solidFill>
                <a:latin typeface="Monaco"/>
              </a:rPr>
              <a:t>&lt;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form action=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200" b="1" dirty="0" err="1" smtClean="0">
                <a:solidFill>
                  <a:srgbClr val="036A07"/>
                </a:solidFill>
                <a:latin typeface="Monaco"/>
              </a:rPr>
              <a:t>form.php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method=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"post"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dirty="0" smtClean="0">
                <a:latin typeface="Monaco"/>
              </a:rPr>
              <a:t>    </a:t>
            </a:r>
            <a:r>
              <a:rPr lang="en-US" sz="1200" dirty="0" smtClean="0">
                <a:solidFill>
                  <a:srgbClr val="1C02FF"/>
                </a:solidFill>
                <a:latin typeface="Monaco"/>
              </a:rPr>
              <a:t>&lt;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label for=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"slider"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Slider: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&lt;/label&gt;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&lt;input type=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"number"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data-type=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"range”</a:t>
            </a:r>
          </a:p>
          <a:p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		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name=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"slider"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id=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"slider" </a:t>
            </a:r>
          </a:p>
          <a:p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		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min=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"40"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max=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"80"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value=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"50"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/&gt;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&lt;label for=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200" b="1" dirty="0" err="1" smtClean="0">
                <a:solidFill>
                  <a:srgbClr val="036A07"/>
                </a:solidFill>
                <a:latin typeface="Monaco"/>
              </a:rPr>
              <a:t>q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Search: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&lt;/label&gt;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&lt;input data-type=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"search"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name=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200" b="1" dirty="0" err="1" smtClean="0">
                <a:solidFill>
                  <a:srgbClr val="036A07"/>
                </a:solidFill>
                <a:latin typeface="Monaco"/>
              </a:rPr>
              <a:t>q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id=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200" b="1" dirty="0" err="1" smtClean="0">
                <a:solidFill>
                  <a:srgbClr val="036A07"/>
                </a:solidFill>
                <a:latin typeface="Monaco"/>
              </a:rPr>
              <a:t>q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/&gt;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&lt;</a:t>
            </a:r>
            <a:r>
              <a:rPr lang="en-US" sz="1200" b="1" dirty="0" err="1" smtClean="0">
                <a:solidFill>
                  <a:srgbClr val="1C02FF"/>
                </a:solidFill>
                <a:latin typeface="Monaco"/>
              </a:rPr>
              <a:t>fieldset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data-role=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200" b="1" dirty="0" err="1" smtClean="0">
                <a:solidFill>
                  <a:srgbClr val="036A07"/>
                </a:solidFill>
                <a:latin typeface="Monaco"/>
              </a:rPr>
              <a:t>controlgroup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&lt;legend&gt;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Choose many: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&lt;/legend&gt;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&lt;input type=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"checkbox" </a:t>
            </a:r>
          </a:p>
          <a:p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		  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name=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"checkbox-1"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id=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"checkbox-1"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/&gt;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&lt;label for=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"checkbox-1"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&gt;Option 1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&lt;/label&gt;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&lt;input type=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"checkbox" </a:t>
            </a:r>
          </a:p>
          <a:p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		  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name=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"checkbox-2"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id=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"checkbox-2"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/&gt;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&lt;label for=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"checkbox-2"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Option 2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&lt;/label&gt;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&lt;input type=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"checkbox" </a:t>
            </a:r>
          </a:p>
          <a:p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		  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name=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"checkbox-3"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id=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"checkbox-3"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/&gt;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&lt;label for=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"checkbox-3"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Option 3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&lt;/label&gt;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&lt;/</a:t>
            </a:r>
            <a:r>
              <a:rPr lang="en-US" sz="1200" b="1" dirty="0" err="1" smtClean="0">
                <a:solidFill>
                  <a:srgbClr val="1C02FF"/>
                </a:solidFill>
                <a:latin typeface="Monaco"/>
              </a:rPr>
              <a:t>fieldset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/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&lt;label for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”switch"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Flip switch: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&lt;/label&gt;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&lt;select name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”switch"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id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”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switch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 </a:t>
            </a:r>
            <a:endParaRPr lang="en-US" sz="1200" b="1" dirty="0" smtClean="0">
              <a:solidFill>
                <a:srgbClr val="036A07"/>
              </a:solidFill>
              <a:latin typeface="Monaco"/>
            </a:endParaRPr>
          </a:p>
          <a:p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		  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data-role=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"slider"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&lt;option value=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"off"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Off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&lt;/option&gt;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  &lt;option value=</a:t>
            </a:r>
            <a:r>
              <a:rPr lang="en-US" sz="1200" b="1" dirty="0" smtClean="0">
                <a:solidFill>
                  <a:srgbClr val="036A07"/>
                </a:solidFill>
                <a:latin typeface="Monaco"/>
              </a:rPr>
              <a:t>"on"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&gt;</a:t>
            </a:r>
            <a:r>
              <a:rPr lang="en-US" sz="1200" b="1" dirty="0" smtClean="0">
                <a:solidFill>
                  <a:srgbClr val="000000"/>
                </a:solidFill>
                <a:latin typeface="Monaco"/>
              </a:rPr>
              <a:t>On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&lt;/option&gt;</a:t>
            </a:r>
            <a:br>
              <a:rPr lang="en-US" sz="1200" b="1" dirty="0" smtClean="0">
                <a:solidFill>
                  <a:srgbClr val="1C02FF"/>
                </a:solidFill>
                <a:latin typeface="Monaco"/>
              </a:rPr>
            </a:b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    &lt;/select&gt; </a:t>
            </a:r>
          </a:p>
          <a:p>
            <a:endParaRPr lang="en-US" sz="1200" b="1" dirty="0" smtClean="0">
              <a:solidFill>
                <a:srgbClr val="1C02FF"/>
              </a:solidFill>
              <a:latin typeface="Monaco"/>
            </a:endParaRPr>
          </a:p>
          <a:p>
            <a:r>
              <a:rPr lang="en-US" sz="1200" dirty="0" smtClean="0">
                <a:solidFill>
                  <a:srgbClr val="1C02FF"/>
                </a:solidFill>
                <a:latin typeface="Monaco"/>
              </a:rPr>
              <a:t>&lt;/</a:t>
            </a:r>
            <a:r>
              <a:rPr lang="en-US" sz="1200" b="1" dirty="0" smtClean="0">
                <a:solidFill>
                  <a:srgbClr val="1C02FF"/>
                </a:solidFill>
                <a:latin typeface="Monaco"/>
              </a:rPr>
              <a:t>form&gt; 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8" y="121577"/>
            <a:ext cx="3585515" cy="6736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transitions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8661" y="2002413"/>
            <a:ext cx="108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Slide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559361" y="2978123"/>
            <a:ext cx="1184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Flip</a:t>
            </a:r>
            <a:endParaRPr lang="en-US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4353494" y="2793457"/>
            <a:ext cx="899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Pop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615590" y="2002413"/>
            <a:ext cx="1276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Fade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615293" y="3541296"/>
            <a:ext cx="2000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Slide up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958999" y="4310737"/>
            <a:ext cx="178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Slide down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4400"/>
            <a:ext cx="8229600" cy="1143000"/>
          </a:xfrm>
        </p:spPr>
        <p:txBody>
          <a:bodyPr/>
          <a:lstStyle/>
          <a:p>
            <a:r>
              <a:rPr lang="en-US" dirty="0" smtClean="0"/>
              <a:t>How are these nice effects done?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GPU accelerated</a:t>
            </a:r>
          </a:p>
          <a:p>
            <a:r>
              <a:rPr lang="en-US" dirty="0" smtClean="0"/>
              <a:t>Compact code = efficient</a:t>
            </a:r>
          </a:p>
          <a:p>
            <a:r>
              <a:rPr lang="en-US" dirty="0" smtClean="0"/>
              <a:t>Currently only implemented for </a:t>
            </a:r>
            <a:r>
              <a:rPr lang="en-US" dirty="0" err="1" smtClean="0"/>
              <a:t>webkit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200" y="1549400"/>
            <a:ext cx="803424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Monaco"/>
              </a:rPr>
              <a:t> .flip {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    -</a:t>
            </a:r>
            <a:r>
              <a:rPr lang="en-US" sz="2000" dirty="0" err="1" smtClean="0">
                <a:latin typeface="Monaco"/>
              </a:rPr>
              <a:t>webkit</a:t>
            </a:r>
            <a:r>
              <a:rPr lang="en-US" sz="2000" dirty="0" smtClean="0">
                <a:latin typeface="Monaco"/>
              </a:rPr>
              <a:t>-animation-name: </a:t>
            </a:r>
            <a:r>
              <a:rPr lang="en-US" sz="2000" dirty="0" err="1" smtClean="0">
                <a:solidFill>
                  <a:srgbClr val="008000"/>
                </a:solidFill>
                <a:latin typeface="Monaco"/>
              </a:rPr>
              <a:t>flipinfromleft</a:t>
            </a:r>
            <a:r>
              <a:rPr lang="en-US" sz="2000" dirty="0" smtClean="0">
                <a:latin typeface="Monaco"/>
              </a:rPr>
              <a:t>;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    -</a:t>
            </a:r>
            <a:r>
              <a:rPr lang="en-US" sz="2000" dirty="0" err="1" smtClean="0">
                <a:latin typeface="Monaco"/>
              </a:rPr>
              <a:t>webkit</a:t>
            </a:r>
            <a:r>
              <a:rPr lang="en-US" sz="2000" dirty="0" smtClean="0">
                <a:latin typeface="Monaco"/>
              </a:rPr>
              <a:t>-animation-timing-function: ease-in-out;</a:t>
            </a:r>
            <a:br>
              <a:rPr lang="en-US" sz="2000" dirty="0" smtClean="0">
                <a:latin typeface="Monaco"/>
              </a:rPr>
            </a:br>
            <a:r>
              <a:rPr lang="en-US" sz="2000" dirty="0" smtClean="0">
                <a:latin typeface="Monaco"/>
              </a:rPr>
              <a:t>    -</a:t>
            </a:r>
            <a:r>
              <a:rPr lang="en-US" sz="2000" dirty="0" err="1" smtClean="0">
                <a:latin typeface="Monaco"/>
              </a:rPr>
              <a:t>webkit</a:t>
            </a:r>
            <a:r>
              <a:rPr lang="en-US" sz="2000" dirty="0" smtClean="0">
                <a:latin typeface="Monaco"/>
              </a:rPr>
              <a:t>-animation-duration: </a:t>
            </a:r>
            <a:r>
              <a:rPr lang="en-US" sz="2000" dirty="0" smtClean="0">
                <a:solidFill>
                  <a:srgbClr val="0000CD"/>
                </a:solidFill>
                <a:latin typeface="Monaco"/>
              </a:rPr>
              <a:t>2s;</a:t>
            </a:r>
            <a:br>
              <a:rPr lang="en-US" sz="2000" dirty="0" smtClean="0">
                <a:solidFill>
                  <a:srgbClr val="0000CD"/>
                </a:solidFill>
                <a:latin typeface="Monaco"/>
              </a:rPr>
            </a:br>
            <a:r>
              <a:rPr lang="en-US" sz="2000" dirty="0" smtClean="0">
                <a:solidFill>
                  <a:srgbClr val="0000CD"/>
                </a:solidFill>
                <a:latin typeface="Monaco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}</a:t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/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@-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webkit-keyframes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Monaco"/>
              </a:rPr>
              <a:t>flipinfromleft</a:t>
            </a:r>
            <a:r>
              <a:rPr lang="en-US" sz="2000" dirty="0" smtClean="0">
                <a:solidFill>
                  <a:srgbClr val="008000"/>
                </a:solidFill>
                <a:latin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{</a:t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    from { -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webkit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-transform: rotateY(</a:t>
            </a:r>
            <a:r>
              <a:rPr lang="en-US" sz="2000" dirty="0" smtClean="0">
                <a:solidFill>
                  <a:srgbClr val="0000CD"/>
                </a:solidFill>
                <a:latin typeface="Monaco"/>
              </a:rPr>
              <a:t>180deg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); }</a:t>
            </a:r>
            <a:r>
              <a:rPr lang="en-US" sz="2000" dirty="0" smtClean="0">
                <a:solidFill>
                  <a:srgbClr val="0000CD"/>
                </a:solidFill>
                <a:latin typeface="Monaco"/>
              </a:rPr>
              <a:t/>
            </a:r>
            <a:br>
              <a:rPr lang="en-US" sz="2000" dirty="0" smtClean="0">
                <a:solidFill>
                  <a:srgbClr val="0000CD"/>
                </a:solidFill>
                <a:latin typeface="Monaco"/>
              </a:rPr>
            </a:br>
            <a:r>
              <a:rPr lang="en-US" sz="2000" dirty="0" smtClean="0">
                <a:solidFill>
                  <a:srgbClr val="0000CD"/>
                </a:solidFill>
                <a:latin typeface="Monaco"/>
              </a:rPr>
              <a:t>      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to { -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</a:rPr>
              <a:t>webkit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-transform: rotateY(</a:t>
            </a:r>
            <a:r>
              <a:rPr lang="en-US" sz="2000" dirty="0" smtClean="0">
                <a:solidFill>
                  <a:srgbClr val="0000CD"/>
                </a:solidFill>
                <a:latin typeface="Monaco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); }</a:t>
            </a:r>
            <a:br>
              <a:rPr lang="en-US" sz="2000" dirty="0" smtClean="0">
                <a:solidFill>
                  <a:srgbClr val="000000"/>
                </a:solidFill>
                <a:latin typeface="Monaco"/>
              </a:rPr>
            </a:br>
            <a:r>
              <a:rPr lang="en-US" sz="2000" dirty="0" smtClean="0">
                <a:solidFill>
                  <a:srgbClr val="000000"/>
                </a:solidFill>
                <a:latin typeface="Monaco"/>
              </a:rPr>
              <a:t>  }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lphone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446"/>
            <a:ext cx="9144000" cy="5365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</a:t>
            </a:r>
            <a:r>
              <a:rPr lang="en-US" dirty="0" smtClean="0"/>
              <a:t> </a:t>
            </a:r>
            <a:r>
              <a:rPr lang="en-US" dirty="0" smtClean="0"/>
              <a:t>can we handle</a:t>
            </a:r>
            <a:r>
              <a:rPr lang="en-US" dirty="0" smtClean="0"/>
              <a:t> </a:t>
            </a:r>
            <a:r>
              <a:rPr lang="en-US" dirty="0" smtClean="0"/>
              <a:t>all these phones?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9495"/>
            <a:ext cx="8229600" cy="1143000"/>
          </a:xfrm>
        </p:spPr>
        <p:txBody>
          <a:bodyPr/>
          <a:lstStyle/>
          <a:p>
            <a:r>
              <a:rPr lang="en-US" dirty="0" smtClean="0"/>
              <a:t>Progressive Enhancement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vs</a:t>
            </a:r>
            <a:r>
              <a:rPr lang="en-US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Referral traffic is lost with Apps</a:t>
            </a:r>
          </a:p>
          <a:p>
            <a:r>
              <a:rPr lang="en-US" dirty="0" smtClean="0"/>
              <a:t>Google does not index Apps</a:t>
            </a:r>
          </a:p>
          <a:p>
            <a:r>
              <a:rPr lang="en-US" dirty="0" smtClean="0"/>
              <a:t>Customers are already going to the website</a:t>
            </a:r>
          </a:p>
          <a:p>
            <a:r>
              <a:rPr lang="en-US" dirty="0" smtClean="0"/>
              <a:t>Cross device</a:t>
            </a:r>
          </a:p>
          <a:p>
            <a:r>
              <a:rPr lang="en-US" dirty="0" smtClean="0"/>
              <a:t>Apps are in the hands of platform vendors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41300"/>
            <a:ext cx="3319002" cy="6235700"/>
          </a:xfrm>
          <a:prstGeom prst="rect">
            <a:avLst/>
          </a:prstGeom>
        </p:spPr>
      </p:pic>
      <p:pic>
        <p:nvPicPr>
          <p:cNvPr id="8" name="Picture 7" descr="sony_ericsson_t7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1" y="482600"/>
            <a:ext cx="4324350" cy="576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374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Performance in the mobile environment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374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Bandwidth </a:t>
            </a:r>
            <a:r>
              <a:rPr lang="en-US" dirty="0" err="1" smtClean="0"/>
              <a:t>vs</a:t>
            </a:r>
            <a:r>
              <a:rPr lang="en-US" dirty="0" smtClean="0"/>
              <a:t> Latency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ge_load_vs_bandwid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6" y="1652539"/>
            <a:ext cx="4301946" cy="3059161"/>
          </a:xfrm>
          <a:prstGeom prst="rect">
            <a:avLst/>
          </a:prstGeom>
        </p:spPr>
      </p:pic>
      <p:pic>
        <p:nvPicPr>
          <p:cNvPr id="7" name="Picture 6" descr="page_load_vs_latenc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32" y="1652308"/>
            <a:ext cx="4302269" cy="3059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3255" y="897584"/>
            <a:ext cx="187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Bandwidth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45988" y="897584"/>
            <a:ext cx="1874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Latency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6198" y="6238468"/>
            <a:ext cx="6378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http://www.belshe.com/2010/05/24/more-bandwidth-doesnt-matter-much/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469"/>
            <a:ext cx="8229600" cy="1143000"/>
          </a:xfrm>
        </p:spPr>
        <p:txBody>
          <a:bodyPr/>
          <a:lstStyle/>
          <a:p>
            <a:r>
              <a:rPr lang="en-US" dirty="0" smtClean="0"/>
              <a:t>Latency is bad for wireless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469"/>
            <a:ext cx="8229600" cy="1143000"/>
          </a:xfrm>
        </p:spPr>
        <p:txBody>
          <a:bodyPr/>
          <a:lstStyle/>
          <a:p>
            <a:r>
              <a:rPr lang="en-US" dirty="0" smtClean="0"/>
              <a:t>Reduce roundtrips to fight latency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4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does </a:t>
            </a:r>
            <a:r>
              <a:rPr lang="en-US" dirty="0" err="1" smtClean="0"/>
              <a:t>jQuery</a:t>
            </a:r>
            <a:r>
              <a:rPr lang="en-US" dirty="0" smtClean="0"/>
              <a:t> Mobile handle this?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jQuery</a:t>
            </a:r>
            <a:r>
              <a:rPr lang="en-US" dirty="0" smtClean="0"/>
              <a:t> fights Latency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Gradients and shadows with </a:t>
            </a:r>
            <a:r>
              <a:rPr lang="en-US" dirty="0" smtClean="0"/>
              <a:t>CSS3</a:t>
            </a:r>
          </a:p>
          <a:p>
            <a:pPr lvl="1"/>
            <a:r>
              <a:rPr lang="en-US" dirty="0" smtClean="0"/>
              <a:t>No background-images to load</a:t>
            </a:r>
          </a:p>
          <a:p>
            <a:r>
              <a:rPr lang="en-US" dirty="0" smtClean="0"/>
              <a:t>Image icons in </a:t>
            </a:r>
            <a:r>
              <a:rPr lang="en-US" dirty="0" err="1" smtClean="0"/>
              <a:t>css</a:t>
            </a:r>
            <a:r>
              <a:rPr lang="en-US" dirty="0" smtClean="0"/>
              <a:t>-</a:t>
            </a:r>
            <a:r>
              <a:rPr lang="en-US" dirty="0" smtClean="0"/>
              <a:t>sprite</a:t>
            </a:r>
          </a:p>
          <a:p>
            <a:r>
              <a:rPr lang="en-US" dirty="0" smtClean="0"/>
              <a:t>And…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rd_dec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1613" y="0"/>
            <a:ext cx="1026561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19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Remember WAP and WML?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7000" y="1727200"/>
            <a:ext cx="2276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 Card Deck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4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mobile supports multiple pages in a single html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2500"/>
            <a:ext cx="8229600" cy="34671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Frameworks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Frameworks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Frameworks</a:t>
            </a:r>
            <a:endParaRPr lang="en-US" sz="4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Event-listeners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2942" y="1307812"/>
            <a:ext cx="9335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tap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2411340" y="2368154"/>
            <a:ext cx="1310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taphold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613540" y="1661754"/>
            <a:ext cx="1633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swipe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790937" y="2629764"/>
            <a:ext cx="17015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swipeleft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804865" y="3326931"/>
            <a:ext cx="1493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swiperight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98633" y="3897662"/>
            <a:ext cx="3239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orientationchange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4011412" y="4667553"/>
            <a:ext cx="2235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scrollstart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0937" y="5375439"/>
            <a:ext cx="17812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scrollstop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-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98771" y="2268534"/>
            <a:ext cx="503293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onaco"/>
              </a:rPr>
              <a:t>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aco"/>
              </a:rPr>
              <a:t>$</a:t>
            </a:r>
            <a:r>
              <a:rPr lang="en-US" b="1" dirty="0" smtClean="0">
                <a:latin typeface="Monaco"/>
              </a:rPr>
              <a:t>(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'#</a:t>
            </a:r>
            <a:r>
              <a:rPr lang="en-US" b="1" dirty="0" err="1" smtClean="0">
                <a:solidFill>
                  <a:srgbClr val="036A07"/>
                </a:solidFill>
                <a:latin typeface="Monaco"/>
              </a:rPr>
              <a:t>tapMe'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).tap(</a:t>
            </a:r>
            <a:r>
              <a:rPr lang="en-US" b="1" dirty="0" err="1" smtClean="0">
                <a:solidFill>
                  <a:srgbClr val="0000FF"/>
                </a:solidFill>
                <a:latin typeface="Monaco"/>
              </a:rPr>
              <a:t>function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(e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 {</a:t>
            </a:r>
            <a:r>
              <a:rPr lang="en-US" b="1" dirty="0" smtClean="0">
                <a:solidFill>
                  <a:srgbClr val="0000FF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0000FF"/>
                </a:solidFill>
                <a:latin typeface="Monaco"/>
              </a:rPr>
            </a:br>
            <a:r>
              <a:rPr lang="en-US" b="1" dirty="0" smtClean="0">
                <a:solidFill>
                  <a:srgbClr val="0000FF"/>
                </a:solidFill>
                <a:latin typeface="Monaco"/>
              </a:rPr>
              <a:t>     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alert(</a:t>
            </a:r>
            <a:r>
              <a:rPr lang="en-US" b="1" dirty="0" err="1" smtClean="0">
                <a:solidFill>
                  <a:srgbClr val="036A07"/>
                </a:solidFill>
                <a:latin typeface="Monaco"/>
              </a:rPr>
              <a:t>'tap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!'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036A07"/>
                </a:solidFill>
                <a:latin typeface="Monaco"/>
              </a:rPr>
            </a:b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}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;</a:t>
            </a:r>
          </a:p>
          <a:p>
            <a:endParaRPr lang="en-US" b="1" dirty="0" smtClean="0">
              <a:solidFill>
                <a:srgbClr val="036A07"/>
              </a:solidFill>
              <a:latin typeface="Monaco"/>
            </a:endParaRPr>
          </a:p>
          <a:p>
            <a:endParaRPr lang="en-US" b="1" dirty="0" smtClean="0">
              <a:solidFill>
                <a:srgbClr val="036A07"/>
              </a:solidFill>
              <a:latin typeface="Monaco"/>
            </a:endParaRPr>
          </a:p>
          <a:p>
            <a:r>
              <a:rPr lang="en-US" dirty="0" smtClean="0">
                <a:latin typeface="Monaco"/>
              </a:rPr>
              <a:t> </a:t>
            </a:r>
            <a:r>
              <a:rPr lang="en-US" b="1" dirty="0" smtClean="0">
                <a:solidFill>
                  <a:srgbClr val="595959"/>
                </a:solidFill>
                <a:latin typeface="Monaco"/>
              </a:rPr>
              <a:t>$</a:t>
            </a:r>
            <a:r>
              <a:rPr lang="en-US" b="1" dirty="0" smtClean="0">
                <a:latin typeface="Monaco"/>
              </a:rPr>
              <a:t>(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'#</a:t>
            </a:r>
            <a:r>
              <a:rPr lang="en-US" b="1" dirty="0" err="1" smtClean="0">
                <a:solidFill>
                  <a:srgbClr val="036A07"/>
                </a:solidFill>
                <a:latin typeface="Monaco"/>
              </a:rPr>
              <a:t>home'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).swipeleft(</a:t>
            </a:r>
            <a:r>
              <a:rPr lang="en-US" b="1" dirty="0" err="1" smtClean="0">
                <a:solidFill>
                  <a:srgbClr val="0000FF"/>
                </a:solidFill>
                <a:latin typeface="Monaco"/>
              </a:rPr>
              <a:t>function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(e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 {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smtClean="0">
                <a:solidFill>
                  <a:srgbClr val="000000"/>
                </a:solidFill>
                <a:latin typeface="Monaco"/>
              </a:rPr>
              <a:t>      </a:t>
            </a:r>
            <a:r>
              <a:rPr lang="en-US" b="1" dirty="0" err="1" smtClean="0">
                <a:solidFill>
                  <a:srgbClr val="000000"/>
                </a:solidFill>
                <a:latin typeface="Monaco"/>
              </a:rPr>
              <a:t>alert(</a:t>
            </a:r>
            <a:r>
              <a:rPr lang="en-US" b="1" dirty="0" err="1" smtClean="0">
                <a:solidFill>
                  <a:srgbClr val="036A07"/>
                </a:solidFill>
                <a:latin typeface="Monaco"/>
              </a:rPr>
              <a:t>'swipe</a:t>
            </a:r>
            <a:r>
              <a:rPr lang="en-US" b="1" dirty="0" smtClean="0">
                <a:solidFill>
                  <a:srgbClr val="036A07"/>
                </a:solidFill>
                <a:latin typeface="Monaco"/>
              </a:rPr>
              <a:t> left!'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 }</a:t>
            </a:r>
            <a:r>
              <a:rPr lang="en-US" b="1" dirty="0" smtClean="0">
                <a:solidFill>
                  <a:srgbClr val="000000"/>
                </a:solidFill>
                <a:latin typeface="Monaco"/>
              </a:rPr>
              <a:t>);</a:t>
            </a:r>
            <a:br>
              <a:rPr lang="en-US" b="1" dirty="0" smtClean="0">
                <a:solidFill>
                  <a:srgbClr val="000000"/>
                </a:solidFill>
                <a:latin typeface="Monaco"/>
              </a:rPr>
            </a:br>
            <a:r>
              <a:rPr lang="en-US" b="1" dirty="0" smtClean="0">
                <a:solidFill>
                  <a:srgbClr val="036A07"/>
                </a:solidFill>
                <a:latin typeface="Monaco"/>
              </a:rPr>
              <a:t/>
            </a:r>
            <a:br>
              <a:rPr lang="en-US" b="1" dirty="0" smtClean="0">
                <a:solidFill>
                  <a:srgbClr val="036A07"/>
                </a:solidFill>
                <a:latin typeface="Monaco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Theming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oriented </a:t>
            </a:r>
            <a:r>
              <a:rPr lang="en-US" dirty="0" smtClean="0"/>
              <a:t>CSS</a:t>
            </a:r>
          </a:p>
          <a:p>
            <a:r>
              <a:rPr lang="en-US" dirty="0" smtClean="0"/>
              <a:t>Similar </a:t>
            </a:r>
            <a:r>
              <a:rPr lang="en-US" dirty="0" smtClean="0"/>
              <a:t>to </a:t>
            </a:r>
            <a:r>
              <a:rPr lang="en-US" dirty="0" err="1" smtClean="0"/>
              <a:t>jQuery</a:t>
            </a:r>
            <a:r>
              <a:rPr lang="en-US" dirty="0" smtClean="0"/>
              <a:t>-</a:t>
            </a:r>
            <a:r>
              <a:rPr lang="en-US" dirty="0" smtClean="0"/>
              <a:t>UI</a:t>
            </a:r>
          </a:p>
          <a:p>
            <a:r>
              <a:rPr lang="en-US" dirty="0" smtClean="0"/>
              <a:t>CSS3 to minify footprint</a:t>
            </a:r>
          </a:p>
          <a:p>
            <a:pPr lvl="1"/>
            <a:r>
              <a:rPr lang="en-US" dirty="0" smtClean="0"/>
              <a:t>Rounded corners</a:t>
            </a:r>
          </a:p>
          <a:p>
            <a:pPr lvl="1"/>
            <a:r>
              <a:rPr lang="en-US" dirty="0" smtClean="0"/>
              <a:t>Shadows</a:t>
            </a:r>
          </a:p>
          <a:p>
            <a:pPr lvl="1"/>
            <a:r>
              <a:rPr lang="en-US" dirty="0" smtClean="0"/>
              <a:t>Gradients</a:t>
            </a:r>
          </a:p>
          <a:p>
            <a:r>
              <a:rPr lang="en-US" dirty="0" smtClean="0"/>
              <a:t>Color “swatches”</a:t>
            </a:r>
          </a:p>
          <a:p>
            <a:pPr lvl="1"/>
            <a:r>
              <a:rPr lang="en-US" dirty="0" smtClean="0"/>
              <a:t>A theme includes several color schemes that can be applied on different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36" y="1041402"/>
            <a:ext cx="2962581" cy="5566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517" y="1013304"/>
            <a:ext cx="2977535" cy="55941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13302"/>
            <a:ext cx="2977536" cy="55941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5373" y="381000"/>
            <a:ext cx="2221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data-theme=“</a:t>
            </a:r>
            <a:r>
              <a:rPr lang="en-US" sz="2400" dirty="0" err="1" smtClean="0"/>
              <a:t>b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6512" y="38100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data-theme=“</a:t>
            </a:r>
            <a:r>
              <a:rPr lang="en-US" sz="2400" dirty="0" smtClean="0"/>
              <a:t>a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04538" y="381000"/>
            <a:ext cx="219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data-theme=“</a:t>
            </a:r>
            <a:r>
              <a:rPr lang="en-US" sz="2400" dirty="0" smtClean="0"/>
              <a:t>e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4"/>
          <p:cNvSpPr txBox="1"/>
          <p:nvPr/>
        </p:nvSpPr>
        <p:spPr>
          <a:xfrm>
            <a:off x="1257300" y="1219200"/>
            <a:ext cx="6670675" cy="3959225"/>
          </a:xfrm>
          <a:prstGeom prst="rect">
            <a:avLst/>
          </a:prstGeom>
          <a:gradFill>
            <a:gsLst>
              <a:gs pos="68000">
                <a:srgbClr val="FFAE00"/>
              </a:gs>
              <a:gs pos="18000">
                <a:srgbClr val="FFE869"/>
              </a:gs>
              <a:gs pos="0">
                <a:schemeClr val="bg1"/>
              </a:gs>
            </a:gsLst>
            <a:lin ang="13680000" scaled="0"/>
          </a:gradFill>
          <a:effectLst>
            <a:outerShdw blurRad="123825" dist="83439" dir="318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  <a:p>
            <a:pPr lvl="1">
              <a:buFont typeface="Times New Roman" pitchFamily="-109" charset="0"/>
              <a:buNone/>
              <a:defRPr/>
            </a:pPr>
            <a:r>
              <a:rPr lang="en-US" sz="4000" dirty="0">
                <a:solidFill>
                  <a:schemeClr val="bg1"/>
                </a:solidFill>
              </a:rPr>
              <a:t>Andreas </a:t>
            </a:r>
            <a:r>
              <a:rPr lang="en-US" sz="4000" dirty="0" err="1">
                <a:solidFill>
                  <a:schemeClr val="bg1"/>
                </a:solidFill>
              </a:rPr>
              <a:t>Bjärlestam</a:t>
            </a:r>
            <a:endParaRPr lang="en-US" sz="4000" dirty="0">
              <a:solidFill>
                <a:schemeClr val="bg1"/>
              </a:solidFill>
            </a:endParaRPr>
          </a:p>
          <a:p>
            <a:pPr lvl="1"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  <a:p>
            <a:pPr lvl="1">
              <a:buFont typeface="Times New Roman" pitchFamily="-109" charset="0"/>
              <a:buNone/>
              <a:defRPr/>
            </a:pPr>
            <a:r>
              <a:rPr lang="sv-SE" dirty="0" err="1">
                <a:solidFill>
                  <a:schemeClr val="bg1"/>
                </a:solidFill>
              </a:rPr>
              <a:t>mailto:andreas@bjarlestam.com</a:t>
            </a:r>
            <a:endParaRPr lang="sv-SE" dirty="0">
              <a:solidFill>
                <a:schemeClr val="bg1"/>
              </a:solidFill>
            </a:endParaRPr>
          </a:p>
          <a:p>
            <a:pPr lvl="1">
              <a:buFont typeface="Times New Roman" pitchFamily="-109" charset="0"/>
              <a:buNone/>
              <a:defRPr/>
            </a:pPr>
            <a:r>
              <a:rPr lang="sv-SE" dirty="0" err="1">
                <a:solidFill>
                  <a:schemeClr val="bg1"/>
                </a:solidFill>
              </a:rPr>
              <a:t>http://twitter.com/bjarlestam</a:t>
            </a:r>
            <a:endParaRPr lang="sv-SE" dirty="0">
              <a:solidFill>
                <a:schemeClr val="bg1"/>
              </a:solidFill>
            </a:endParaRPr>
          </a:p>
          <a:p>
            <a:pPr lvl="1"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  <a:p>
            <a:pPr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  <a:p>
            <a:pPr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  <a:p>
            <a:pPr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  <a:p>
            <a:pPr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  <a:p>
            <a:pPr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  <a:p>
            <a:pPr>
              <a:buFont typeface="Times New Roman" pitchFamily="-109" charset="0"/>
              <a:buNone/>
              <a:defRPr/>
            </a:pPr>
            <a:endParaRPr lang="sv-S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hlinkClick r:id="rId2"/>
              </a:rPr>
              <a:t>http://www.flickr.com/photos/brdavids/</a:t>
            </a:r>
            <a:r>
              <a:rPr lang="en-US" sz="1800" dirty="0" smtClean="0">
                <a:hlinkClick r:id="rId2"/>
              </a:rPr>
              <a:t>2699221787</a:t>
            </a:r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http://www.slideshare.net/bryanrieger/rethinking-the-mobile-web-by-</a:t>
            </a:r>
            <a:r>
              <a:rPr lang="en-US" sz="1800" dirty="0" smtClean="0">
                <a:hlinkClick r:id="rId3"/>
              </a:rPr>
              <a:t>yiibu</a:t>
            </a:r>
            <a:endParaRPr lang="en-US" sz="1800" dirty="0" smtClean="0"/>
          </a:p>
          <a:p>
            <a:r>
              <a:rPr lang="en-US" sz="1800" dirty="0" smtClean="0">
                <a:hlinkClick r:id="rId4"/>
              </a:rPr>
              <a:t>http://www.belshe.com/2010/05/24/more-bandwidth-doesnt-matter-</a:t>
            </a:r>
            <a:r>
              <a:rPr lang="en-US" sz="1800" dirty="0" smtClean="0">
                <a:hlinkClick r:id="rId4"/>
              </a:rPr>
              <a:t>much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51581" y="1723409"/>
            <a:ext cx="5413102" cy="439274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24000"/>
                </a:schemeClr>
              </a:gs>
              <a:gs pos="100000">
                <a:schemeClr val="tx2">
                  <a:lumMod val="40000"/>
                  <a:lumOff val="60000"/>
                  <a:alpha val="32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163751" y="1723409"/>
            <a:ext cx="5413102" cy="4392748"/>
          </a:xfrm>
          <a:prstGeom prst="ellipse">
            <a:avLst/>
          </a:prstGeom>
          <a:gradFill>
            <a:gsLst>
              <a:gs pos="0">
                <a:schemeClr val="accent3">
                  <a:lumMod val="20000"/>
                  <a:lumOff val="80000"/>
                  <a:alpha val="12000"/>
                </a:schemeClr>
              </a:gs>
              <a:gs pos="100000">
                <a:schemeClr val="accent3">
                  <a:lumMod val="60000"/>
                  <a:lumOff val="40000"/>
                  <a:alpha val="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88532" y="600888"/>
            <a:ext cx="36284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building mobile applications with web technology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32221" y="600888"/>
            <a:ext cx="30971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building mobile friendly websites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10398" y="2459561"/>
            <a:ext cx="24561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Sencha</a:t>
            </a:r>
            <a:r>
              <a:rPr lang="en-US" sz="3200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Touch</a:t>
            </a:r>
            <a:endParaRPr lang="en-US" sz="3200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0398" y="4641361"/>
            <a:ext cx="2071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SproutCore</a:t>
            </a:r>
            <a:endParaRPr lang="en-US" sz="3200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7586" y="4641361"/>
            <a:ext cx="153419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jQTouch</a:t>
            </a:r>
            <a:endParaRPr lang="en-US" sz="3200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1813" y="2459561"/>
            <a:ext cx="25777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jQuery</a:t>
            </a:r>
            <a:r>
              <a:rPr lang="en-US" sz="3200" dirty="0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 Mobile</a:t>
            </a:r>
            <a:endParaRPr lang="en-US" sz="3200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3753" y="3466524"/>
            <a:ext cx="2356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d</a:t>
            </a:r>
            <a:r>
              <a:rPr lang="en-US" sz="3200" dirty="0" err="1" smtClean="0"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rPr>
              <a:t>ojox.mobile</a:t>
            </a:r>
            <a:endParaRPr lang="en-US" sz="3200" dirty="0"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based</a:t>
            </a:r>
          </a:p>
          <a:p>
            <a:r>
              <a:rPr lang="en-US" dirty="0" smtClean="0"/>
              <a:t>Progressive enhancement</a:t>
            </a:r>
          </a:p>
          <a:p>
            <a:pPr lvl="1"/>
            <a:r>
              <a:rPr lang="en-US" dirty="0" smtClean="0"/>
              <a:t>Works in less capable browsers but with limited features</a:t>
            </a:r>
          </a:p>
          <a:p>
            <a:r>
              <a:rPr lang="en-US" dirty="0" smtClean="0"/>
              <a:t>Accessibility</a:t>
            </a:r>
          </a:p>
          <a:p>
            <a:pPr lvl="1"/>
            <a:r>
              <a:rPr lang="en-US" dirty="0" smtClean="0"/>
              <a:t>Designed to work with screen readers</a:t>
            </a:r>
          </a:p>
          <a:p>
            <a:pPr lvl="1"/>
            <a:r>
              <a:rPr lang="en-US" dirty="0" smtClean="0"/>
              <a:t>WAI-ARIA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8125"/>
            <a:ext cx="8229600" cy="1143000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means JavaScript right?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6625"/>
            <a:ext cx="8229600" cy="1143000"/>
          </a:xfrm>
        </p:spPr>
        <p:txBody>
          <a:bodyPr/>
          <a:lstStyle/>
          <a:p>
            <a:r>
              <a:rPr lang="en-US" dirty="0" smtClean="0"/>
              <a:t>Well… not in this case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09600" y="32874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jQuery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-mobile development is mostly about markup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7588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Pages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ple-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90" y="304883"/>
            <a:ext cx="3210696" cy="6032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1042</Words>
  <Application>Microsoft Macintosh PowerPoint</Application>
  <PresentationFormat>On-screen Show (4:3)</PresentationFormat>
  <Paragraphs>131</Paragraphs>
  <Slides>35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Web vs Apps</vt:lpstr>
      <vt:lpstr>Frameworks Frameworks Frameworks</vt:lpstr>
      <vt:lpstr>Slide 4</vt:lpstr>
      <vt:lpstr>Features</vt:lpstr>
      <vt:lpstr>jQuery means JavaScript right?</vt:lpstr>
      <vt:lpstr>Well… not in this case</vt:lpstr>
      <vt:lpstr>Pages</vt:lpstr>
      <vt:lpstr>Slide 9</vt:lpstr>
      <vt:lpstr>Simple page example</vt:lpstr>
      <vt:lpstr>Page navigation</vt:lpstr>
      <vt:lpstr>UI elements</vt:lpstr>
      <vt:lpstr>Slide 13</vt:lpstr>
      <vt:lpstr>Page transitions</vt:lpstr>
      <vt:lpstr>How are these nice effects done?</vt:lpstr>
      <vt:lpstr>CSS transforms</vt:lpstr>
      <vt:lpstr>Slide 17</vt:lpstr>
      <vt:lpstr>How can we handle all these phones?</vt:lpstr>
      <vt:lpstr>Progressive Enhancement</vt:lpstr>
      <vt:lpstr>Slide 20</vt:lpstr>
      <vt:lpstr>Performance in the mobile environment</vt:lpstr>
      <vt:lpstr>Bandwidth vs Latency</vt:lpstr>
      <vt:lpstr>Slide 23</vt:lpstr>
      <vt:lpstr>Latency is bad for wireless</vt:lpstr>
      <vt:lpstr>Reduce roundtrips to fight latency</vt:lpstr>
      <vt:lpstr>How does jQuery Mobile handle this?</vt:lpstr>
      <vt:lpstr>How jQuery fights Latency</vt:lpstr>
      <vt:lpstr>Remember WAP and WML?</vt:lpstr>
      <vt:lpstr>jQuery mobile supports multiple pages in a single html document</vt:lpstr>
      <vt:lpstr>JavaScript Event-listeners</vt:lpstr>
      <vt:lpstr>Events - examples</vt:lpstr>
      <vt:lpstr>Theming</vt:lpstr>
      <vt:lpstr>Slide 33</vt:lpstr>
      <vt:lpstr>Slide 34</vt:lpstr>
      <vt:lpstr>Attribution</vt:lpstr>
    </vt:vector>
  </TitlesOfParts>
  <Company>Valtech 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Mobile</dc:title>
  <dc:creator>Andreas Bjärlestam</dc:creator>
  <cp:lastModifiedBy>Andreas Bjärlestam</cp:lastModifiedBy>
  <cp:revision>154</cp:revision>
  <dcterms:created xsi:type="dcterms:W3CDTF">2011-05-23T14:53:00Z</dcterms:created>
  <dcterms:modified xsi:type="dcterms:W3CDTF">2011-05-24T21:32:52Z</dcterms:modified>
</cp:coreProperties>
</file>