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charts/chart3.xml" ContentType="application/vnd.openxmlformats-officedocument.drawingml.chart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rawings/drawing1.xml" ContentType="application/vnd.openxmlformats-officedocument.drawingml.chartshape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charts/chart4.xml" ContentType="application/vnd.openxmlformats-officedocument.drawingml.chart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charts/chart2.xml" ContentType="application/vnd.openxmlformats-officedocument.drawingml.chart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305" r:id="rId3"/>
    <p:sldId id="306" r:id="rId4"/>
    <p:sldId id="258" r:id="rId5"/>
    <p:sldId id="259" r:id="rId6"/>
    <p:sldId id="260" r:id="rId7"/>
    <p:sldId id="302" r:id="rId8"/>
    <p:sldId id="261" r:id="rId9"/>
    <p:sldId id="262" r:id="rId10"/>
    <p:sldId id="296" r:id="rId11"/>
    <p:sldId id="267" r:id="rId12"/>
    <p:sldId id="272" r:id="rId13"/>
    <p:sldId id="313" r:id="rId14"/>
    <p:sldId id="287" r:id="rId15"/>
    <p:sldId id="268" r:id="rId16"/>
    <p:sldId id="269" r:id="rId17"/>
    <p:sldId id="317" r:id="rId18"/>
    <p:sldId id="318" r:id="rId19"/>
    <p:sldId id="270" r:id="rId20"/>
    <p:sldId id="319" r:id="rId21"/>
    <p:sldId id="271" r:id="rId22"/>
    <p:sldId id="282" r:id="rId23"/>
    <p:sldId id="274" r:id="rId24"/>
    <p:sldId id="297" r:id="rId25"/>
    <p:sldId id="307" r:id="rId26"/>
    <p:sldId id="275" r:id="rId27"/>
    <p:sldId id="276" r:id="rId28"/>
    <p:sldId id="278" r:id="rId29"/>
    <p:sldId id="314" r:id="rId30"/>
    <p:sldId id="279" r:id="rId31"/>
    <p:sldId id="283" r:id="rId32"/>
    <p:sldId id="289" r:id="rId33"/>
    <p:sldId id="290" r:id="rId34"/>
    <p:sldId id="291" r:id="rId35"/>
    <p:sldId id="310" r:id="rId36"/>
    <p:sldId id="294" r:id="rId37"/>
    <p:sldId id="257" r:id="rId38"/>
    <p:sldId id="316" r:id="rId39"/>
    <p:sldId id="264" r:id="rId40"/>
    <p:sldId id="312" r:id="rId41"/>
    <p:sldId id="265" r:id="rId42"/>
    <p:sldId id="266" r:id="rId43"/>
    <p:sldId id="284" r:id="rId44"/>
    <p:sldId id="298" r:id="rId45"/>
    <p:sldId id="308" r:id="rId46"/>
    <p:sldId id="303" r:id="rId47"/>
    <p:sldId id="299" r:id="rId48"/>
    <p:sldId id="300" r:id="rId49"/>
    <p:sldId id="301" r:id="rId50"/>
    <p:sldId id="288" r:id="rId51"/>
    <p:sldId id="315" r:id="rId52"/>
    <p:sldId id="292" r:id="rId53"/>
    <p:sldId id="311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14" autoAdjust="0"/>
    <p:restoredTop sz="79541" autoAdjust="0"/>
  </p:normalViewPr>
  <p:slideViewPr>
    <p:cSldViewPr>
      <p:cViewPr>
        <p:scale>
          <a:sx n="64" d="100"/>
          <a:sy n="64" d="100"/>
        </p:scale>
        <p:origin x="-70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3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ndres\My%20Documents\sf\Strawman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ndres\My%20Documents\sf\Number%20chart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ndres\My%20Documents\sf\Strawman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ndres\My%20Documents\sf\Number%20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ndres\My%20Documents\sf\Number%20char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ndres\My%20Documents\sf\Number%20char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ndres\My%20Documents\sf\Number%20char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ndres\My%20Documents\sf\Number%20char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ndres\My%20Documents\sf\Number%20char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Documents%20and%20Settings\Andres\My%20Documents\sf\Number%20chart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ndres\My%20Documents\sf\Number%20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autoTitleDeleted val="1"/>
    <c:plotArea>
      <c:layout>
        <c:manualLayout>
          <c:layoutTarget val="inner"/>
          <c:xMode val="edge"/>
          <c:yMode val="edge"/>
          <c:x val="0.18872101924759421"/>
          <c:y val="6.3735158105236903E-2"/>
          <c:w val="0.7672687007874015"/>
          <c:h val="0.84144586093404983"/>
        </c:manualLayout>
      </c:layout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NFS</c:v>
                </c:pt>
              </c:strCache>
            </c:strRef>
          </c:tx>
          <c:spPr>
            <a:ln w="50800"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31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54</c:v>
                </c:pt>
                <c:pt idx="1">
                  <c:v>78</c:v>
                </c:pt>
                <c:pt idx="2">
                  <c:v>117</c:v>
                </c:pt>
                <c:pt idx="3">
                  <c:v>195</c:v>
                </c:pt>
                <c:pt idx="4">
                  <c:v>346</c:v>
                </c:pt>
              </c:numCache>
            </c:numRef>
          </c:y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Multicast</c:v>
                </c:pt>
              </c:strCache>
            </c:strRef>
          </c:tx>
          <c:spPr>
            <a:ln w="50800"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31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77</c:v>
                </c:pt>
                <c:pt idx="1">
                  <c:v>80</c:v>
                </c:pt>
                <c:pt idx="2">
                  <c:v>78</c:v>
                </c:pt>
                <c:pt idx="3">
                  <c:v>84</c:v>
                </c:pt>
                <c:pt idx="4">
                  <c:v>91</c:v>
                </c:pt>
              </c:numCache>
            </c:numRef>
          </c:yVal>
        </c:ser>
        <c:axId val="61339136"/>
        <c:axId val="61340672"/>
      </c:scatterChart>
      <c:valAx>
        <c:axId val="61339136"/>
        <c:scaling>
          <c:orientation val="minMax"/>
          <c:max val="32"/>
        </c:scaling>
        <c:axPos val="b"/>
        <c:numFmt formatCode="General" sourceLinked="1"/>
        <c:maj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1340672"/>
        <c:crosses val="autoZero"/>
        <c:crossBetween val="midCat"/>
        <c:majorUnit val="4"/>
      </c:valAx>
      <c:valAx>
        <c:axId val="61340672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600" b="0">
                    <a:latin typeface="Arial" pitchFamily="34" charset="0"/>
                    <a:cs typeface="Arial" pitchFamily="34" charset="0"/>
                  </a:defRPr>
                </a:pPr>
                <a:r>
                  <a:rPr lang="en-US" sz="1600" b="0">
                    <a:latin typeface="Arial" pitchFamily="34" charset="0"/>
                    <a:cs typeface="Arial" pitchFamily="34" charset="0"/>
                  </a:rPr>
                  <a:t>Seconds</a:t>
                </a:r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1339136"/>
        <c:crosses val="autoZero"/>
        <c:crossBetween val="midCat"/>
      </c:valAx>
      <c:spPr>
        <a:noFill/>
      </c:spPr>
    </c:plotArea>
    <c:legend>
      <c:legendPos val="r"/>
      <c:layout>
        <c:manualLayout>
          <c:xMode val="edge"/>
          <c:yMode val="edge"/>
          <c:x val="0.16590277777777793"/>
          <c:y val="7.7409650716737402E-2"/>
          <c:w val="0.352451334208224"/>
          <c:h val="0.16047202433029226"/>
        </c:manualLayout>
      </c:layout>
      <c:txPr>
        <a:bodyPr/>
        <a:lstStyle/>
        <a:p>
          <a:pPr>
            <a:defRPr sz="12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Clones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c:rich>
      </c:tx>
      <c:layout>
        <c:manualLayout>
          <c:xMode val="edge"/>
          <c:yMode val="edge"/>
          <c:x val="0.46181709925148307"/>
          <c:y val="0.92245448415374243"/>
        </c:manualLayout>
      </c:layout>
    </c:title>
    <c:plotArea>
      <c:layout>
        <c:manualLayout>
          <c:layoutTarget val="inner"/>
          <c:xMode val="edge"/>
          <c:yMode val="edge"/>
          <c:x val="0.10541868121747942"/>
          <c:y val="5.1011516345352316E-2"/>
          <c:w val="0.86726642722291258"/>
          <c:h val="0.7983769864235617"/>
        </c:manualLayout>
      </c:layout>
      <c:scatterChart>
        <c:scatterStyle val="lineMarker"/>
        <c:ser>
          <c:idx val="0"/>
          <c:order val="0"/>
          <c:tx>
            <c:strRef>
              <c:f>Sheet2!$F$18</c:f>
              <c:strCache>
                <c:ptCount val="1"/>
                <c:pt idx="0">
                  <c:v>Ideal</c:v>
                </c:pt>
              </c:strCache>
            </c:strRef>
          </c:tx>
          <c:spPr>
            <a:ln w="635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Sheet2!$E$19:$E$23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xVal>
          <c:yVal>
            <c:numRef>
              <c:f>Sheet2!$F$19:$F$23</c:f>
              <c:numCache>
                <c:formatCode>General</c:formatCode>
                <c:ptCount val="5"/>
                <c:pt idx="0">
                  <c:v>2.04</c:v>
                </c:pt>
                <c:pt idx="1">
                  <c:v>4.05</c:v>
                </c:pt>
                <c:pt idx="2">
                  <c:v>8.02</c:v>
                </c:pt>
                <c:pt idx="3">
                  <c:v>15.79</c:v>
                </c:pt>
                <c:pt idx="4">
                  <c:v>29.939999999999987</c:v>
                </c:pt>
              </c:numCache>
            </c:numRef>
          </c:yVal>
        </c:ser>
        <c:ser>
          <c:idx val="1"/>
          <c:order val="1"/>
          <c:tx>
            <c:strRef>
              <c:f>Sheet2!$G$18</c:f>
              <c:strCache>
                <c:ptCount val="1"/>
                <c:pt idx="0">
                  <c:v>Multicast</c:v>
                </c:pt>
              </c:strCache>
            </c:strRef>
          </c:tx>
          <c:spPr>
            <a:ln w="63500"/>
          </c:spPr>
          <c:marker>
            <c:symbol val="none"/>
          </c:marker>
          <c:xVal>
            <c:numRef>
              <c:f>Sheet2!$E$19:$E$23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xVal>
          <c:yVal>
            <c:numRef>
              <c:f>Sheet2!$G$19:$G$23</c:f>
              <c:numCache>
                <c:formatCode>General</c:formatCode>
                <c:ptCount val="5"/>
                <c:pt idx="0">
                  <c:v>1.9400000000000022</c:v>
                </c:pt>
                <c:pt idx="1">
                  <c:v>3.8699999999999997</c:v>
                </c:pt>
                <c:pt idx="2">
                  <c:v>7.6499999999999995</c:v>
                </c:pt>
                <c:pt idx="3">
                  <c:v>14.54</c:v>
                </c:pt>
                <c:pt idx="4">
                  <c:v>28.09</c:v>
                </c:pt>
              </c:numCache>
            </c:numRef>
          </c:yVal>
        </c:ser>
        <c:ser>
          <c:idx val="2"/>
          <c:order val="2"/>
          <c:tx>
            <c:strRef>
              <c:f>Sheet2!$H$18</c:f>
              <c:strCache>
                <c:ptCount val="1"/>
                <c:pt idx="0">
                  <c:v>Multicast + Push</c:v>
                </c:pt>
              </c:strCache>
            </c:strRef>
          </c:tx>
          <c:spPr>
            <a:ln w="63500">
              <a:solidFill>
                <a:srgbClr val="FFFF00"/>
              </a:solidFill>
            </a:ln>
          </c:spPr>
          <c:marker>
            <c:symbol val="none"/>
          </c:marker>
          <c:xVal>
            <c:numRef>
              <c:f>Sheet2!$E$19:$E$23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xVal>
          <c:yVal>
            <c:numRef>
              <c:f>Sheet2!$H$19:$H$23</c:f>
              <c:numCache>
                <c:formatCode>General</c:formatCode>
                <c:ptCount val="5"/>
                <c:pt idx="0">
                  <c:v>1.9200000000000021</c:v>
                </c:pt>
                <c:pt idx="1">
                  <c:v>3.75</c:v>
                </c:pt>
                <c:pt idx="2">
                  <c:v>6.84</c:v>
                </c:pt>
                <c:pt idx="3">
                  <c:v>12.6</c:v>
                </c:pt>
                <c:pt idx="4">
                  <c:v>20.62</c:v>
                </c:pt>
              </c:numCache>
            </c:numRef>
          </c:yVal>
        </c:ser>
        <c:ser>
          <c:idx val="3"/>
          <c:order val="3"/>
          <c:tx>
            <c:strRef>
              <c:f>Sheet2!$I$18</c:f>
              <c:strCache>
                <c:ptCount val="1"/>
                <c:pt idx="0">
                  <c:v>Unicast</c:v>
                </c:pt>
              </c:strCache>
            </c:strRef>
          </c:tx>
          <c:spPr>
            <a:ln w="63500"/>
          </c:spPr>
          <c:marker>
            <c:symbol val="none"/>
          </c:marker>
          <c:xVal>
            <c:numRef>
              <c:f>Sheet2!$E$19:$E$23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xVal>
          <c:yVal>
            <c:numRef>
              <c:f>Sheet2!$I$19:$I$23</c:f>
              <c:numCache>
                <c:formatCode>General</c:formatCode>
                <c:ptCount val="5"/>
                <c:pt idx="0">
                  <c:v>1.9300000000000022</c:v>
                </c:pt>
                <c:pt idx="1">
                  <c:v>3.74</c:v>
                </c:pt>
                <c:pt idx="2">
                  <c:v>6.94</c:v>
                </c:pt>
                <c:pt idx="3">
                  <c:v>10.57</c:v>
                </c:pt>
                <c:pt idx="4">
                  <c:v>14.03</c:v>
                </c:pt>
              </c:numCache>
            </c:numRef>
          </c:yVal>
        </c:ser>
        <c:axId val="62687872"/>
        <c:axId val="62701952"/>
      </c:scatterChart>
      <c:valAx>
        <c:axId val="62687872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/>
          <a:lstStyle/>
          <a:p>
            <a:pPr>
              <a:defRPr sz="16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2701952"/>
        <c:crosses val="autoZero"/>
        <c:crossBetween val="midCat"/>
      </c:valAx>
      <c:valAx>
        <c:axId val="62701952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2000">
                    <a:latin typeface="Arial" pitchFamily="34" charset="0"/>
                    <a:cs typeface="Arial" pitchFamily="34" charset="0"/>
                  </a:defRPr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Speedup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6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2687872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4312205906694095"/>
          <c:y val="0.12982324613334326"/>
          <c:w val="0.31711286089238944"/>
          <c:h val="0.30340117127975447"/>
        </c:manualLayout>
      </c:layout>
      <c:txPr>
        <a:bodyPr/>
        <a:lstStyle/>
        <a:p>
          <a:pPr>
            <a:defRPr sz="2000" b="1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title>
      <c:tx>
        <c:rich>
          <a:bodyPr/>
          <a:lstStyle/>
          <a:p>
            <a:pPr>
              <a:defRPr sz="2800">
                <a:latin typeface="Arial" pitchFamily="34" charset="0"/>
                <a:cs typeface="Arial" pitchFamily="34" charset="0"/>
              </a:defRPr>
            </a:pPr>
            <a:r>
              <a:rPr lang="en-US" sz="2800" b="0" dirty="0">
                <a:latin typeface="Arial" pitchFamily="34" charset="0"/>
                <a:cs typeface="Arial" pitchFamily="34" charset="0"/>
              </a:rPr>
              <a:t>Suspend 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one </a:t>
            </a:r>
            <a:r>
              <a:rPr lang="en-US" sz="2800" b="0" baseline="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resume </a:t>
            </a:r>
            <a:r>
              <a:rPr lang="en-US" sz="2800" b="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- 1GB RAM</a:t>
            </a:r>
          </a:p>
        </c:rich>
      </c:tx>
      <c:layout>
        <c:manualLayout>
          <c:xMode val="edge"/>
          <c:yMode val="edge"/>
          <c:x val="0.1401063235151162"/>
          <c:y val="1.9795682867227805E-2"/>
        </c:manualLayout>
      </c:layout>
    </c:title>
    <c:plotArea>
      <c:layout>
        <c:manualLayout>
          <c:layoutTarget val="inner"/>
          <c:xMode val="edge"/>
          <c:yMode val="edge"/>
          <c:x val="0.15747462817147898"/>
          <c:y val="0.14839129483814567"/>
          <c:w val="0.78967804024496968"/>
          <c:h val="0.70123432487605541"/>
        </c:manualLayout>
      </c:layout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NFS</c:v>
                </c:pt>
              </c:strCache>
            </c:strRef>
          </c:tx>
          <c:spPr>
            <a:ln w="76200"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54</c:v>
                </c:pt>
                <c:pt idx="1">
                  <c:v>78</c:v>
                </c:pt>
                <c:pt idx="2">
                  <c:v>117</c:v>
                </c:pt>
                <c:pt idx="3">
                  <c:v>195</c:v>
                </c:pt>
                <c:pt idx="4">
                  <c:v>346</c:v>
                </c:pt>
              </c:numCache>
            </c:numRef>
          </c:y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Multicast</c:v>
                </c:pt>
              </c:strCache>
            </c:strRef>
          </c:tx>
          <c:spPr>
            <a:ln w="76200"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77</c:v>
                </c:pt>
                <c:pt idx="1">
                  <c:v>80</c:v>
                </c:pt>
                <c:pt idx="2">
                  <c:v>78</c:v>
                </c:pt>
                <c:pt idx="3">
                  <c:v>84</c:v>
                </c:pt>
                <c:pt idx="4">
                  <c:v>91</c:v>
                </c:pt>
              </c:numCache>
            </c:numRef>
          </c:yVal>
        </c:ser>
        <c:axId val="62733696"/>
        <c:axId val="62755968"/>
      </c:scatterChart>
      <c:valAx>
        <c:axId val="62733696"/>
        <c:scaling>
          <c:orientation val="minMax"/>
          <c:max val="32"/>
        </c:scaling>
        <c:axPos val="b"/>
        <c:numFmt formatCode="General" sourceLinked="1"/>
        <c:majorTickMark val="none"/>
        <c:tickLblPos val="nextTo"/>
        <c:txPr>
          <a:bodyPr/>
          <a:lstStyle/>
          <a:p>
            <a:pPr>
              <a:defRPr sz="20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2755968"/>
        <c:crosses val="autoZero"/>
        <c:crossBetween val="midCat"/>
        <c:majorUnit val="4"/>
      </c:valAx>
      <c:valAx>
        <c:axId val="62755968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2400">
                    <a:latin typeface="Arial" pitchFamily="34" charset="0"/>
                    <a:cs typeface="Arial" pitchFamily="34" charset="0"/>
                  </a:defRPr>
                </a:pPr>
                <a:r>
                  <a:rPr lang="en-US" sz="2400">
                    <a:latin typeface="Arial" pitchFamily="34" charset="0"/>
                    <a:cs typeface="Arial" pitchFamily="34" charset="0"/>
                  </a:rPr>
                  <a:t>Seconds</a:t>
                </a:r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20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2733696"/>
        <c:crosses val="autoZero"/>
        <c:crossBetween val="midCat"/>
      </c:valAx>
      <c:spPr>
        <a:noFill/>
      </c:spPr>
    </c:plotArea>
    <c:legend>
      <c:legendPos val="r"/>
      <c:layout>
        <c:manualLayout>
          <c:xMode val="edge"/>
          <c:yMode val="edge"/>
          <c:x val="0.18326377952755921"/>
          <c:y val="0.21843540390784552"/>
          <c:w val="0.17536792698210021"/>
          <c:h val="0.16047202433029209"/>
        </c:manualLayout>
      </c:layout>
      <c:txPr>
        <a:bodyPr/>
        <a:lstStyle/>
        <a:p>
          <a:pPr>
            <a:defRPr sz="22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plotArea>
      <c:layout/>
      <c:barChart>
        <c:barDir val="col"/>
        <c:grouping val="stacked"/>
        <c:ser>
          <c:idx val="0"/>
          <c:order val="0"/>
          <c:tx>
            <c:strRef>
              <c:f>Sheet3!$A$23</c:f>
              <c:strCache>
                <c:ptCount val="1"/>
                <c:pt idx="0">
                  <c:v>VM suspend</c:v>
                </c:pt>
              </c:strCache>
            </c:strRef>
          </c:tx>
          <c:cat>
            <c:numRef>
              <c:f>Sheet3!$B$22:$F$22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Sheet3!$B$23:$F$23</c:f>
              <c:numCache>
                <c:formatCode>General</c:formatCode>
                <c:ptCount val="5"/>
                <c:pt idx="0">
                  <c:v>71.669999999999987</c:v>
                </c:pt>
                <c:pt idx="1">
                  <c:v>76.5</c:v>
                </c:pt>
                <c:pt idx="2">
                  <c:v>74.25</c:v>
                </c:pt>
                <c:pt idx="3">
                  <c:v>73.5</c:v>
                </c:pt>
                <c:pt idx="4">
                  <c:v>71.649999999999991</c:v>
                </c:pt>
              </c:numCache>
            </c:numRef>
          </c:val>
        </c:ser>
        <c:ser>
          <c:idx val="1"/>
          <c:order val="1"/>
          <c:tx>
            <c:strRef>
              <c:f>Sheet3!$A$24</c:f>
              <c:strCache>
                <c:ptCount val="1"/>
                <c:pt idx="0">
                  <c:v>Xend</c:v>
                </c:pt>
              </c:strCache>
            </c:strRef>
          </c:tx>
          <c:cat>
            <c:numRef>
              <c:f>Sheet3!$B$22:$F$22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Sheet3!$B$24:$F$24</c:f>
              <c:numCache>
                <c:formatCode>General</c:formatCode>
                <c:ptCount val="5"/>
                <c:pt idx="0">
                  <c:v>92.669999999999987</c:v>
                </c:pt>
                <c:pt idx="1">
                  <c:v>82.5</c:v>
                </c:pt>
                <c:pt idx="2">
                  <c:v>58.75</c:v>
                </c:pt>
                <c:pt idx="3">
                  <c:v>64.75</c:v>
                </c:pt>
                <c:pt idx="4">
                  <c:v>36.25</c:v>
                </c:pt>
              </c:numCache>
            </c:numRef>
          </c:val>
        </c:ser>
        <c:ser>
          <c:idx val="2"/>
          <c:order val="2"/>
          <c:tx>
            <c:strRef>
              <c:f>Sheet3!$A$25</c:f>
              <c:strCache>
                <c:ptCount val="1"/>
                <c:pt idx="0">
                  <c:v>Contact hosts</c:v>
                </c:pt>
              </c:strCache>
            </c:strRef>
          </c:tx>
          <c:cat>
            <c:numRef>
              <c:f>Sheet3!$B$22:$F$22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Sheet3!$B$25:$F$25</c:f>
              <c:numCache>
                <c:formatCode>General</c:formatCode>
                <c:ptCount val="5"/>
                <c:pt idx="0">
                  <c:v>9.67</c:v>
                </c:pt>
                <c:pt idx="1">
                  <c:v>15.75</c:v>
                </c:pt>
                <c:pt idx="2">
                  <c:v>28</c:v>
                </c:pt>
                <c:pt idx="3">
                  <c:v>54.25</c:v>
                </c:pt>
                <c:pt idx="4">
                  <c:v>112</c:v>
                </c:pt>
              </c:numCache>
            </c:numRef>
          </c:val>
        </c:ser>
        <c:ser>
          <c:idx val="3"/>
          <c:order val="3"/>
          <c:tx>
            <c:strRef>
              <c:f>Sheet3!$A$26</c:f>
              <c:strCache>
                <c:ptCount val="1"/>
                <c:pt idx="0">
                  <c:v>Wait for clones</c:v>
                </c:pt>
              </c:strCache>
            </c:strRef>
          </c:tx>
          <c:cat>
            <c:numRef>
              <c:f>Sheet3!$B$22:$F$22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Sheet3!$B$26:$F$26</c:f>
              <c:numCache>
                <c:formatCode>General</c:formatCode>
                <c:ptCount val="5"/>
                <c:pt idx="0">
                  <c:v>476.33</c:v>
                </c:pt>
                <c:pt idx="1">
                  <c:v>525.25</c:v>
                </c:pt>
                <c:pt idx="2">
                  <c:v>551</c:v>
                </c:pt>
                <c:pt idx="3">
                  <c:v>578.75</c:v>
                </c:pt>
                <c:pt idx="4">
                  <c:v>734</c:v>
                </c:pt>
              </c:numCache>
            </c:numRef>
          </c:val>
        </c:ser>
        <c:gapWidth val="75"/>
        <c:overlap val="100"/>
        <c:axId val="62877696"/>
        <c:axId val="62879616"/>
      </c:barChart>
      <c:catAx>
        <c:axId val="628776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Number of Clones</a:t>
                </a:r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6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2879616"/>
        <c:crosses val="autoZero"/>
        <c:auto val="1"/>
        <c:lblAlgn val="ctr"/>
        <c:lblOffset val="100"/>
      </c:catAx>
      <c:valAx>
        <c:axId val="62879616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2000">
                    <a:latin typeface="Arial" pitchFamily="34" charset="0"/>
                    <a:cs typeface="Arial" pitchFamily="34" charset="0"/>
                  </a:defRPr>
                </a:pPr>
                <a:r>
                  <a:rPr lang="en-US" sz="2000" dirty="0" err="1" smtClean="0">
                    <a:latin typeface="Arial" pitchFamily="34" charset="0"/>
                    <a:cs typeface="Arial" pitchFamily="34" charset="0"/>
                  </a:rPr>
                  <a:t>Miliseconds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2877696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1825754888747018"/>
          <c:y val="0.24927680914885639"/>
          <c:w val="0.23669740606748524"/>
          <c:h val="0.33477971503562154"/>
        </c:manualLayout>
      </c:layout>
      <c:txPr>
        <a:bodyPr/>
        <a:lstStyle/>
        <a:p>
          <a:pPr>
            <a:defRPr sz="20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plotArea>
      <c:layout/>
      <c:barChart>
        <c:barDir val="col"/>
        <c:grouping val="stacked"/>
        <c:ser>
          <c:idx val="0"/>
          <c:order val="0"/>
          <c:val>
            <c:numRef>
              <c:f>Sheet3!$B$2</c:f>
              <c:numCache>
                <c:formatCode>General</c:formatCode>
                <c:ptCount val="1"/>
              </c:numCache>
            </c:numRef>
          </c:val>
        </c:ser>
        <c:ser>
          <c:idx val="1"/>
          <c:order val="1"/>
          <c:val>
            <c:numRef>
              <c:f>Sheet3!$B$3</c:f>
              <c:numCache>
                <c:formatCode>General</c:formatCode>
                <c:ptCount val="1"/>
                <c:pt idx="0">
                  <c:v>74.25</c:v>
                </c:pt>
              </c:numCache>
            </c:numRef>
          </c:val>
        </c:ser>
        <c:ser>
          <c:idx val="2"/>
          <c:order val="2"/>
          <c:val>
            <c:numRef>
              <c:f>Sheet3!$B$4</c:f>
              <c:numCache>
                <c:formatCode>General</c:formatCode>
                <c:ptCount val="1"/>
                <c:pt idx="0">
                  <c:v>58.75</c:v>
                </c:pt>
              </c:numCache>
            </c:numRef>
          </c:val>
        </c:ser>
        <c:ser>
          <c:idx val="3"/>
          <c:order val="3"/>
          <c:val>
            <c:numRef>
              <c:f>Sheet3!$B$5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</c:ser>
        <c:ser>
          <c:idx val="4"/>
          <c:order val="4"/>
          <c:val>
            <c:numRef>
              <c:f>Sheet3!$B$6</c:f>
              <c:numCache>
                <c:formatCode>General</c:formatCode>
                <c:ptCount val="1"/>
                <c:pt idx="0">
                  <c:v>551</c:v>
                </c:pt>
              </c:numCache>
            </c:numRef>
          </c:val>
        </c:ser>
        <c:gapWidth val="75"/>
        <c:overlap val="100"/>
        <c:axId val="95628288"/>
        <c:axId val="95699712"/>
      </c:barChart>
      <c:catAx>
        <c:axId val="95628288"/>
        <c:scaling>
          <c:orientation val="minMax"/>
        </c:scaling>
        <c:delete val="1"/>
        <c:axPos val="b"/>
        <c:majorTickMark val="none"/>
        <c:tickLblPos val="nextTo"/>
        <c:crossAx val="95699712"/>
        <c:crosses val="autoZero"/>
        <c:auto val="1"/>
        <c:lblAlgn val="ctr"/>
        <c:lblOffset val="100"/>
      </c:catAx>
      <c:valAx>
        <c:axId val="95699712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 smtClean="0"/>
                  <a:t>Milliseconds</a:t>
                </a:r>
                <a:endParaRPr lang="en-US" sz="2000" dirty="0"/>
              </a:p>
            </c:rich>
          </c:tx>
          <c:layout/>
        </c:title>
        <c:numFmt formatCode="General" sourceLinked="1"/>
        <c:tickLblPos val="nextTo"/>
        <c:crossAx val="95628288"/>
        <c:crosses val="autoZero"/>
        <c:crossBetween val="between"/>
      </c:valAx>
      <c:spPr>
        <a:noFill/>
        <a:ln w="25400">
          <a:noFill/>
        </a:ln>
      </c:spPr>
    </c:plotArea>
    <c:plotVisOnly val="1"/>
  </c:chart>
  <c:txPr>
    <a:bodyPr/>
    <a:lstStyle/>
    <a:p>
      <a:pPr>
        <a:defRPr sz="1600" b="1">
          <a:latin typeface="Arial" pitchFamily="34" charset="0"/>
          <a:cs typeface="Arial" pitchFamily="34" charset="0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plotArea>
      <c:layout/>
      <c:barChart>
        <c:barDir val="col"/>
        <c:grouping val="stacked"/>
        <c:ser>
          <c:idx val="0"/>
          <c:order val="0"/>
          <c:val>
            <c:numRef>
              <c:f>Sheet3!$B$10</c:f>
              <c:numCache>
                <c:formatCode>General</c:formatCode>
                <c:ptCount val="1"/>
                <c:pt idx="0">
                  <c:v>207.10999999999999</c:v>
                </c:pt>
              </c:numCache>
            </c:numRef>
          </c:val>
        </c:ser>
        <c:ser>
          <c:idx val="1"/>
          <c:order val="1"/>
          <c:val>
            <c:numRef>
              <c:f>Sheet3!$B$11</c:f>
              <c:numCache>
                <c:formatCode>General</c:formatCode>
                <c:ptCount val="1"/>
                <c:pt idx="0">
                  <c:v>173.68</c:v>
                </c:pt>
              </c:numCache>
            </c:numRef>
          </c:val>
        </c:ser>
        <c:ser>
          <c:idx val="2"/>
          <c:order val="2"/>
          <c:val>
            <c:numRef>
              <c:f>Sheet3!$B$12</c:f>
              <c:numCache>
                <c:formatCode>General</c:formatCode>
                <c:ptCount val="1"/>
                <c:pt idx="0">
                  <c:v>119.82</c:v>
                </c:pt>
              </c:numCache>
            </c:numRef>
          </c:val>
        </c:ser>
        <c:gapWidth val="75"/>
        <c:overlap val="100"/>
        <c:axId val="91616768"/>
        <c:axId val="91618304"/>
      </c:barChart>
      <c:catAx>
        <c:axId val="91616768"/>
        <c:scaling>
          <c:orientation val="minMax"/>
        </c:scaling>
        <c:delete val="1"/>
        <c:axPos val="b"/>
        <c:majorTickMark val="none"/>
        <c:tickLblPos val="nextTo"/>
        <c:crossAx val="91618304"/>
        <c:crosses val="autoZero"/>
        <c:auto val="1"/>
        <c:lblAlgn val="ctr"/>
        <c:lblOffset val="100"/>
      </c:catAx>
      <c:valAx>
        <c:axId val="91618304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2000" b="0">
                    <a:latin typeface="Arial" pitchFamily="34" charset="0"/>
                    <a:cs typeface="Arial" pitchFamily="34" charset="0"/>
                  </a:defRPr>
                </a:pP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Milliseconds</a:t>
                </a:r>
                <a:endParaRPr lang="en-US" sz="2000" b="1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91616768"/>
        <c:crosses val="autoZero"/>
        <c:crossBetween val="between"/>
      </c:valAx>
      <c:spPr>
        <a:noFill/>
        <a:ln w="25400">
          <a:noFill/>
        </a:ln>
      </c:spPr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plotArea>
      <c:layout>
        <c:manualLayout>
          <c:layoutTarget val="inner"/>
          <c:xMode val="edge"/>
          <c:yMode val="edge"/>
          <c:x val="0.11679328935234452"/>
          <c:y val="5.0354609929078191E-2"/>
          <c:w val="0.61144120498451382"/>
          <c:h val="0.73629139442676061"/>
        </c:manualLayout>
      </c:layout>
      <c:barChart>
        <c:barDir val="col"/>
        <c:grouping val="stacked"/>
        <c:ser>
          <c:idx val="0"/>
          <c:order val="0"/>
          <c:tx>
            <c:strRef>
              <c:f>Sheet3!$A$31</c:f>
              <c:strCache>
                <c:ptCount val="1"/>
                <c:pt idx="0">
                  <c:v>VM suspend</c:v>
                </c:pt>
              </c:strCache>
            </c:strRef>
          </c:tx>
          <c:cat>
            <c:numRef>
              <c:f>Sheet3!$B$30:$F$30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Sheet3!$B$31:$F$31</c:f>
              <c:numCache>
                <c:formatCode>General</c:formatCode>
                <c:ptCount val="5"/>
                <c:pt idx="0">
                  <c:v>71.669999999999987</c:v>
                </c:pt>
                <c:pt idx="1">
                  <c:v>76.5</c:v>
                </c:pt>
                <c:pt idx="2">
                  <c:v>74.25</c:v>
                </c:pt>
                <c:pt idx="3">
                  <c:v>73.5</c:v>
                </c:pt>
                <c:pt idx="4">
                  <c:v>71.649999999999991</c:v>
                </c:pt>
              </c:numCache>
            </c:numRef>
          </c:val>
        </c:ser>
        <c:ser>
          <c:idx val="1"/>
          <c:order val="1"/>
          <c:tx>
            <c:strRef>
              <c:f>Sheet3!$A$32</c:f>
              <c:strCache>
                <c:ptCount val="1"/>
                <c:pt idx="0">
                  <c:v>Xend (suspend)</c:v>
                </c:pt>
              </c:strCache>
            </c:strRef>
          </c:tx>
          <c:cat>
            <c:numRef>
              <c:f>Sheet3!$B$30:$F$30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Sheet3!$B$32:$F$32</c:f>
              <c:numCache>
                <c:formatCode>General</c:formatCode>
                <c:ptCount val="5"/>
                <c:pt idx="0">
                  <c:v>92.669999999999987</c:v>
                </c:pt>
                <c:pt idx="1">
                  <c:v>82.5</c:v>
                </c:pt>
                <c:pt idx="2">
                  <c:v>58.75</c:v>
                </c:pt>
                <c:pt idx="3">
                  <c:v>64.75</c:v>
                </c:pt>
                <c:pt idx="4">
                  <c:v>36.25</c:v>
                </c:pt>
              </c:numCache>
            </c:numRef>
          </c:val>
        </c:ser>
        <c:ser>
          <c:idx val="2"/>
          <c:order val="2"/>
          <c:tx>
            <c:strRef>
              <c:f>Sheet3!$A$33</c:f>
              <c:strCache>
                <c:ptCount val="1"/>
                <c:pt idx="0">
                  <c:v>Contact hosts</c:v>
                </c:pt>
              </c:strCache>
            </c:strRef>
          </c:tx>
          <c:cat>
            <c:numRef>
              <c:f>Sheet3!$B$30:$F$30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Sheet3!$B$33:$F$33</c:f>
              <c:numCache>
                <c:formatCode>General</c:formatCode>
                <c:ptCount val="5"/>
                <c:pt idx="0">
                  <c:v>9.67</c:v>
                </c:pt>
                <c:pt idx="1">
                  <c:v>15.75</c:v>
                </c:pt>
                <c:pt idx="2">
                  <c:v>28</c:v>
                </c:pt>
                <c:pt idx="3">
                  <c:v>54.25</c:v>
                </c:pt>
                <c:pt idx="4">
                  <c:v>112</c:v>
                </c:pt>
              </c:numCache>
            </c:numRef>
          </c:val>
        </c:ser>
        <c:ser>
          <c:idx val="3"/>
          <c:order val="3"/>
          <c:tx>
            <c:strRef>
              <c:f>Sheet3!$A$34</c:f>
              <c:strCache>
                <c:ptCount val="1"/>
                <c:pt idx="0">
                  <c:v>VM restore</c:v>
                </c:pt>
              </c:strCache>
            </c:strRef>
          </c:tx>
          <c:cat>
            <c:numRef>
              <c:f>Sheet3!$B$30:$F$30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Sheet3!$B$34:$F$34</c:f>
              <c:numCache>
                <c:formatCode>General</c:formatCode>
                <c:ptCount val="5"/>
                <c:pt idx="0">
                  <c:v>168.67</c:v>
                </c:pt>
                <c:pt idx="1">
                  <c:v>166.92000000000004</c:v>
                </c:pt>
                <c:pt idx="2">
                  <c:v>173.68</c:v>
                </c:pt>
                <c:pt idx="3">
                  <c:v>171.75</c:v>
                </c:pt>
                <c:pt idx="4">
                  <c:v>188.38000000000017</c:v>
                </c:pt>
              </c:numCache>
            </c:numRef>
          </c:val>
        </c:ser>
        <c:ser>
          <c:idx val="4"/>
          <c:order val="4"/>
          <c:tx>
            <c:strRef>
              <c:f>Sheet3!$A$35</c:f>
              <c:strCache>
                <c:ptCount val="1"/>
                <c:pt idx="0">
                  <c:v>Xend (restore)</c:v>
                </c:pt>
              </c:strCache>
            </c:strRef>
          </c:tx>
          <c:cat>
            <c:numRef>
              <c:f>Sheet3!$B$30:$F$30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Sheet3!$B$35:$F$35</c:f>
              <c:numCache>
                <c:formatCode>General</c:formatCode>
                <c:ptCount val="5"/>
                <c:pt idx="0">
                  <c:v>203.33</c:v>
                </c:pt>
                <c:pt idx="1">
                  <c:v>208.67</c:v>
                </c:pt>
                <c:pt idx="2">
                  <c:v>207.10999999999999</c:v>
                </c:pt>
                <c:pt idx="3">
                  <c:v>204.3</c:v>
                </c:pt>
                <c:pt idx="4">
                  <c:v>201.97</c:v>
                </c:pt>
              </c:numCache>
            </c:numRef>
          </c:val>
        </c:ser>
        <c:ser>
          <c:idx val="5"/>
          <c:order val="5"/>
          <c:tx>
            <c:strRef>
              <c:f>Sheet3!$A$36</c:f>
              <c:strCache>
                <c:ptCount val="1"/>
                <c:pt idx="0">
                  <c:v>Clone set up</c:v>
                </c:pt>
              </c:strCache>
            </c:strRef>
          </c:tx>
          <c:cat>
            <c:numRef>
              <c:f>Sheet3!$B$30:$F$30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Sheet3!$B$36:$F$36</c:f>
              <c:numCache>
                <c:formatCode>General</c:formatCode>
                <c:ptCount val="5"/>
                <c:pt idx="0">
                  <c:v>104</c:v>
                </c:pt>
                <c:pt idx="1">
                  <c:v>115.66999999999999</c:v>
                </c:pt>
                <c:pt idx="2">
                  <c:v>119.82</c:v>
                </c:pt>
                <c:pt idx="3">
                  <c:v>136.25</c:v>
                </c:pt>
                <c:pt idx="4">
                  <c:v>224.75</c:v>
                </c:pt>
              </c:numCache>
            </c:numRef>
          </c:val>
        </c:ser>
        <c:gapWidth val="75"/>
        <c:overlap val="100"/>
        <c:axId val="104987264"/>
        <c:axId val="96211712"/>
      </c:barChart>
      <c:catAx>
        <c:axId val="1049872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000">
                    <a:latin typeface="Arial" pitchFamily="34" charset="0"/>
                    <a:cs typeface="Arial" pitchFamily="34" charset="0"/>
                  </a:defRPr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Clones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c:rich>
          </c:tx>
          <c:layout>
            <c:manualLayout>
              <c:xMode val="edge"/>
              <c:yMode val="edge"/>
              <c:x val="0.36163710955049533"/>
              <c:y val="0.8936170212765957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6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96211712"/>
        <c:crosses val="autoZero"/>
        <c:auto val="1"/>
        <c:lblAlgn val="ctr"/>
        <c:lblOffset val="100"/>
      </c:catAx>
      <c:valAx>
        <c:axId val="96211712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2000">
                    <a:latin typeface="Arial" pitchFamily="34" charset="0"/>
                    <a:cs typeface="Arial" pitchFamily="34" charset="0"/>
                  </a:defRPr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Milliseconds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c:rich>
          </c:tx>
          <c:layout>
            <c:manualLayout>
              <c:xMode val="edge"/>
              <c:yMode val="edge"/>
              <c:x val="7.9663521789506298E-3"/>
              <c:y val="0.2119930753336684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6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0498726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txPr>
        <a:bodyPr/>
        <a:lstStyle/>
        <a:p>
          <a:pPr>
            <a:defRPr sz="1800" b="1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>
        <c:manualLayout>
          <c:layoutTarget val="inner"/>
          <c:xMode val="edge"/>
          <c:yMode val="edge"/>
          <c:x val="0.36036401699787679"/>
          <c:y val="3.8762626262626249E-2"/>
          <c:w val="0.61582645919260082"/>
          <c:h val="0.92247474747474745"/>
        </c:manualLayout>
      </c:layout>
      <c:barChart>
        <c:barDir val="col"/>
        <c:grouping val="stacked"/>
        <c:ser>
          <c:idx val="0"/>
          <c:order val="0"/>
          <c:spPr>
            <a:solidFill>
              <a:srgbClr val="FFFF00"/>
            </a:solidFill>
            <a:scene3d>
              <a:camera prst="orthographicFront"/>
              <a:lightRig rig="threePt" dir="t"/>
            </a:scene3d>
            <a:sp3d prstMaterial="dkEdge">
              <a:bevelT/>
            </a:sp3d>
          </c:spPr>
          <c:val>
            <c:numRef>
              <c:f>Sheet2!$B$1</c:f>
              <c:numCache>
                <c:formatCode>General</c:formatCode>
                <c:ptCount val="1"/>
                <c:pt idx="0">
                  <c:v>3.8899999999999997</c:v>
                </c:pt>
              </c:numCache>
            </c:numRef>
          </c:val>
        </c:ser>
        <c:ser>
          <c:idx val="1"/>
          <c:order val="1"/>
          <c:spPr>
            <a:solidFill>
              <a:srgbClr val="FFC000"/>
            </a:solidFill>
            <a:scene3d>
              <a:camera prst="orthographicFront"/>
              <a:lightRig rig="threePt" dir="t"/>
            </a:scene3d>
            <a:sp3d prstMaterial="dkEdge">
              <a:bevelT/>
            </a:sp3d>
          </c:spPr>
          <c:val>
            <c:numRef>
              <c:f>Sheet2!$B$2</c:f>
              <c:numCache>
                <c:formatCode>General</c:formatCode>
                <c:ptCount val="1"/>
                <c:pt idx="0">
                  <c:v>3.3299999999999987</c:v>
                </c:pt>
              </c:numCache>
            </c:numRef>
          </c:val>
        </c:ser>
        <c:ser>
          <c:idx val="2"/>
          <c:order val="2"/>
          <c:spPr>
            <a:solidFill>
              <a:schemeClr val="accent4"/>
            </a:solidFill>
            <a:scene3d>
              <a:camera prst="orthographicFront"/>
              <a:lightRig rig="threePt" dir="t"/>
            </a:scene3d>
            <a:sp3d prstMaterial="dkEdge">
              <a:bevelT/>
            </a:sp3d>
          </c:spPr>
          <c:val>
            <c:numRef>
              <c:f>Sheet2!$B$3</c:f>
              <c:numCache>
                <c:formatCode>General</c:formatCode>
                <c:ptCount val="1"/>
                <c:pt idx="0">
                  <c:v>3.92</c:v>
                </c:pt>
              </c:numCache>
            </c:numRef>
          </c:val>
        </c:ser>
        <c:ser>
          <c:idx val="3"/>
          <c:order val="3"/>
          <c:spPr>
            <a:solidFill>
              <a:srgbClr val="CEB966"/>
            </a:solidFill>
            <a:scene3d>
              <a:camera prst="orthographicFront"/>
              <a:lightRig rig="threePt" dir="t"/>
            </a:scene3d>
            <a:sp3d prstMaterial="dkEdge">
              <a:bevelT/>
            </a:sp3d>
          </c:spPr>
          <c:val>
            <c:numRef>
              <c:f>Sheet2!$B$4</c:f>
              <c:numCache>
                <c:formatCode>General</c:formatCode>
                <c:ptCount val="1"/>
                <c:pt idx="0">
                  <c:v>9.15</c:v>
                </c:pt>
              </c:numCache>
            </c:numRef>
          </c:val>
        </c:ser>
        <c:ser>
          <c:idx val="4"/>
          <c:order val="4"/>
          <c:spPr>
            <a:solidFill>
              <a:srgbClr val="00B050"/>
            </a:solidFill>
            <a:scene3d>
              <a:camera prst="orthographicFront"/>
              <a:lightRig rig="threePt" dir="t"/>
            </a:scene3d>
            <a:sp3d prstMaterial="dkEdge">
              <a:bevelT/>
            </a:sp3d>
          </c:spPr>
          <c:val>
            <c:numRef>
              <c:f>Sheet2!$B$5</c:f>
              <c:numCache>
                <c:formatCode>General</c:formatCode>
                <c:ptCount val="1"/>
                <c:pt idx="0">
                  <c:v>28.939999999999987</c:v>
                </c:pt>
              </c:numCache>
            </c:numRef>
          </c:val>
        </c:ser>
        <c:ser>
          <c:idx val="5"/>
          <c:order val="5"/>
          <c:spPr>
            <a:solidFill>
              <a:srgbClr val="FF0000"/>
            </a:solidFill>
            <a:scene3d>
              <a:camera prst="orthographicFront"/>
              <a:lightRig rig="threePt" dir="t"/>
            </a:scene3d>
            <a:sp3d prstMaterial="dkEdge">
              <a:bevelT/>
            </a:sp3d>
          </c:spPr>
          <c:val>
            <c:numRef>
              <c:f>Sheet2!$B$6</c:f>
              <c:numCache>
                <c:formatCode>General</c:formatCode>
                <c:ptCount val="1"/>
                <c:pt idx="0">
                  <c:v>225.95000000000007</c:v>
                </c:pt>
              </c:numCache>
            </c:numRef>
          </c:val>
        </c:ser>
        <c:gapWidth val="75"/>
        <c:overlap val="100"/>
        <c:axId val="89955712"/>
        <c:axId val="95648000"/>
      </c:barChart>
      <c:catAx>
        <c:axId val="89955712"/>
        <c:scaling>
          <c:orientation val="minMax"/>
        </c:scaling>
        <c:delete val="1"/>
        <c:axPos val="b"/>
        <c:majorTickMark val="none"/>
        <c:tickLblPos val="nextTo"/>
        <c:crossAx val="95648000"/>
        <c:crosses val="autoZero"/>
        <c:auto val="1"/>
        <c:lblAlgn val="ctr"/>
        <c:lblOffset val="100"/>
      </c:catAx>
      <c:valAx>
        <c:axId val="95648000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sz="2200" b="1" dirty="0" smtClean="0">
                    <a:latin typeface="Arial" pitchFamily="34" charset="0"/>
                    <a:cs typeface="Arial" pitchFamily="34" charset="0"/>
                  </a:rPr>
                  <a:t>Microseconds</a:t>
                </a:r>
                <a:endParaRPr lang="en-US" sz="2200" b="1" dirty="0">
                  <a:latin typeface="Arial" pitchFamily="34" charset="0"/>
                  <a:cs typeface="Arial" pitchFamily="34" charset="0"/>
                </a:endParaRPr>
              </a:p>
            </c:rich>
          </c:tx>
          <c:layout>
            <c:manualLayout>
              <c:xMode val="edge"/>
              <c:yMode val="edge"/>
              <c:x val="3.5714285714285712E-2"/>
              <c:y val="0.22413923669377395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8995571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1835845519310066"/>
          <c:y val="3.7566137566137602E-2"/>
          <c:w val="0.84351856017997739"/>
          <c:h val="0.71490522018081204"/>
        </c:manualLayout>
      </c:layout>
      <c:barChart>
        <c:barDir val="col"/>
        <c:grouping val="clustered"/>
        <c:ser>
          <c:idx val="0"/>
          <c:order val="0"/>
          <c:tx>
            <c:strRef>
              <c:f>Sheet2!$B$18</c:f>
              <c:strCache>
                <c:ptCount val="1"/>
                <c:pt idx="0">
                  <c:v>Client Requests</c:v>
                </c:pt>
              </c:strCache>
            </c:strRef>
          </c:tx>
          <c:spPr>
            <a:solidFill>
              <a:srgbClr val="FFFF00"/>
            </a:solidFill>
          </c:spPr>
          <c:cat>
            <c:strRef>
              <c:f>Sheet2!$A$19:$A$24</c:f>
              <c:strCache>
                <c:ptCount val="6"/>
                <c:pt idx="0">
                  <c:v>Unicast</c:v>
                </c:pt>
                <c:pt idx="1">
                  <c:v>Multicast Push</c:v>
                </c:pt>
                <c:pt idx="2">
                  <c:v>Multicast</c:v>
                </c:pt>
                <c:pt idx="3">
                  <c:v>Unicast</c:v>
                </c:pt>
                <c:pt idx="4">
                  <c:v>Multicast Push</c:v>
                </c:pt>
                <c:pt idx="5">
                  <c:v>Multicast</c:v>
                </c:pt>
              </c:strCache>
            </c:strRef>
          </c:cat>
          <c:val>
            <c:numRef>
              <c:f>Sheet2!$B$19:$B$24</c:f>
              <c:numCache>
                <c:formatCode>General</c:formatCode>
                <c:ptCount val="6"/>
                <c:pt idx="0">
                  <c:v>272.553</c:v>
                </c:pt>
                <c:pt idx="1">
                  <c:v>18.384</c:v>
                </c:pt>
                <c:pt idx="2">
                  <c:v>216.768</c:v>
                </c:pt>
                <c:pt idx="3">
                  <c:v>8224.7720000000008</c:v>
                </c:pt>
                <c:pt idx="4">
                  <c:v>3178.7059999999997</c:v>
                </c:pt>
                <c:pt idx="5">
                  <c:v>8061.9160000000002</c:v>
                </c:pt>
              </c:numCache>
            </c:numRef>
          </c:val>
        </c:ser>
        <c:ser>
          <c:idx val="1"/>
          <c:order val="1"/>
          <c:tx>
            <c:strRef>
              <c:f>Sheet2!$C$18</c:f>
              <c:strCache>
                <c:ptCount val="1"/>
                <c:pt idx="0">
                  <c:v>Sent by Server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Sheet2!$A$19:$A$24</c:f>
              <c:strCache>
                <c:ptCount val="6"/>
                <c:pt idx="0">
                  <c:v>Unicast</c:v>
                </c:pt>
                <c:pt idx="1">
                  <c:v>Multicast Push</c:v>
                </c:pt>
                <c:pt idx="2">
                  <c:v>Multicast</c:v>
                </c:pt>
                <c:pt idx="3">
                  <c:v>Unicast</c:v>
                </c:pt>
                <c:pt idx="4">
                  <c:v>Multicast Push</c:v>
                </c:pt>
                <c:pt idx="5">
                  <c:v>Multicast</c:v>
                </c:pt>
              </c:strCache>
            </c:strRef>
          </c:cat>
          <c:val>
            <c:numRef>
              <c:f>Sheet2!$C$19:$C$24</c:f>
              <c:numCache>
                <c:formatCode>General</c:formatCode>
                <c:ptCount val="6"/>
                <c:pt idx="0">
                  <c:v>272.553</c:v>
                </c:pt>
                <c:pt idx="1">
                  <c:v>287.86900000000026</c:v>
                </c:pt>
                <c:pt idx="2">
                  <c:v>10.436</c:v>
                </c:pt>
                <c:pt idx="3">
                  <c:v>8224.7720000000008</c:v>
                </c:pt>
                <c:pt idx="4">
                  <c:v>395.36099999999999</c:v>
                </c:pt>
                <c:pt idx="5">
                  <c:v>286.34899999999999</c:v>
                </c:pt>
              </c:numCache>
            </c:numRef>
          </c:val>
        </c:ser>
        <c:gapWidth val="300"/>
        <c:axId val="62591744"/>
        <c:axId val="62593664"/>
      </c:barChart>
      <c:catAx>
        <c:axId val="625917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000">
                    <a:latin typeface="Arial" pitchFamily="34" charset="0"/>
                    <a:cs typeface="Arial" pitchFamily="34" charset="0"/>
                  </a:defRPr>
                </a:pP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Network Mode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majorTickMark val="none"/>
        <c:tickLblPos val="nextTo"/>
        <c:txPr>
          <a:bodyPr/>
          <a:lstStyle/>
          <a:p>
            <a:pPr>
              <a:defRPr sz="16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2593664"/>
        <c:crosses val="autoZero"/>
        <c:auto val="1"/>
        <c:lblAlgn val="ctr"/>
        <c:lblOffset val="100"/>
      </c:catAx>
      <c:valAx>
        <c:axId val="62593664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2000" b="1">
                    <a:latin typeface="Arial" pitchFamily="34" charset="0"/>
                    <a:cs typeface="Arial" pitchFamily="34" charset="0"/>
                  </a:defRPr>
                </a:pP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Thousands of Pages</a:t>
                </a:r>
                <a:endParaRPr lang="en-US" sz="2000" b="1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2591744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16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6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15382139732533467"/>
          <c:y val="7.8569553805774281E-2"/>
          <c:w val="0.22701187351581054"/>
          <c:h val="0.12537682789651267"/>
        </c:manualLayout>
      </c:layout>
      <c:txPr>
        <a:bodyPr/>
        <a:lstStyle/>
        <a:p>
          <a:pPr>
            <a:defRPr b="1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plotArea>
      <c:layout>
        <c:manualLayout>
          <c:layoutTarget val="inner"/>
          <c:xMode val="edge"/>
          <c:yMode val="edge"/>
          <c:x val="0.13313187202950952"/>
          <c:y val="4.303030303030303E-2"/>
          <c:w val="0.82231786905015247"/>
          <c:h val="0.82616416129801951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Ideal</c:v>
                </c:pt>
              </c:strCache>
            </c:strRef>
          </c:tx>
          <c:spPr>
            <a:gradFill>
              <a:gsLst>
                <a:gs pos="0">
                  <a:srgbClr val="00B050">
                    <a:alpha val="92000"/>
                  </a:srgbClr>
                </a:gs>
                <a:gs pos="50000">
                  <a:srgbClr val="00B050">
                    <a:alpha val="58000"/>
                  </a:srgbClr>
                </a:gs>
                <a:gs pos="100000">
                  <a:srgbClr val="FFFF00">
                    <a:alpha val="5000"/>
                  </a:srgbClr>
                </a:gs>
              </a:gsLst>
              <a:lin ang="2700000" scaled="1"/>
            </a:gradFill>
          </c:spPr>
          <c:cat>
            <c:strRef>
              <c:f>Sheet1!$A$2:$A$7</c:f>
              <c:strCache>
                <c:ptCount val="6"/>
                <c:pt idx="0">
                  <c:v>Aqsis</c:v>
                </c:pt>
                <c:pt idx="1">
                  <c:v>BLAST</c:v>
                </c:pt>
                <c:pt idx="2">
                  <c:v>ClustalW</c:v>
                </c:pt>
                <c:pt idx="3">
                  <c:v>distcc</c:v>
                </c:pt>
                <c:pt idx="4">
                  <c:v>QuantLib</c:v>
                </c:pt>
                <c:pt idx="5">
                  <c:v>SHRiMP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127.26</c:v>
                </c:pt>
                <c:pt idx="1">
                  <c:v>92.960000000000022</c:v>
                </c:pt>
                <c:pt idx="2">
                  <c:v>24.56</c:v>
                </c:pt>
                <c:pt idx="3">
                  <c:v>40.68</c:v>
                </c:pt>
                <c:pt idx="4">
                  <c:v>77.83</c:v>
                </c:pt>
                <c:pt idx="5">
                  <c:v>65.910000000000025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SnowFlock</c:v>
                </c:pt>
              </c:strCache>
            </c:strRef>
          </c:tx>
          <c:spPr>
            <a:gradFill flip="none" rotWithShape="1">
              <a:gsLst>
                <a:gs pos="0">
                  <a:srgbClr val="FFFF00">
                    <a:alpha val="92000"/>
                  </a:srgbClr>
                </a:gs>
                <a:gs pos="50000">
                  <a:srgbClr val="FFC000">
                    <a:alpha val="58000"/>
                  </a:srgbClr>
                </a:gs>
                <a:gs pos="100000">
                  <a:srgbClr val="FFFF00">
                    <a:alpha val="5000"/>
                  </a:srgbClr>
                </a:gs>
              </a:gsLst>
              <a:lin ang="2700000" scaled="1"/>
              <a:tileRect/>
            </a:gradFill>
          </c:spPr>
          <c:cat>
            <c:strRef>
              <c:f>Sheet1!$A$2:$A$7</c:f>
              <c:strCache>
                <c:ptCount val="6"/>
                <c:pt idx="0">
                  <c:v>Aqsis</c:v>
                </c:pt>
                <c:pt idx="1">
                  <c:v>BLAST</c:v>
                </c:pt>
                <c:pt idx="2">
                  <c:v>ClustalW</c:v>
                </c:pt>
                <c:pt idx="3">
                  <c:v>distcc</c:v>
                </c:pt>
                <c:pt idx="4">
                  <c:v>QuantLib</c:v>
                </c:pt>
                <c:pt idx="5">
                  <c:v>SHRiMP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131.07</c:v>
                </c:pt>
                <c:pt idx="1">
                  <c:v>98.990000000000023</c:v>
                </c:pt>
                <c:pt idx="2">
                  <c:v>25.72</c:v>
                </c:pt>
                <c:pt idx="3">
                  <c:v>46.91</c:v>
                </c:pt>
                <c:pt idx="4">
                  <c:v>82.23</c:v>
                </c:pt>
                <c:pt idx="5">
                  <c:v>70.63</c:v>
                </c:pt>
              </c:numCache>
            </c:numRef>
          </c:val>
        </c:ser>
        <c:gapWidth val="300"/>
        <c:axId val="61603840"/>
        <c:axId val="61605376"/>
      </c:barChart>
      <c:catAx>
        <c:axId val="61603840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6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1605376"/>
        <c:crosses val="autoZero"/>
        <c:auto val="1"/>
        <c:lblAlgn val="ctr"/>
        <c:lblOffset val="100"/>
      </c:catAx>
      <c:valAx>
        <c:axId val="61605376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2000" b="1">
                    <a:latin typeface="Arial" pitchFamily="34" charset="0"/>
                    <a:cs typeface="Arial" pitchFamily="34" charset="0"/>
                  </a:defRPr>
                </a:pP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Seconds</a:t>
                </a:r>
                <a:endParaRPr lang="en-US" sz="2000" b="1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1603840"/>
        <c:crosses val="autoZero"/>
        <c:crossBetween val="between"/>
      </c:valAx>
      <c:spPr>
        <a:noFill/>
      </c:spPr>
    </c:plotArea>
    <c:legend>
      <c:legendPos val="r"/>
      <c:legendEntry>
        <c:idx val="0"/>
        <c:txPr>
          <a:bodyPr/>
          <a:lstStyle/>
          <a:p>
            <a:pPr>
              <a:defRPr sz="20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20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41885458396647907"/>
          <c:y val="7.5864083166074833E-2"/>
          <c:w val="0.35190560639379537"/>
          <c:h val="0.10379813886900499"/>
        </c:manualLayout>
      </c:layout>
      <c:txPr>
        <a:bodyPr/>
        <a:lstStyle/>
        <a:p>
          <a:pPr>
            <a:defRPr sz="20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autoTitleDeleted val="1"/>
    <c:plotArea>
      <c:layout>
        <c:manualLayout>
          <c:layoutTarget val="inner"/>
          <c:xMode val="edge"/>
          <c:yMode val="edge"/>
          <c:x val="0.10997909553341242"/>
          <c:y val="4.3827160493827157E-2"/>
          <c:w val="0.87280781827050624"/>
          <c:h val="0.82294497909983588"/>
        </c:manualLayout>
      </c:layout>
      <c:barChart>
        <c:barDir val="col"/>
        <c:grouping val="clustered"/>
        <c:ser>
          <c:idx val="0"/>
          <c:order val="0"/>
          <c:tx>
            <c:strRef>
              <c:f>Sheet1!$B$13</c:f>
              <c:strCache>
                <c:ptCount val="1"/>
                <c:pt idx="0">
                  <c:v>Ideal</c:v>
                </c:pt>
              </c:strCache>
            </c:strRef>
          </c:tx>
          <c:spPr>
            <a:gradFill>
              <a:gsLst>
                <a:gs pos="0">
                  <a:srgbClr val="00B050">
                    <a:alpha val="92000"/>
                  </a:srgbClr>
                </a:gs>
                <a:gs pos="50000">
                  <a:srgbClr val="00B050">
                    <a:alpha val="58000"/>
                  </a:srgbClr>
                </a:gs>
                <a:gs pos="100000">
                  <a:srgbClr val="FFFF00">
                    <a:alpha val="5000"/>
                  </a:srgbClr>
                </a:gs>
              </a:gsLst>
              <a:lin ang="2700000" scaled="1"/>
            </a:gradFill>
          </c:spPr>
          <c:cat>
            <c:strRef>
              <c:f>Sheet1!$A$14:$A$19</c:f>
              <c:strCache>
                <c:ptCount val="6"/>
                <c:pt idx="0">
                  <c:v>Aqsis</c:v>
                </c:pt>
                <c:pt idx="1">
                  <c:v>BLAST</c:v>
                </c:pt>
                <c:pt idx="2">
                  <c:v>ClustalW</c:v>
                </c:pt>
                <c:pt idx="3">
                  <c:v>distcc</c:v>
                </c:pt>
                <c:pt idx="4">
                  <c:v>QuantLib</c:v>
                </c:pt>
                <c:pt idx="5">
                  <c:v>SHRiMP</c:v>
                </c:pt>
              </c:strCache>
            </c:strRef>
          </c:cat>
          <c:val>
            <c:numRef>
              <c:f>Sheet1!$B$14:$B$19</c:f>
              <c:numCache>
                <c:formatCode>General</c:formatCode>
                <c:ptCount val="6"/>
                <c:pt idx="0">
                  <c:v>67.5</c:v>
                </c:pt>
                <c:pt idx="1">
                  <c:v>56.4</c:v>
                </c:pt>
                <c:pt idx="2">
                  <c:v>49.3</c:v>
                </c:pt>
                <c:pt idx="3">
                  <c:v>10</c:v>
                </c:pt>
                <c:pt idx="4">
                  <c:v>84.4</c:v>
                </c:pt>
                <c:pt idx="5">
                  <c:v>55.1</c:v>
                </c:pt>
              </c:numCache>
            </c:numRef>
          </c:val>
        </c:ser>
        <c:ser>
          <c:idx val="1"/>
          <c:order val="1"/>
          <c:tx>
            <c:strRef>
              <c:f>Sheet1!$C$13</c:f>
              <c:strCache>
                <c:ptCount val="1"/>
                <c:pt idx="0">
                  <c:v>SnowFlock</c:v>
                </c:pt>
              </c:strCache>
            </c:strRef>
          </c:tx>
          <c:spPr>
            <a:gradFill>
              <a:gsLst>
                <a:gs pos="0">
                  <a:srgbClr val="FFFF00">
                    <a:alpha val="92000"/>
                  </a:srgbClr>
                </a:gs>
                <a:gs pos="50000">
                  <a:srgbClr val="FFFF00">
                    <a:alpha val="58000"/>
                  </a:srgbClr>
                </a:gs>
                <a:gs pos="100000">
                  <a:srgbClr val="FFFF00">
                    <a:alpha val="5000"/>
                  </a:srgbClr>
                </a:gs>
              </a:gsLst>
              <a:lin ang="2700000" scaled="1"/>
            </a:gradFill>
          </c:spPr>
          <c:cat>
            <c:strRef>
              <c:f>Sheet1!$A$14:$A$19</c:f>
              <c:strCache>
                <c:ptCount val="6"/>
                <c:pt idx="0">
                  <c:v>Aqsis</c:v>
                </c:pt>
                <c:pt idx="1">
                  <c:v>BLAST</c:v>
                </c:pt>
                <c:pt idx="2">
                  <c:v>ClustalW</c:v>
                </c:pt>
                <c:pt idx="3">
                  <c:v>distcc</c:v>
                </c:pt>
                <c:pt idx="4">
                  <c:v>QuantLib</c:v>
                </c:pt>
                <c:pt idx="5">
                  <c:v>SHRiMP</c:v>
                </c:pt>
              </c:strCache>
            </c:strRef>
          </c:cat>
          <c:val>
            <c:numRef>
              <c:f>Sheet1!$C$14:$C$19</c:f>
              <c:numCache>
                <c:formatCode>General</c:formatCode>
                <c:ptCount val="6"/>
                <c:pt idx="0">
                  <c:v>65.599999999999994</c:v>
                </c:pt>
                <c:pt idx="1">
                  <c:v>53</c:v>
                </c:pt>
                <c:pt idx="2">
                  <c:v>47.1</c:v>
                </c:pt>
                <c:pt idx="3">
                  <c:v>8.7000000000000011</c:v>
                </c:pt>
                <c:pt idx="4">
                  <c:v>79.900000000000006</c:v>
                </c:pt>
                <c:pt idx="5">
                  <c:v>51.4</c:v>
                </c:pt>
              </c:numCache>
            </c:numRef>
          </c:val>
        </c:ser>
        <c:axId val="61676160"/>
        <c:axId val="61702528"/>
      </c:barChart>
      <c:catAx>
        <c:axId val="61676160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6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1702528"/>
        <c:crosses val="autoZero"/>
        <c:auto val="1"/>
        <c:lblAlgn val="ctr"/>
        <c:lblOffset val="100"/>
      </c:catAx>
      <c:valAx>
        <c:axId val="61702528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2000" b="1">
                    <a:latin typeface="Arial" pitchFamily="34" charset="0"/>
                    <a:cs typeface="Arial" pitchFamily="34" charset="0"/>
                  </a:defRPr>
                </a:pPr>
                <a:r>
                  <a:rPr lang="en-US" sz="2000" b="1">
                    <a:latin typeface="Arial" pitchFamily="34" charset="0"/>
                    <a:cs typeface="Arial" pitchFamily="34" charset="0"/>
                  </a:rPr>
                  <a:t>Speedup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1676160"/>
        <c:crosses val="autoZero"/>
        <c:crossBetween val="between"/>
      </c:valAx>
      <c:spPr>
        <a:noFill/>
      </c:spPr>
    </c:plotArea>
    <c:legend>
      <c:legendPos val="r"/>
      <c:layout>
        <c:manualLayout>
          <c:xMode val="edge"/>
          <c:yMode val="edge"/>
          <c:x val="0.31665319489931032"/>
          <c:y val="9.292237775833577E-2"/>
          <c:w val="0.33241260771607212"/>
          <c:h val="0.16743438320210041"/>
        </c:manualLayout>
      </c:layout>
      <c:txPr>
        <a:bodyPr/>
        <a:lstStyle/>
        <a:p>
          <a:pPr>
            <a:defRPr sz="2000" b="1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</c:chart>
  <c:externalData r:id="rId1"/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plotArea>
      <c:layout>
        <c:manualLayout>
          <c:layoutTarget val="inner"/>
          <c:xMode val="edge"/>
          <c:yMode val="edge"/>
          <c:x val="0.14339129483814544"/>
          <c:y val="5.1400554097404488E-2"/>
          <c:w val="0.81994335083114611"/>
          <c:h val="0.79822506561679785"/>
        </c:manualLayout>
      </c:layout>
      <c:barChart>
        <c:barDir val="col"/>
        <c:grouping val="clustered"/>
        <c:ser>
          <c:idx val="0"/>
          <c:order val="0"/>
          <c:tx>
            <c:strRef>
              <c:f>Sheet1!$B$21</c:f>
              <c:strCache>
                <c:ptCount val="1"/>
                <c:pt idx="0">
                  <c:v>Ideal</c:v>
                </c:pt>
              </c:strCache>
            </c:strRef>
          </c:tx>
          <c:spPr>
            <a:gradFill>
              <a:gsLst>
                <a:gs pos="0">
                  <a:srgbClr val="00B050">
                    <a:alpha val="92000"/>
                  </a:srgbClr>
                </a:gs>
                <a:gs pos="50000">
                  <a:srgbClr val="00B050">
                    <a:alpha val="58000"/>
                  </a:srgbClr>
                </a:gs>
                <a:gs pos="100000">
                  <a:srgbClr val="FFFF00">
                    <a:alpha val="5000"/>
                  </a:srgbClr>
                </a:gs>
              </a:gsLst>
              <a:lin ang="2700000" scaled="1"/>
            </a:gradFill>
          </c:spPr>
          <c:cat>
            <c:strRef>
              <c:f>Sheet1!$A$22:$A$25</c:f>
              <c:strCache>
                <c:ptCount val="4"/>
                <c:pt idx="0">
                  <c:v>Aqsis</c:v>
                </c:pt>
                <c:pt idx="1">
                  <c:v>BLAST</c:v>
                </c:pt>
                <c:pt idx="2">
                  <c:v>QuantLib</c:v>
                </c:pt>
                <c:pt idx="3">
                  <c:v>SHRiMP</c:v>
                </c:pt>
              </c:strCache>
            </c:strRef>
          </c:cat>
          <c:val>
            <c:numRef>
              <c:f>Sheet1!$B$22:$B$25</c:f>
              <c:numCache>
                <c:formatCode>General</c:formatCode>
                <c:ptCount val="4"/>
                <c:pt idx="0">
                  <c:v>34.67</c:v>
                </c:pt>
                <c:pt idx="1">
                  <c:v>29.77</c:v>
                </c:pt>
                <c:pt idx="2">
                  <c:v>31</c:v>
                </c:pt>
                <c:pt idx="3">
                  <c:v>23.08</c:v>
                </c:pt>
              </c:numCache>
            </c:numRef>
          </c:val>
        </c:ser>
        <c:ser>
          <c:idx val="1"/>
          <c:order val="1"/>
          <c:tx>
            <c:strRef>
              <c:f>Sheet1!$C$21</c:f>
              <c:strCache>
                <c:ptCount val="1"/>
                <c:pt idx="0">
                  <c:v>SnowFlock</c:v>
                </c:pt>
              </c:strCache>
            </c:strRef>
          </c:tx>
          <c:spPr>
            <a:gradFill>
              <a:gsLst>
                <a:gs pos="0">
                  <a:srgbClr val="FFFF00">
                    <a:alpha val="92000"/>
                  </a:srgbClr>
                </a:gs>
                <a:gs pos="50000">
                  <a:srgbClr val="FFFF00">
                    <a:alpha val="58000"/>
                  </a:srgbClr>
                </a:gs>
                <a:gs pos="100000">
                  <a:srgbClr val="FFFF00">
                    <a:alpha val="5000"/>
                  </a:srgbClr>
                </a:gs>
              </a:gsLst>
              <a:lin ang="2700000" scaled="1"/>
            </a:gradFill>
          </c:spPr>
          <c:cat>
            <c:strRef>
              <c:f>Sheet1!$A$22:$A$25</c:f>
              <c:strCache>
                <c:ptCount val="4"/>
                <c:pt idx="0">
                  <c:v>Aqsis</c:v>
                </c:pt>
                <c:pt idx="1">
                  <c:v>BLAST</c:v>
                </c:pt>
                <c:pt idx="2">
                  <c:v>QuantLib</c:v>
                </c:pt>
                <c:pt idx="3">
                  <c:v>SHRiMP</c:v>
                </c:pt>
              </c:strCache>
            </c:strRef>
          </c:cat>
          <c:val>
            <c:numRef>
              <c:f>Sheet1!$C$22:$C$25</c:f>
              <c:numCache>
                <c:formatCode>General</c:formatCode>
                <c:ptCount val="4"/>
                <c:pt idx="0">
                  <c:v>37.81</c:v>
                </c:pt>
                <c:pt idx="1">
                  <c:v>31.810000000000031</c:v>
                </c:pt>
                <c:pt idx="2">
                  <c:v>33.120000000000012</c:v>
                </c:pt>
                <c:pt idx="3">
                  <c:v>25.68</c:v>
                </c:pt>
              </c:numCache>
            </c:numRef>
          </c:val>
        </c:ser>
        <c:gapWidth val="300"/>
        <c:axId val="61851520"/>
        <c:axId val="61853056"/>
      </c:barChart>
      <c:catAx>
        <c:axId val="61851520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6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1853056"/>
        <c:crosses val="autoZero"/>
        <c:auto val="1"/>
        <c:lblAlgn val="ctr"/>
        <c:lblOffset val="100"/>
      </c:catAx>
      <c:valAx>
        <c:axId val="61853056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2000" b="1">
                    <a:latin typeface="Arial" pitchFamily="34" charset="0"/>
                    <a:cs typeface="Arial" pitchFamily="34" charset="0"/>
                  </a:defRPr>
                </a:pPr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Seconds</a:t>
                </a:r>
                <a:endParaRPr lang="en-US" sz="2000" b="1" dirty="0">
                  <a:latin typeface="Arial" pitchFamily="34" charset="0"/>
                  <a:cs typeface="Arial" pitchFamily="34" charset="0"/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185152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29085993796230097"/>
          <c:y val="3.6983970753655886E-2"/>
          <c:w val="0.40358458601765812"/>
          <c:h val="0.16743438320210036"/>
        </c:manualLayout>
      </c:layout>
      <c:txPr>
        <a:bodyPr/>
        <a:lstStyle/>
        <a:p>
          <a:pPr>
            <a:defRPr sz="2000" b="1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</c:chart>
  <c:txPr>
    <a:bodyPr/>
    <a:lstStyle/>
    <a:p>
      <a:pPr>
        <a:defRPr sz="1600"/>
      </a:pPr>
      <a:endParaRPr lang="en-US"/>
    </a:p>
  </c:txPr>
  <c:externalData r:id="rId1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gi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0.81416</cdr:x>
      <cdr:y>0.88889</cdr:y>
    </cdr:from>
    <cdr:to>
      <cdr:x>0.86726</cdr:x>
      <cdr:y>0.9941</cdr:y>
    </cdr:to>
    <cdr:pic>
      <cdr:nvPicPr>
        <cdr:cNvPr id="2" name="Picture 1" descr="protein_pic.gif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7010400" y="3657600"/>
          <a:ext cx="457200" cy="432924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830BE-4B97-49EB-B651-1A915EE4B6D9}" type="datetimeFigureOut">
              <a:rPr lang="en-US" smtClean="0"/>
              <a:pPr/>
              <a:t>6/26/2008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0D717-398E-4DC2-819A-3794076583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D717-398E-4DC2-819A-37940765837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D717-398E-4DC2-819A-37940765837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Units are confusing, megs, </a:t>
            </a:r>
            <a:r>
              <a:rPr lang="en-US" dirty="0" err="1" smtClean="0"/>
              <a:t>ks</a:t>
            </a:r>
            <a:r>
              <a:rPr lang="en-US" dirty="0" smtClean="0"/>
              <a:t> thousands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D717-398E-4DC2-819A-37940765837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too not mention stats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D717-398E-4DC2-819A-37940765837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D717-398E-4DC2-819A-37940765837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Ideal is really ideal</a:t>
            </a:r>
          </a:p>
          <a:p>
            <a:r>
              <a:rPr lang="en-US" dirty="0" smtClean="0"/>
              <a:t>Low is good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D717-398E-4DC2-819A-37940765837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is good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D717-398E-4DC2-819A-37940765837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Further explain ideal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D717-398E-4DC2-819A-37940765837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not use “flux”</a:t>
            </a:r>
          </a:p>
          <a:p>
            <a:r>
              <a:rPr lang="en-US" dirty="0" smtClean="0"/>
              <a:t>Drop </a:t>
            </a:r>
            <a:r>
              <a:rPr lang="en-US" dirty="0" err="1" smtClean="0"/>
              <a:t>shmem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D717-398E-4DC2-819A-37940765837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D717-398E-4DC2-819A-37940765837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NFS slide</a:t>
            </a:r>
            <a:r>
              <a:rPr lang="en-US" baseline="0" dirty="0" smtClean="0"/>
              <a:t> breaks flow (probably will move to the front)</a:t>
            </a:r>
          </a:p>
          <a:p>
            <a:r>
              <a:rPr lang="en-US" dirty="0" smtClean="0"/>
              <a:t>Tim’s</a:t>
            </a:r>
            <a:r>
              <a:rPr lang="en-US" baseline="0" dirty="0" smtClean="0"/>
              <a:t> question: get the data</a:t>
            </a:r>
          </a:p>
          <a:p>
            <a:r>
              <a:rPr lang="en-US" baseline="0" dirty="0" smtClean="0"/>
              <a:t>Refer to </a:t>
            </a:r>
            <a:r>
              <a:rPr lang="en-US" baseline="0" dirty="0" err="1" smtClean="0"/>
              <a:t>LaMarca</a:t>
            </a:r>
            <a:endParaRPr lang="en-US" baseline="0" dirty="0" smtClean="0"/>
          </a:p>
          <a:p>
            <a:r>
              <a:rPr lang="en-US" baseline="0" dirty="0" smtClean="0"/>
              <a:t>20 min talk: push, hierarchical, last two results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D717-398E-4DC2-819A-37940765837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D717-398E-4DC2-819A-37940765837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D717-398E-4DC2-819A-37940765837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heuristics</a:t>
            </a:r>
            <a:r>
              <a:rPr lang="en-US" baseline="0" dirty="0" smtClean="0"/>
              <a:t> here</a:t>
            </a:r>
          </a:p>
          <a:p>
            <a:r>
              <a:rPr lang="en-US" baseline="0" dirty="0" smtClean="0"/>
              <a:t>No more than one thing happening at once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D717-398E-4DC2-819A-37940765837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Animate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D717-398E-4DC2-819A-379407658374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National Centre for Biotechnology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D717-398E-4DC2-819A-37940765837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fiddle with seconds/minutes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D717-398E-4DC2-819A-37940765837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D717-398E-4DC2-819A-37940765837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D717-398E-4DC2-819A-37940765837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D717-398E-4DC2-819A-37940765837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Drive analogies with fork()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D717-398E-4DC2-819A-37940765837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D717-398E-4DC2-819A-37940765837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E9B-729F-475F-9596-D3041EBCD155}" type="datetimeFigureOut">
              <a:rPr lang="en-US" smtClean="0"/>
              <a:pPr/>
              <a:t>6/26/2008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F8CF-0EFE-48D2-9BB0-26CB63DDA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E9B-729F-475F-9596-D3041EBCD155}" type="datetimeFigureOut">
              <a:rPr lang="en-US" smtClean="0"/>
              <a:pPr/>
              <a:t>6/26/2008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F8CF-0EFE-48D2-9BB0-26CB63DDA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E9B-729F-475F-9596-D3041EBCD155}" type="datetimeFigureOut">
              <a:rPr lang="en-US" smtClean="0"/>
              <a:pPr/>
              <a:t>6/26/2008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F8CF-0EFE-48D2-9BB0-26CB63DDA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E9B-729F-475F-9596-D3041EBCD155}" type="datetimeFigureOut">
              <a:rPr lang="en-US" smtClean="0"/>
              <a:pPr/>
              <a:t>6/26/2008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F8CF-0EFE-48D2-9BB0-26CB63DDA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E9B-729F-475F-9596-D3041EBCD155}" type="datetimeFigureOut">
              <a:rPr lang="en-US" smtClean="0"/>
              <a:pPr/>
              <a:t>6/26/2008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641F8CF-0EFE-48D2-9BB0-26CB63DDA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E9B-729F-475F-9596-D3041EBCD155}" type="datetimeFigureOut">
              <a:rPr lang="en-US" smtClean="0"/>
              <a:pPr/>
              <a:t>6/26/2008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F8CF-0EFE-48D2-9BB0-26CB63DDA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E9B-729F-475F-9596-D3041EBCD155}" type="datetimeFigureOut">
              <a:rPr lang="en-US" smtClean="0"/>
              <a:pPr/>
              <a:t>6/26/2008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F8CF-0EFE-48D2-9BB0-26CB63DDA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E9B-729F-475F-9596-D3041EBCD155}" type="datetimeFigureOut">
              <a:rPr lang="en-US" smtClean="0"/>
              <a:pPr/>
              <a:t>6/26/2008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F8CF-0EFE-48D2-9BB0-26CB63DDA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E9B-729F-475F-9596-D3041EBCD155}" type="datetimeFigureOut">
              <a:rPr lang="en-US" smtClean="0"/>
              <a:pPr/>
              <a:t>6/26/2008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F8CF-0EFE-48D2-9BB0-26CB63DDA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E9B-729F-475F-9596-D3041EBCD155}" type="datetimeFigureOut">
              <a:rPr lang="en-US" smtClean="0"/>
              <a:pPr/>
              <a:t>6/26/2008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F8CF-0EFE-48D2-9BB0-26CB63DDA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0E9B-729F-475F-9596-D3041EBCD155}" type="datetimeFigureOut">
              <a:rPr lang="en-US" smtClean="0"/>
              <a:pPr/>
              <a:t>6/26/2008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F8CF-0EFE-48D2-9BB0-26CB63DDA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800E9B-729F-475F-9596-D3041EBCD155}" type="datetimeFigureOut">
              <a:rPr lang="en-US" smtClean="0"/>
              <a:pPr/>
              <a:t>6/26/2008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641F8CF-0EFE-48D2-9BB0-26CB63DDA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8.gif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9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chart" Target="../charts/char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4.gif"/><Relationship Id="rId5" Type="http://schemas.openxmlformats.org/officeDocument/2006/relationships/image" Target="../media/image6.gif"/><Relationship Id="rId4" Type="http://schemas.openxmlformats.org/officeDocument/2006/relationships/chart" Target="../charts/char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chart" Target="../charts/char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chart" Target="../charts/char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Documents%20and%20Settings\Andres\My%20Documents\sf\protein2.wmv" TargetMode="External"/><Relationship Id="rId1" Type="http://schemas.openxmlformats.org/officeDocument/2006/relationships/tags" Target="../tags/tag24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Snowflock</a:t>
            </a:r>
            <a:r>
              <a:rPr lang="en-US" dirty="0" smtClean="0"/>
              <a:t>: Cloud computing made agile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581400"/>
            <a:ext cx="7086600" cy="2971800"/>
          </a:xfrm>
        </p:spPr>
        <p:txBody>
          <a:bodyPr>
            <a:normAutofit fontScale="77500" lnSpcReduction="20000"/>
          </a:bodyPr>
          <a:lstStyle/>
          <a:p>
            <a:r>
              <a:rPr lang="en-US" sz="3800" b="1" dirty="0" smtClean="0">
                <a:latin typeface="Arial" pitchFamily="34" charset="0"/>
                <a:cs typeface="Arial" pitchFamily="34" charset="0"/>
              </a:rPr>
              <a:t>H. Andrés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Lagar-Cavilla</a:t>
            </a:r>
            <a:endParaRPr lang="en-US" sz="3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600" b="1" dirty="0" smtClean="0">
                <a:latin typeface="Arial" pitchFamily="34" charset="0"/>
                <a:cs typeface="Arial" pitchFamily="34" charset="0"/>
              </a:rPr>
              <a:t>Joe Whitney, </a:t>
            </a:r>
            <a:r>
              <a:rPr lang="en-US" sz="2600" b="1" dirty="0" err="1" smtClean="0">
                <a:latin typeface="Arial" pitchFamily="34" charset="0"/>
                <a:cs typeface="Arial" pitchFamily="34" charset="0"/>
              </a:rPr>
              <a:t>Adin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 smtClean="0">
                <a:latin typeface="Arial" pitchFamily="34" charset="0"/>
                <a:cs typeface="Arial" pitchFamily="34" charset="0"/>
              </a:rPr>
              <a:t>Scannell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, Steve Rumble, </a:t>
            </a:r>
          </a:p>
          <a:p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Philip </a:t>
            </a:r>
            <a:r>
              <a:rPr lang="en-US" sz="2600" b="1" dirty="0" err="1" smtClean="0">
                <a:latin typeface="Arial" pitchFamily="34" charset="0"/>
                <a:cs typeface="Arial" pitchFamily="34" charset="0"/>
              </a:rPr>
              <a:t>Patchin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, Charlotte Lin,</a:t>
            </a:r>
          </a:p>
          <a:p>
            <a:r>
              <a:rPr lang="en-US" sz="2600" b="1" dirty="0" err="1" smtClean="0">
                <a:latin typeface="Arial" pitchFamily="34" charset="0"/>
                <a:cs typeface="Arial" pitchFamily="34" charset="0"/>
              </a:rPr>
              <a:t>Eyal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de Lara, Mike </a:t>
            </a:r>
            <a:r>
              <a:rPr lang="en-US" sz="2600" b="1" dirty="0" err="1" smtClean="0">
                <a:latin typeface="Arial" pitchFamily="34" charset="0"/>
                <a:cs typeface="Arial" pitchFamily="34" charset="0"/>
              </a:rPr>
              <a:t>Brudno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, M. </a:t>
            </a:r>
            <a:r>
              <a:rPr lang="en-US" sz="2600" b="1" dirty="0" err="1" smtClean="0">
                <a:latin typeface="Arial" pitchFamily="34" charset="0"/>
                <a:cs typeface="Arial" pitchFamily="34" charset="0"/>
              </a:rPr>
              <a:t>Satyanarayanan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*</a:t>
            </a:r>
          </a:p>
          <a:p>
            <a:r>
              <a:rPr lang="en-US" sz="2600" b="1" dirty="0" smtClean="0">
                <a:latin typeface="Arial" pitchFamily="34" charset="0"/>
                <a:cs typeface="Arial" pitchFamily="34" charset="0"/>
              </a:rPr>
              <a:t>University of Toronto, *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CMU</a:t>
            </a:r>
          </a:p>
          <a:p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http://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compbio.cs.toronto.edu/snowflock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andreslc@cs.toronto.edu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http://www.cs.toronto.edu/~andreslc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Impromptu Clusters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Fork copies of a VM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 a second, or less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With negligible runtime overhead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Providing on-the-fly parallelism, for this task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Nuke the Impromptu Cluster when done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Beat cloud slow swap in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Near-interactive services need to finish in seconds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Let alone get their VMs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rlx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1400" y="1066800"/>
            <a:ext cx="1524000" cy="1028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VM Forking</a:t>
            </a:r>
            <a:endParaRPr lang="en-US" dirty="0"/>
          </a:p>
        </p:txBody>
      </p:sp>
      <p:pic>
        <p:nvPicPr>
          <p:cNvPr id="4" name="Picture 3" descr="rlx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" y="3352800"/>
            <a:ext cx="1524000" cy="1028700"/>
          </a:xfrm>
          <a:prstGeom prst="rect">
            <a:avLst/>
          </a:prstGeom>
        </p:spPr>
      </p:pic>
      <p:pic>
        <p:nvPicPr>
          <p:cNvPr id="5" name="Picture 4" descr="rlx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1800" y="3429000"/>
            <a:ext cx="1524000" cy="1028700"/>
          </a:xfrm>
          <a:prstGeom prst="rect">
            <a:avLst/>
          </a:prstGeom>
        </p:spPr>
      </p:pic>
      <p:pic>
        <p:nvPicPr>
          <p:cNvPr id="6" name="Picture 5" descr="rlx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5400" y="3429000"/>
            <a:ext cx="1524000" cy="1028700"/>
          </a:xfrm>
          <a:prstGeom prst="rect">
            <a:avLst/>
          </a:prstGeom>
        </p:spPr>
      </p:pic>
      <p:pic>
        <p:nvPicPr>
          <p:cNvPr id="7" name="Picture 6" descr="rlx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86600" y="3429000"/>
            <a:ext cx="1524000" cy="1028700"/>
          </a:xfrm>
          <a:prstGeom prst="rect">
            <a:avLst/>
          </a:prstGeom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533400" y="4495800"/>
            <a:ext cx="2133600" cy="457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5:GATTACA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2590800" y="4495800"/>
            <a:ext cx="2133600" cy="457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6:GACATTA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4648200" y="4495800"/>
            <a:ext cx="2133600" cy="457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7:TAGATGA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6781800" y="4495800"/>
            <a:ext cx="2133600" cy="457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8:AGACATA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 descr="rlx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4953000"/>
            <a:ext cx="1524000" cy="1028700"/>
          </a:xfrm>
          <a:prstGeom prst="rect">
            <a:avLst/>
          </a:prstGeom>
        </p:spPr>
      </p:pic>
      <p:pic>
        <p:nvPicPr>
          <p:cNvPr id="14" name="Picture 13" descr="rlx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0" y="5029200"/>
            <a:ext cx="1524000" cy="1028700"/>
          </a:xfrm>
          <a:prstGeom prst="rect">
            <a:avLst/>
          </a:prstGeom>
        </p:spPr>
      </p:pic>
      <p:pic>
        <p:nvPicPr>
          <p:cNvPr id="15" name="Picture 14" descr="rlx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81600" y="5029200"/>
            <a:ext cx="1524000" cy="1028700"/>
          </a:xfrm>
          <a:prstGeom prst="rect">
            <a:avLst/>
          </a:prstGeom>
        </p:spPr>
      </p:pic>
      <p:pic>
        <p:nvPicPr>
          <p:cNvPr id="16" name="Picture 15" descr="rlx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2800" y="5029200"/>
            <a:ext cx="1524000" cy="1028700"/>
          </a:xfrm>
          <a:prstGeom prst="rect">
            <a:avLst/>
          </a:prstGeom>
        </p:spPr>
      </p:pic>
      <p:sp>
        <p:nvSpPr>
          <p:cNvPr id="17" name="Content Placeholder 5"/>
          <p:cNvSpPr txBox="1">
            <a:spLocks/>
          </p:cNvSpPr>
          <p:nvPr/>
        </p:nvSpPr>
        <p:spPr>
          <a:xfrm>
            <a:off x="533400" y="2971800"/>
            <a:ext cx="2133600" cy="4572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1:GACCATA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2590800" y="2971800"/>
            <a:ext cx="2133600" cy="4572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2:TAGACCA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Content Placeholder 5"/>
          <p:cNvSpPr txBox="1">
            <a:spLocks/>
          </p:cNvSpPr>
          <p:nvPr/>
        </p:nvSpPr>
        <p:spPr>
          <a:xfrm>
            <a:off x="4648200" y="2971800"/>
            <a:ext cx="2133600" cy="457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3:CATTAGA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Content Placeholder 5"/>
          <p:cNvSpPr txBox="1">
            <a:spLocks/>
          </p:cNvSpPr>
          <p:nvPr/>
        </p:nvSpPr>
        <p:spPr>
          <a:xfrm>
            <a:off x="6781800" y="2971800"/>
            <a:ext cx="2133600" cy="4572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4:ACAGGTA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31" name="Picture 30" descr="apple_imac_2007_2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1219200"/>
            <a:ext cx="1066800" cy="789432"/>
          </a:xfrm>
          <a:prstGeom prst="rect">
            <a:avLst/>
          </a:prstGeom>
        </p:spPr>
      </p:pic>
      <p:pic>
        <p:nvPicPr>
          <p:cNvPr id="32" name="Picture 31" descr="apple_imac_2007_2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1219200"/>
            <a:ext cx="1066800" cy="789432"/>
          </a:xfrm>
          <a:prstGeom prst="rect">
            <a:avLst/>
          </a:prstGeom>
        </p:spPr>
      </p:pic>
      <p:pic>
        <p:nvPicPr>
          <p:cNvPr id="34" name="Picture 33" descr="apple_imac_2007_2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1219200"/>
            <a:ext cx="1066800" cy="789432"/>
          </a:xfrm>
          <a:prstGeom prst="rect">
            <a:avLst/>
          </a:prstGeom>
        </p:spPr>
      </p:pic>
      <p:pic>
        <p:nvPicPr>
          <p:cNvPr id="35" name="Picture 34" descr="apple_imac_2007_2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1219200"/>
            <a:ext cx="1066800" cy="789432"/>
          </a:xfrm>
          <a:prstGeom prst="rect">
            <a:avLst/>
          </a:prstGeom>
        </p:spPr>
      </p:pic>
      <p:pic>
        <p:nvPicPr>
          <p:cNvPr id="36" name="Picture 35" descr="apple_imac_2007_2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1219200"/>
            <a:ext cx="1066800" cy="789432"/>
          </a:xfrm>
          <a:prstGeom prst="rect">
            <a:avLst/>
          </a:prstGeom>
        </p:spPr>
      </p:pic>
      <p:pic>
        <p:nvPicPr>
          <p:cNvPr id="37" name="Picture 36" descr="apple_imac_2007_2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1219200"/>
            <a:ext cx="1066800" cy="789432"/>
          </a:xfrm>
          <a:prstGeom prst="rect">
            <a:avLst/>
          </a:prstGeom>
        </p:spPr>
      </p:pic>
      <p:pic>
        <p:nvPicPr>
          <p:cNvPr id="38" name="Picture 37" descr="apple_imac_2007_2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1219200"/>
            <a:ext cx="1066800" cy="789432"/>
          </a:xfrm>
          <a:prstGeom prst="rect">
            <a:avLst/>
          </a:prstGeom>
        </p:spPr>
      </p:pic>
      <p:pic>
        <p:nvPicPr>
          <p:cNvPr id="39" name="Picture 38" descr="apple_imac_2007_2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1219200"/>
            <a:ext cx="1066800" cy="789432"/>
          </a:xfrm>
          <a:prstGeom prst="rect">
            <a:avLst/>
          </a:prstGeom>
        </p:spPr>
      </p:pic>
      <p:pic>
        <p:nvPicPr>
          <p:cNvPr id="40" name="Picture 39" descr="apple_imac_2007_2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1219200"/>
            <a:ext cx="1066800" cy="789432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2057400" y="3810000"/>
            <a:ext cx="1219200" cy="1588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191000" y="3810000"/>
            <a:ext cx="1219200" cy="1588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248400" y="3810000"/>
            <a:ext cx="1219200" cy="1588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133600" y="5410200"/>
            <a:ext cx="1219200" cy="1588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267200" y="5410200"/>
            <a:ext cx="1219200" cy="1588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324600" y="5410200"/>
            <a:ext cx="1219200" cy="1588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1867694" y="4609306"/>
            <a:ext cx="1600200" cy="1588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4001294" y="4609306"/>
            <a:ext cx="1600200" cy="1588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6134894" y="4609306"/>
            <a:ext cx="1600200" cy="1588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>
            <a:off x="3657600" y="2895600"/>
            <a:ext cx="1828800" cy="1588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8600" y="1219200"/>
            <a:ext cx="3886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Impromptu Cluster:  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On-the-fly parallelism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600" y="205740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Transient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5486400" y="2362200"/>
            <a:ext cx="762000" cy="1588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248400" y="19050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Virtual Network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76800" y="1219200"/>
            <a:ext cx="2514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0:“Master” VM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0.07245 C -0.01423 0.16342 -0.02586 0.25439 -0.07691 0.29375 C -0.12795 0.3331 -0.26788 0.30601 -0.3092 0.30879 " pathEditMode="relative" ptsTypes="a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06805 C -0.00034 0.10532 0.00105 0.24976 -0.01232 0.29166 C -0.02569 0.33356 -0.06458 0.31388 -0.07847 0.31967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" y="13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5949 C 0.00782 0.1 0.01771 0.25925 0.0441 0.30254 C 0.07049 0.34583 0.1349 0.3162 0.15868 0.31967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14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6365 C 0.01806 0.1125 0.05052 0.31365 0.11337 0.35625 C 0.17622 0.39884 0.3217 0.32731 0.37639 0.31967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" y="16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C -0.00312 0.09027 0.03299 0.45092 -0.01875 0.5412 C -0.07048 0.63148 -0.25 0.5412 -0.31076 0.5412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3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C 0.00191 0.08263 0.02292 0.403 0.01181 0.49606 C 0.0007 0.58912 -0.05069 0.54537 -0.06718 0.55833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" y="2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C 0.00191 0.08263 -0.01597 0.40416 0.01181 0.49606 C 0.03959 0.58796 0.13438 0.54027 0.16667 0.55185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29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C 0.0099 0.09143 -0.00503 0.45694 0.05972 0.54907 C 0.12448 0.6412 0.32014 0.55208 0.38872 0.5532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" y="3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65" grpId="0"/>
      <p:bldP spid="66" grpId="0"/>
      <p:bldP spid="71" grpId="0"/>
      <p:bldP spid="71" grpId="1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How Do I Use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Impromptu Cluster API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Programmatically direct parallelism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sf_request_ticket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Talk to physical cluster resource manager (policy, quotas…)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Modular: Platform EGO bindings implemented…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Hierarchical cloning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VMs span physical machines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Processes span cores in a machine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Optional in ticket request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How Do I Use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52578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sf_clone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Parallel cloning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Identical VMs save for ID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No shared memory, modifications remain local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Explicit communication over isolated network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sf_sync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(slave) +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sf_join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(master)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Synchronization: like a barrier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Deallocation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slaves destroyed after join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Typical Script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tix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sf_request_ticket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howmany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prepare_computation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tix.granted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me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sf_clone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tix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do_work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(me)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(me != 0)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send_results_to_master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sf_sync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collate_results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sf_join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tix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76800" y="5029200"/>
            <a:ext cx="42672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scp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… up to you</a:t>
            </a: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rot="16200000" flipV="1">
            <a:off x="6172200" y="4191000"/>
            <a:ext cx="762000" cy="9144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4648200" y="5486400"/>
            <a:ext cx="1905000" cy="3048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4876800" y="3352800"/>
            <a:ext cx="4267200" cy="5334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Split input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query n-ways, etc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rot="16200000" flipV="1">
            <a:off x="5981700" y="2324100"/>
            <a:ext cx="1066800" cy="9906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3200400" y="4495800"/>
            <a:ext cx="16002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Block…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2971800" y="4724400"/>
            <a:ext cx="533400" cy="15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4572000" y="6096000"/>
            <a:ext cx="1905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IC is gone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3581400" y="6248400"/>
            <a:ext cx="1143000" cy="762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FB3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FB3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FB3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FB3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Nuts and Bolts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VM descriptors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VM suspend/resume correct, but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slooow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Distill to minimum necessary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Memtap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memory on demand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Copy-on-access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Avoidance Heuristics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Don’t fetch something I’ll immediately overwrite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Multicast distribution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Do 32 for the price of one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Implicit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prefetch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switch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352800"/>
            <a:ext cx="1409700" cy="14097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209800" y="2438400"/>
            <a:ext cx="228600" cy="228600"/>
          </a:xfrm>
          <a:prstGeom prst="roundRect">
            <a:avLst>
              <a:gd name="adj" fmla="val 12366"/>
            </a:avLst>
          </a:prstGeom>
          <a:gradFill>
            <a:gsLst>
              <a:gs pos="0">
                <a:srgbClr val="92D050">
                  <a:alpha val="59000"/>
                </a:srgbClr>
              </a:gs>
              <a:gs pos="50000">
                <a:srgbClr val="92D050">
                  <a:alpha val="83000"/>
                </a:srgbClr>
              </a:gs>
              <a:gs pos="100000">
                <a:srgbClr val="92D050">
                  <a:alpha val="95000"/>
                </a:srgbClr>
              </a:gs>
            </a:gsLst>
            <a:path path="circle">
              <a:fillToRect l="50000" t="50000" r="50000" b="50000"/>
            </a:path>
          </a:gradFill>
          <a:ln>
            <a:solidFill>
              <a:srgbClr val="92D050"/>
            </a:solidFill>
          </a:ln>
          <a:effectLst>
            <a:outerShdw blurRad="50800" dist="50800" dir="5400000" algn="ctr" rotWithShape="0">
              <a:srgbClr val="92D05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Secret Sauce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1828800"/>
            <a:ext cx="2590800" cy="1600200"/>
          </a:xfrm>
          <a:prstGeom prst="roundRect">
            <a:avLst>
              <a:gd name="adj" fmla="val 12366"/>
            </a:avLst>
          </a:prstGeom>
          <a:gradFill>
            <a:gsLst>
              <a:gs pos="0">
                <a:srgbClr val="92D050">
                  <a:alpha val="59000"/>
                </a:srgbClr>
              </a:gs>
              <a:gs pos="50000">
                <a:srgbClr val="92D050">
                  <a:alpha val="83000"/>
                </a:srgbClr>
              </a:gs>
              <a:gs pos="100000">
                <a:srgbClr val="92D050">
                  <a:alpha val="95000"/>
                </a:srgbClr>
              </a:gs>
            </a:gsLst>
            <a:path path="circle">
              <a:fillToRect l="50000" t="50000" r="50000" b="50000"/>
            </a:path>
          </a:gradFill>
          <a:ln>
            <a:solidFill>
              <a:srgbClr val="92D050"/>
            </a:solidFill>
          </a:ln>
          <a:effectLst>
            <a:outerShdw blurRad="50800" dist="50800" dir="5400000" algn="ctr" rotWithShape="0">
              <a:srgbClr val="92D05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2133600"/>
            <a:ext cx="175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Virtual</a:t>
            </a:r>
          </a:p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Machine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3429000"/>
            <a:ext cx="2590800" cy="533400"/>
          </a:xfrm>
          <a:prstGeom prst="roundRect">
            <a:avLst>
              <a:gd name="adj" fmla="val 12366"/>
            </a:avLst>
          </a:prstGeom>
          <a:gradFill>
            <a:gsLst>
              <a:gs pos="0">
                <a:srgbClr val="92D050">
                  <a:alpha val="59000"/>
                </a:srgbClr>
              </a:gs>
              <a:gs pos="50000">
                <a:srgbClr val="92D050">
                  <a:alpha val="83000"/>
                </a:srgbClr>
              </a:gs>
              <a:gs pos="100000">
                <a:srgbClr val="92D050">
                  <a:alpha val="95000"/>
                </a:srgbClr>
              </a:gs>
            </a:gsLst>
            <a:path path="circle">
              <a:fillToRect l="50000" t="50000" r="50000" b="50000"/>
            </a:path>
          </a:gradFill>
          <a:ln>
            <a:solidFill>
              <a:srgbClr val="92D050"/>
            </a:solidFill>
          </a:ln>
          <a:effectLst>
            <a:outerShdw blurRad="50800" dist="50800" dir="5400000" algn="ctr" rotWithShape="0">
              <a:srgbClr val="92D05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34290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VM Descriptor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04800" y="3429000"/>
            <a:ext cx="2590800" cy="533400"/>
          </a:xfrm>
          <a:prstGeom prst="roundRect">
            <a:avLst>
              <a:gd name="adj" fmla="val 12366"/>
            </a:avLst>
          </a:prstGeom>
          <a:gradFill>
            <a:gsLst>
              <a:gs pos="0">
                <a:srgbClr val="92D050">
                  <a:alpha val="59000"/>
                </a:srgbClr>
              </a:gs>
              <a:gs pos="50000">
                <a:srgbClr val="92D050">
                  <a:alpha val="83000"/>
                </a:srgbClr>
              </a:gs>
              <a:gs pos="100000">
                <a:srgbClr val="92D050">
                  <a:alpha val="95000"/>
                </a:srgbClr>
              </a:gs>
            </a:gsLst>
            <a:path path="circle">
              <a:fillToRect l="50000" t="50000" r="50000" b="50000"/>
            </a:path>
          </a:gradFill>
          <a:ln>
            <a:solidFill>
              <a:srgbClr val="92D050"/>
            </a:solidFill>
          </a:ln>
          <a:effectLst>
            <a:outerShdw blurRad="50800" dist="50800" dir="5400000" algn="ctr" rotWithShape="0">
              <a:srgbClr val="92D05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34290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VM Descriptor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648200" y="3886200"/>
            <a:ext cx="228600" cy="228600"/>
          </a:xfrm>
          <a:prstGeom prst="roundRect">
            <a:avLst>
              <a:gd name="adj" fmla="val 12366"/>
            </a:avLst>
          </a:prstGeom>
          <a:gradFill>
            <a:gsLst>
              <a:gs pos="0">
                <a:srgbClr val="92D050">
                  <a:alpha val="59000"/>
                </a:srgbClr>
              </a:gs>
              <a:gs pos="50000">
                <a:srgbClr val="92D050">
                  <a:alpha val="83000"/>
                </a:srgbClr>
              </a:gs>
              <a:gs pos="100000">
                <a:srgbClr val="92D050">
                  <a:alpha val="95000"/>
                </a:srgbClr>
              </a:gs>
            </a:gsLst>
            <a:path path="circle">
              <a:fillToRect l="50000" t="50000" r="50000" b="50000"/>
            </a:path>
          </a:gradFill>
          <a:ln>
            <a:solidFill>
              <a:srgbClr val="92D050"/>
            </a:solidFill>
          </a:ln>
          <a:effectLst>
            <a:outerShdw blurRad="50800" dist="50800" dir="5400000" algn="ctr" rotWithShape="0">
              <a:srgbClr val="92D05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590800" y="1828800"/>
            <a:ext cx="228600" cy="228600"/>
          </a:xfrm>
          <a:prstGeom prst="roundRect">
            <a:avLst>
              <a:gd name="adj" fmla="val 12366"/>
            </a:avLst>
          </a:prstGeom>
          <a:gradFill>
            <a:gsLst>
              <a:gs pos="0">
                <a:srgbClr val="92D050">
                  <a:alpha val="59000"/>
                </a:srgbClr>
              </a:gs>
              <a:gs pos="50000">
                <a:srgbClr val="92D050">
                  <a:alpha val="83000"/>
                </a:srgbClr>
              </a:gs>
              <a:gs pos="100000">
                <a:srgbClr val="92D050">
                  <a:alpha val="95000"/>
                </a:srgbClr>
              </a:gs>
            </a:gsLst>
            <a:path path="circle">
              <a:fillToRect l="50000" t="50000" r="50000" b="50000"/>
            </a:path>
          </a:gradFill>
          <a:ln>
            <a:solidFill>
              <a:srgbClr val="92D050"/>
            </a:solidFill>
          </a:ln>
          <a:effectLst>
            <a:outerShdw blurRad="50800" dist="50800" dir="5400000" algn="ctr" rotWithShape="0">
              <a:srgbClr val="92D05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648200" y="3886200"/>
            <a:ext cx="228600" cy="228600"/>
          </a:xfrm>
          <a:prstGeom prst="roundRect">
            <a:avLst>
              <a:gd name="adj" fmla="val 12366"/>
            </a:avLst>
          </a:prstGeom>
          <a:gradFill>
            <a:gsLst>
              <a:gs pos="0">
                <a:srgbClr val="92D050">
                  <a:alpha val="59000"/>
                </a:srgbClr>
              </a:gs>
              <a:gs pos="50000">
                <a:srgbClr val="92D050">
                  <a:alpha val="83000"/>
                </a:srgbClr>
              </a:gs>
              <a:gs pos="100000">
                <a:srgbClr val="92D050">
                  <a:alpha val="95000"/>
                </a:srgbClr>
              </a:gs>
            </a:gsLst>
            <a:path path="circle">
              <a:fillToRect l="50000" t="50000" r="50000" b="50000"/>
            </a:path>
          </a:gradFill>
          <a:ln>
            <a:solidFill>
              <a:srgbClr val="92D050"/>
            </a:solidFill>
          </a:ln>
          <a:effectLst>
            <a:outerShdw blurRad="50800" dist="50800" dir="5400000" algn="ctr" rotWithShape="0">
              <a:srgbClr val="92D05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04800" y="3429000"/>
            <a:ext cx="2590800" cy="533400"/>
          </a:xfrm>
          <a:prstGeom prst="roundRect">
            <a:avLst>
              <a:gd name="adj" fmla="val 12366"/>
            </a:avLst>
          </a:prstGeom>
          <a:gradFill>
            <a:gsLst>
              <a:gs pos="0">
                <a:srgbClr val="92D050">
                  <a:alpha val="59000"/>
                </a:srgbClr>
              </a:gs>
              <a:gs pos="50000">
                <a:srgbClr val="92D050">
                  <a:alpha val="83000"/>
                </a:srgbClr>
              </a:gs>
              <a:gs pos="100000">
                <a:srgbClr val="92D050">
                  <a:alpha val="95000"/>
                </a:srgbClr>
              </a:gs>
            </a:gsLst>
            <a:path path="circle">
              <a:fillToRect l="50000" t="50000" r="50000" b="50000"/>
            </a:path>
          </a:gradFill>
          <a:ln>
            <a:solidFill>
              <a:srgbClr val="92D050"/>
            </a:solidFill>
          </a:ln>
          <a:effectLst>
            <a:outerShdw blurRad="50800" dist="50800" dir="5400000" algn="ctr" rotWithShape="0">
              <a:srgbClr val="92D05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8600" y="34290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VM Descriptor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19400" y="32766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Multicast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389120" y="1905000"/>
            <a:ext cx="1066800" cy="1066800"/>
          </a:xfrm>
          <a:prstGeom prst="roundRect">
            <a:avLst>
              <a:gd name="adj" fmla="val 12366"/>
            </a:avLst>
          </a:prstGeom>
          <a:gradFill>
            <a:gsLst>
              <a:gs pos="0">
                <a:schemeClr val="accent4">
                  <a:alpha val="59000"/>
                </a:schemeClr>
              </a:gs>
              <a:gs pos="50000">
                <a:schemeClr val="accent4">
                  <a:alpha val="81000"/>
                </a:schemeClr>
              </a:gs>
              <a:gs pos="100000">
                <a:schemeClr val="accent4">
                  <a:alpha val="9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3"/>
            </a:solidFill>
          </a:ln>
          <a:effectLst>
            <a:outerShdw blurRad="50800" dist="50800" dir="5400000" algn="ctr" rotWithShape="0">
              <a:srgbClr val="92D05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389120" y="1981200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Memtap</a:t>
            </a:r>
            <a:endParaRPr 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389120" y="4572000"/>
            <a:ext cx="1066800" cy="1066800"/>
          </a:xfrm>
          <a:prstGeom prst="roundRect">
            <a:avLst>
              <a:gd name="adj" fmla="val 12366"/>
            </a:avLst>
          </a:prstGeom>
          <a:gradFill>
            <a:gsLst>
              <a:gs pos="0">
                <a:schemeClr val="accent4">
                  <a:alpha val="59000"/>
                </a:schemeClr>
              </a:gs>
              <a:gs pos="50000">
                <a:schemeClr val="accent4">
                  <a:alpha val="81000"/>
                </a:schemeClr>
              </a:gs>
              <a:gs pos="100000">
                <a:schemeClr val="accent4">
                  <a:alpha val="9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3"/>
            </a:solidFill>
          </a:ln>
          <a:effectLst>
            <a:outerShdw blurRad="50800" dist="50800" dir="5400000" algn="ctr" rotWithShape="0">
              <a:srgbClr val="92D05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389120" y="4648200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Memtap</a:t>
            </a:r>
            <a:endParaRPr 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86400" y="4419600"/>
            <a:ext cx="2590800" cy="1295400"/>
          </a:xfrm>
          <a:prstGeom prst="roundRect">
            <a:avLst>
              <a:gd name="adj" fmla="val 12366"/>
            </a:avLst>
          </a:prstGeom>
          <a:noFill/>
          <a:ln>
            <a:solidFill>
              <a:srgbClr val="FF0000"/>
            </a:solidFill>
          </a:ln>
          <a:effectLst>
            <a:outerShdw blurRad="50800" dist="50800" dir="5400000" algn="ctr" rotWithShape="0">
              <a:srgbClr val="92D05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86400" y="1752600"/>
            <a:ext cx="2590800" cy="1295400"/>
          </a:xfrm>
          <a:prstGeom prst="roundRect">
            <a:avLst>
              <a:gd name="adj" fmla="val 12366"/>
            </a:avLst>
          </a:prstGeom>
          <a:noFill/>
          <a:ln>
            <a:solidFill>
              <a:srgbClr val="FF0000"/>
            </a:solidFill>
          </a:ln>
          <a:effectLst>
            <a:outerShdw blurRad="50800" dist="50800" dir="5400000" algn="ctr" rotWithShape="0">
              <a:srgbClr val="92D05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638800" y="205740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62600" y="472440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114800" y="3886200"/>
            <a:ext cx="228600" cy="228600"/>
          </a:xfrm>
          <a:prstGeom prst="roundRect">
            <a:avLst>
              <a:gd name="adj" fmla="val 12366"/>
            </a:avLst>
          </a:prstGeom>
          <a:gradFill>
            <a:gsLst>
              <a:gs pos="0">
                <a:srgbClr val="92D050">
                  <a:alpha val="59000"/>
                </a:srgbClr>
              </a:gs>
              <a:gs pos="50000">
                <a:srgbClr val="92D050">
                  <a:alpha val="83000"/>
                </a:srgbClr>
              </a:gs>
              <a:gs pos="100000">
                <a:srgbClr val="92D050">
                  <a:alpha val="95000"/>
                </a:srgbClr>
              </a:gs>
            </a:gsLst>
            <a:path path="circle">
              <a:fillToRect l="50000" t="50000" r="50000" b="50000"/>
            </a:path>
          </a:gradFill>
          <a:ln>
            <a:solidFill>
              <a:srgbClr val="92D050"/>
            </a:solidFill>
          </a:ln>
          <a:effectLst>
            <a:outerShdw blurRad="50800" dist="50800" dir="5400000" algn="ctr" rotWithShape="0">
              <a:srgbClr val="92D05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114800" y="3886200"/>
            <a:ext cx="228600" cy="228600"/>
          </a:xfrm>
          <a:prstGeom prst="roundRect">
            <a:avLst>
              <a:gd name="adj" fmla="val 12366"/>
            </a:avLst>
          </a:prstGeom>
          <a:gradFill>
            <a:gsLst>
              <a:gs pos="0">
                <a:srgbClr val="92D050">
                  <a:alpha val="59000"/>
                </a:srgbClr>
              </a:gs>
              <a:gs pos="50000">
                <a:srgbClr val="92D050">
                  <a:alpha val="83000"/>
                </a:srgbClr>
              </a:gs>
              <a:gs pos="100000">
                <a:srgbClr val="92D050">
                  <a:alpha val="95000"/>
                </a:srgbClr>
              </a:gs>
            </a:gsLst>
            <a:path path="circle">
              <a:fillToRect l="50000" t="50000" r="50000" b="50000"/>
            </a:path>
          </a:gradFill>
          <a:ln>
            <a:solidFill>
              <a:srgbClr val="92D050"/>
            </a:solidFill>
          </a:ln>
          <a:effectLst>
            <a:outerShdw blurRad="50800" dist="50800" dir="5400000" algn="ctr" rotWithShape="0">
              <a:srgbClr val="92D05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4800" y="1828800"/>
            <a:ext cx="2590800" cy="1295400"/>
          </a:xfrm>
          <a:prstGeom prst="roundRect">
            <a:avLst>
              <a:gd name="adj" fmla="val 12366"/>
            </a:avLst>
          </a:prstGeom>
          <a:gradFill>
            <a:gsLst>
              <a:gs pos="0">
                <a:srgbClr val="92D050">
                  <a:alpha val="59000"/>
                </a:srgbClr>
              </a:gs>
              <a:gs pos="50000">
                <a:srgbClr val="92D050">
                  <a:alpha val="83000"/>
                </a:srgbClr>
              </a:gs>
              <a:gs pos="100000">
                <a:srgbClr val="92D050">
                  <a:alpha val="95000"/>
                </a:srgbClr>
              </a:gs>
            </a:gsLst>
            <a:path path="circle">
              <a:fillToRect l="50000" t="50000" r="50000" b="50000"/>
            </a:path>
          </a:gradFill>
          <a:ln>
            <a:solidFill>
              <a:srgbClr val="92D050"/>
            </a:solidFill>
          </a:ln>
          <a:effectLst>
            <a:outerShdw blurRad="50800" dist="50800" dir="5400000" algn="ctr" rotWithShape="0">
              <a:srgbClr val="92D05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1981200"/>
            <a:ext cx="175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Memory</a:t>
            </a:r>
          </a:p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State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-228600" y="4114800"/>
            <a:ext cx="4191000" cy="2514600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Metadata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Pages shared with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Xen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Page tables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GDT,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vcpu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~1MB for 1GB VM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C 0.05503 0.01018 0.2349 0.0044 0.32986 0.06111 C 0.42483 0.11782 0.51997 0.28241 0.57014 0.34074 " pathEditMode="relative" rAng="0" ptsTypes="aaa">
                                      <p:cBhvr>
                                        <p:cTn id="6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" y="17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C 0.05677 0.0125 0.24445 0.01713 0.34045 0.07477 C 0.43646 0.13241 0.52674 0.28912 0.57587 0.34561 " pathEditMode="relative" rAng="0" ptsTypes="aaa">
                                      <p:cBhvr>
                                        <p:cTn id="6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" y="17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C 0.06458 0.01227 0.29288 0.08217 0.38785 0.07407 C 0.48281 0.06597 0.53194 -0.02315 0.57014 -0.04861 " pathEditMode="relative" rAng="0" ptsTypes="aaa">
                                      <p:cBhvr>
                                        <p:cTn id="6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" y="1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C 0.06459 0.01274 0.29098 0.08473 0.38716 0.07686 C 0.48334 0.06899 0.53785 -0.02199 0.57761 -0.04791 " pathEditMode="relative" rAng="0" ptsTypes="aaa">
                                      <p:cBhvr>
                                        <p:cTn id="6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4624E-7 C -0.00711 0.01156 -0.00191 0.02335 -0.06562 0.02636 C -0.12934 0.02936 -0.31597 0.01965 -0.38194 0.01803 " pathEditMode="relative" rAng="0" ptsTypes="aaa">
                                      <p:cBhvr>
                                        <p:cTn id="9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9 -0.00069 C 0.01389 0.00439 0.09722 -0.00254 0.13264 0.02983 C 0.16805 0.0622 0.18854 0.15977 0.20312 0.19376 " pathEditMode="relative" rAng="0" ptsTypes="aaa">
                                      <p:cBhvr>
                                        <p:cTn id="9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0.00162 C 0.02639 -0.00139 0.08559 -0.01387 0.11944 0.00023 C 0.1533 0.01433 0.19219 0.06589 0.21128 0.08324 " pathEditMode="relative" rAng="0" ptsTypes="aaa">
                                      <p:cBhvr>
                                        <p:cTn id="1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" y="36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0.00162 C 0.03924 -0.01295 0.16163 -0.01827 0.19635 -0.06937 C 0.23108 -0.12046 0.21198 -0.2578 0.21615 -0.30752 " pathEditMode="relative" rAng="0" ptsTypes="aaa">
                                      <p:cBhvr>
                                        <p:cTn id="1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-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09827E-6 C -0.00712 0.01156 -0.02448 0.02011 -0.06562 0.02636 C -0.10677 0.0326 -0.21354 0.09017 -0.2474 0.03792 C -0.28125 -0.01434 -0.25 -0.22451 -0.26858 -0.2874 C -0.28715 -0.35029 -0.3401 -0.32902 -0.35885 -0.33989 " pathEditMode="relative" rAng="0" ptsTypes="aaaaa">
                                      <p:cBhvr>
                                        <p:cTn id="1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" y="-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18 0.03352 C 0.00226 0.03722 0.06042 0.01017 0.09931 0.05549 C 0.1382 0.10081 0.19202 0.25364 0.2165 0.30566 " pathEditMode="relative" rAng="0" ptsTypes="aaa">
                                      <p:cBhvr>
                                        <p:cTn id="1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04046E-6 C 0.02118 -0.00463 0.0941 -0.00208 0.12674 -0.02821 C 0.15938 -0.05434 0.18125 -0.13017 0.19549 -0.157 " pathEditMode="relative" rAng="0" ptsTypes="aaa">
                                      <p:cBhvr>
                                        <p:cTn id="14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-79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04046E-6 C 0.02466 0.00393 0.11528 -0.01434 0.14809 0.02428 C 0.18091 0.06289 0.18698 0.18844 0.19723 0.23168 " pathEditMode="relative" rAng="0" ptsTypes="aaa">
                                      <p:cBhvr>
                                        <p:cTn id="1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" y="1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4" grpId="0" animBg="1"/>
      <p:bldP spid="5" grpId="0"/>
      <p:bldP spid="8" grpId="0" animBg="1"/>
      <p:bldP spid="9" grpId="0"/>
      <p:bldP spid="12" grpId="0" animBg="1"/>
      <p:bldP spid="12" grpId="1" animBg="1"/>
      <p:bldP spid="13" grpId="0"/>
      <p:bldP spid="13" grpId="1"/>
      <p:bldP spid="18" grpId="0" animBg="1"/>
      <p:bldP spid="18" grpId="1" animBg="1"/>
      <p:bldP spid="19" grpId="0" animBg="1"/>
      <p:bldP spid="19" grpId="1" animBg="1"/>
      <p:bldP spid="19" grpId="2" animBg="1"/>
      <p:bldP spid="20" grpId="0" animBg="1"/>
      <p:bldP spid="20" grpId="1" animBg="1"/>
      <p:bldP spid="24" grpId="0" animBg="1"/>
      <p:bldP spid="24" grpId="1" animBg="1"/>
      <p:bldP spid="25" grpId="0"/>
      <p:bldP spid="25" grpId="1"/>
      <p:bldP spid="27" grpId="0"/>
      <p:bldP spid="30" grpId="0" animBg="1"/>
      <p:bldP spid="29" grpId="0"/>
      <p:bldP spid="31" grpId="0" animBg="1"/>
      <p:bldP spid="32" grpId="0"/>
      <p:bldP spid="22" grpId="0" animBg="1"/>
      <p:bldP spid="10" grpId="0" animBg="1"/>
      <p:bldP spid="33" grpId="0"/>
      <p:bldP spid="33" grpId="1"/>
      <p:bldP spid="33" grpId="2"/>
      <p:bldP spid="35" grpId="0"/>
      <p:bldP spid="35" grpId="1"/>
      <p:bldP spid="35" grpId="2"/>
      <p:bldP spid="36" grpId="0" animBg="1"/>
      <p:bldP spid="36" grpId="1" animBg="1"/>
      <p:bldP spid="40" grpId="0" animBg="1"/>
      <p:bldP spid="40" grpId="1" animBg="1"/>
      <p:bldP spid="6" grpId="0" animBg="1"/>
      <p:bldP spid="7" grpId="0"/>
      <p:bldP spid="34" grpId="0" build="allAtOnce"/>
      <p:bldP spid="34" grpI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Zooming In: Cloning Time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609600" y="1905000"/>
          <a:ext cx="32004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724400" y="1143000"/>
          <a:ext cx="39624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29200" y="5867400"/>
            <a:ext cx="2743200" cy="990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VM suspend</a:t>
            </a:r>
          </a:p>
          <a:p>
            <a:pPr algn="ctr">
              <a:buNone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(make descriptor)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276600" y="6248400"/>
            <a:ext cx="1752600" cy="1524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4495800" y="5410200"/>
            <a:ext cx="33528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Xend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suspend code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3276600" y="5638800"/>
            <a:ext cx="1600200" cy="2286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4648200" y="4953000"/>
            <a:ext cx="33528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Contact </a:t>
            </a:r>
            <a:r>
              <a:rPr kumimoji="0" lang="en-US" sz="2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all hosts</a:t>
            </a: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3276600" y="5181600"/>
            <a:ext cx="1676400" cy="4572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4724400" y="3657600"/>
            <a:ext cx="38862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Wait for clones to start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0800000" flipV="1">
            <a:off x="3352800" y="3886200"/>
            <a:ext cx="1676400" cy="4572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3276600" y="2667000"/>
            <a:ext cx="16002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5791200" y="4800600"/>
            <a:ext cx="2590800" cy="99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VM spawn</a:t>
            </a:r>
          </a:p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(from descriptor)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7696200" y="2438400"/>
            <a:ext cx="1447800" cy="129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Xend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resume</a:t>
            </a:r>
          </a:p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code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715000" y="1219200"/>
            <a:ext cx="2895600" cy="6858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one set up</a:t>
            </a:r>
          </a:p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Multicast descriptor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  <p:bldGraphic spid="5" grpId="0">
        <p:bldSub>
          <a:bldChart bld="series"/>
        </p:bldSub>
      </p:bldGraphic>
      <p:bldP spid="7" grpId="0"/>
      <p:bldP spid="7" grpId="1"/>
      <p:bldP spid="13" grpId="0"/>
      <p:bldP spid="13" grpId="1"/>
      <p:bldP spid="17" grpId="0"/>
      <p:bldP spid="17" grpId="1"/>
      <p:bldP spid="21" grpId="0"/>
      <p:bldP spid="21" grpId="1"/>
      <p:bldP spid="25" grpId="0" animBg="1"/>
      <p:bldP spid="26" grpId="0"/>
      <p:bldP spid="30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Cloning Time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28600" y="1371600"/>
          <a:ext cx="8458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4953000"/>
            <a:ext cx="8229600" cy="1905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Order of 100’s of milliseconds: fast cloning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Roughly constant: scalable cloning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Natural variance of waiting for 32 operations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Multicast distribution of descriptor also variant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6172200" y="1981200"/>
            <a:ext cx="457200" cy="304800"/>
          </a:xfrm>
          <a:prstGeom prst="straightConnector1">
            <a:avLst/>
          </a:prstGeom>
          <a:ln w="444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6172200" y="2971800"/>
            <a:ext cx="457200" cy="304800"/>
          </a:xfrm>
          <a:prstGeom prst="straightConnector1">
            <a:avLst/>
          </a:prstGeom>
          <a:ln w="444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6172200" y="3352800"/>
            <a:ext cx="457200" cy="304800"/>
          </a:xfrm>
          <a:prstGeom prst="straightConnector1">
            <a:avLst/>
          </a:prstGeom>
          <a:ln w="444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6172200" y="3657600"/>
            <a:ext cx="457200" cy="228600"/>
          </a:xfrm>
          <a:prstGeom prst="straightConnector1">
            <a:avLst/>
          </a:prstGeom>
          <a:ln w="444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6172200" y="3886200"/>
            <a:ext cx="457200" cy="152400"/>
          </a:xfrm>
          <a:prstGeom prst="straightConnector1">
            <a:avLst/>
          </a:prstGeom>
          <a:ln w="444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6172200" y="2667000"/>
            <a:ext cx="457200" cy="76200"/>
          </a:xfrm>
          <a:prstGeom prst="straightConnector1">
            <a:avLst/>
          </a:prstGeom>
          <a:ln w="444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410200" y="3352800"/>
            <a:ext cx="838200" cy="6096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34000" y="1600200"/>
            <a:ext cx="1066800" cy="8382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6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Memtap</a:t>
            </a:r>
            <a:r>
              <a:rPr lang="en-US" dirty="0" smtClean="0"/>
              <a:t>: Memory-on-demand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86400" y="1600200"/>
            <a:ext cx="3200400" cy="2895600"/>
          </a:xfrm>
          <a:prstGeom prst="roundRect">
            <a:avLst>
              <a:gd name="adj" fmla="val 12366"/>
            </a:avLst>
          </a:prstGeom>
          <a:gradFill>
            <a:gsLst>
              <a:gs pos="0">
                <a:srgbClr val="92D050">
                  <a:alpha val="28000"/>
                </a:srgbClr>
              </a:gs>
              <a:gs pos="50000">
                <a:srgbClr val="92D050">
                  <a:alpha val="46000"/>
                </a:srgbClr>
              </a:gs>
              <a:gs pos="100000">
                <a:srgbClr val="92D050">
                  <a:alpha val="63000"/>
                </a:srgbClr>
              </a:gs>
            </a:gsLst>
            <a:path path="circle">
              <a:fillToRect l="50000" t="50000" r="50000" b="50000"/>
            </a:path>
          </a:gradFill>
          <a:ln>
            <a:solidFill>
              <a:srgbClr val="92D050"/>
            </a:solidFill>
          </a:ln>
          <a:effectLst>
            <a:outerShdw blurRad="50800" dist="50800" dir="5400000" algn="ctr" rotWithShape="0">
              <a:srgbClr val="92D05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1000" y="1600200"/>
            <a:ext cx="3200400" cy="2895600"/>
          </a:xfrm>
          <a:prstGeom prst="roundRect">
            <a:avLst>
              <a:gd name="adj" fmla="val 12366"/>
            </a:avLst>
          </a:prstGeom>
          <a:gradFill>
            <a:gsLst>
              <a:gs pos="0">
                <a:schemeClr val="accent1">
                  <a:lumMod val="75000"/>
                  <a:alpha val="67000"/>
                </a:schemeClr>
              </a:gs>
              <a:gs pos="50000">
                <a:schemeClr val="accent1">
                  <a:lumMod val="75000"/>
                  <a:alpha val="37000"/>
                </a:schemeClr>
              </a:gs>
              <a:gs pos="100000">
                <a:schemeClr val="accent1">
                  <a:lumMod val="75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FFFF00"/>
            </a:solidFill>
          </a:ln>
          <a:effectLst>
            <a:outerShdw blurRad="50800" dist="50800" dir="5400000" algn="ctr" rotWithShape="0">
              <a:srgbClr val="92D05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7200" y="4876800"/>
            <a:ext cx="8305800" cy="1752600"/>
          </a:xfrm>
          <a:prstGeom prst="roundRect">
            <a:avLst>
              <a:gd name="adj" fmla="val 12366"/>
            </a:avLst>
          </a:prstGeom>
          <a:gradFill>
            <a:gsLst>
              <a:gs pos="0">
                <a:schemeClr val="accent4"/>
              </a:gs>
              <a:gs pos="50000">
                <a:schemeClr val="accent4">
                  <a:alpha val="48000"/>
                </a:schemeClr>
              </a:gs>
              <a:gs pos="100000">
                <a:schemeClr val="accent4">
                  <a:alpha val="6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3"/>
            </a:solidFill>
          </a:ln>
          <a:effectLst>
            <a:outerShdw blurRad="50800" dist="50800" dir="5400000" algn="ctr" rotWithShape="0">
              <a:srgbClr val="92D05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2200" y="10668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VM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0198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Hypervisor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10668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Dom0 -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memtap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62800" y="2819400"/>
            <a:ext cx="12192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62800" y="2819400"/>
            <a:ext cx="12192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62800" y="2819400"/>
            <a:ext cx="12192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62800" y="2819400"/>
            <a:ext cx="1219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62800" y="2819400"/>
            <a:ext cx="12192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162800" y="28194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9g056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2800" y="31242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c0ab6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2800" y="34290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bg756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2800" y="37338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776a5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2800" y="40386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03ba4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58000" y="23622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Page Table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15200" y="5029200"/>
            <a:ext cx="12192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15200" y="5029200"/>
            <a:ext cx="12192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15200" y="5029200"/>
            <a:ext cx="12192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315200" y="5029200"/>
            <a:ext cx="1219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15200" y="5029200"/>
            <a:ext cx="12192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15200" y="50292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00000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15200" y="53340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c0ab6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15200" y="56388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00000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15200" y="59436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00000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15200" y="62484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03ba4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72200" y="5334000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Shadow</a:t>
            </a:r>
          </a:p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Page </a:t>
            </a:r>
          </a:p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Table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48000" y="3505200"/>
            <a:ext cx="3048000" cy="236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57600" y="29718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Bitmap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43400" y="4114800"/>
            <a:ext cx="60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Bent-Up Arrow 37"/>
          <p:cNvSpPr/>
          <p:nvPr/>
        </p:nvSpPr>
        <p:spPr>
          <a:xfrm rot="5400000">
            <a:off x="5410200" y="3733800"/>
            <a:ext cx="762000" cy="2438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648200" y="52578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Read-only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15200" y="50292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00000</a:t>
            </a:r>
            <a:endParaRPr lang="en-US" sz="1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62800" y="28194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9g056</a:t>
            </a:r>
            <a:endParaRPr lang="en-US" sz="16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Up Arrow 44"/>
          <p:cNvSpPr/>
          <p:nvPr/>
        </p:nvSpPr>
        <p:spPr>
          <a:xfrm>
            <a:off x="1752600" y="4114800"/>
            <a:ext cx="457200" cy="1524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600200" y="57150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Kick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3581400" y="2286000"/>
            <a:ext cx="1905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733800" y="1981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Maps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Bent-Up Arrow 51"/>
          <p:cNvSpPr/>
          <p:nvPr/>
        </p:nvSpPr>
        <p:spPr>
          <a:xfrm rot="5400000">
            <a:off x="2438400" y="3429000"/>
            <a:ext cx="1981200" cy="609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438400" y="3048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R/W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971800" y="2362200"/>
            <a:ext cx="304800" cy="304800"/>
          </a:xfrm>
          <a:prstGeom prst="roundRect">
            <a:avLst>
              <a:gd name="adj" fmla="val 12366"/>
            </a:avLst>
          </a:prstGeom>
          <a:gradFill>
            <a:gsLst>
              <a:gs pos="0">
                <a:srgbClr val="92D050">
                  <a:alpha val="28000"/>
                </a:srgbClr>
              </a:gs>
              <a:gs pos="50000">
                <a:srgbClr val="92D050">
                  <a:alpha val="46000"/>
                </a:srgbClr>
              </a:gs>
              <a:gs pos="100000">
                <a:srgbClr val="92D050">
                  <a:alpha val="63000"/>
                </a:srgbClr>
              </a:gs>
            </a:gsLst>
            <a:path path="circle">
              <a:fillToRect l="50000" t="50000" r="50000" b="50000"/>
            </a:path>
          </a:gradFill>
          <a:ln>
            <a:solidFill>
              <a:srgbClr val="92D050"/>
            </a:solidFill>
          </a:ln>
          <a:effectLst>
            <a:outerShdw blurRad="50800" dist="50800" dir="5400000" algn="ctr" rotWithShape="0">
              <a:srgbClr val="92D05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581400" y="4343400"/>
            <a:ext cx="60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43400" y="4114800"/>
            <a:ext cx="60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Down Arrow 61"/>
          <p:cNvSpPr/>
          <p:nvPr/>
        </p:nvSpPr>
        <p:spPr>
          <a:xfrm>
            <a:off x="2209800" y="4191000"/>
            <a:ext cx="457200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371600" y="38100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Kick back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315200" y="56388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00000</a:t>
            </a:r>
            <a:endParaRPr lang="en-US" sz="1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62800" y="34290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bg756</a:t>
            </a:r>
            <a:endParaRPr lang="en-US" sz="16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581400" y="4343400"/>
            <a:ext cx="60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0" name="Picture 69" descr="Sony_Vaio_processor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5891212"/>
            <a:ext cx="1070658" cy="966788"/>
          </a:xfrm>
          <a:prstGeom prst="rect">
            <a:avLst/>
          </a:prstGeom>
        </p:spPr>
      </p:pic>
      <p:sp>
        <p:nvSpPr>
          <p:cNvPr id="42" name="Explosion 1 41"/>
          <p:cNvSpPr/>
          <p:nvPr/>
        </p:nvSpPr>
        <p:spPr>
          <a:xfrm>
            <a:off x="4038600" y="5943600"/>
            <a:ext cx="28956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572000" y="6172200"/>
            <a:ext cx="175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Page Fault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" name="Picture 70" descr="NetworkCard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09800"/>
            <a:ext cx="848937" cy="819150"/>
          </a:xfrm>
          <a:prstGeom prst="rect">
            <a:avLst/>
          </a:prstGeom>
        </p:spPr>
      </p:pic>
      <p:sp>
        <p:nvSpPr>
          <p:cNvPr id="47" name="Rounded Rectangle 46"/>
          <p:cNvSpPr/>
          <p:nvPr/>
        </p:nvSpPr>
        <p:spPr>
          <a:xfrm>
            <a:off x="0" y="2362200"/>
            <a:ext cx="304800" cy="304800"/>
          </a:xfrm>
          <a:prstGeom prst="roundRect">
            <a:avLst>
              <a:gd name="adj" fmla="val 12366"/>
            </a:avLst>
          </a:prstGeom>
          <a:gradFill>
            <a:gsLst>
              <a:gs pos="0">
                <a:srgbClr val="92D050">
                  <a:alpha val="28000"/>
                </a:srgbClr>
              </a:gs>
              <a:gs pos="50000">
                <a:srgbClr val="92D050">
                  <a:alpha val="46000"/>
                </a:srgbClr>
              </a:gs>
              <a:gs pos="100000">
                <a:srgbClr val="92D050">
                  <a:alpha val="63000"/>
                </a:srgbClr>
              </a:gs>
            </a:gsLst>
            <a:path path="circle">
              <a:fillToRect l="50000" t="50000" r="50000" b="50000"/>
            </a:path>
          </a:gradFill>
          <a:ln>
            <a:solidFill>
              <a:srgbClr val="92D050"/>
            </a:solidFill>
          </a:ln>
          <a:effectLst>
            <a:outerShdw blurRad="50800" dist="50800" dir="5400000" algn="ctr" rotWithShape="0">
              <a:srgbClr val="92D05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0" y="2362200"/>
            <a:ext cx="304800" cy="304800"/>
          </a:xfrm>
          <a:prstGeom prst="roundRect">
            <a:avLst>
              <a:gd name="adj" fmla="val 12366"/>
            </a:avLst>
          </a:prstGeom>
          <a:gradFill>
            <a:gsLst>
              <a:gs pos="0">
                <a:srgbClr val="92D050">
                  <a:alpha val="28000"/>
                </a:srgbClr>
              </a:gs>
              <a:gs pos="50000">
                <a:srgbClr val="92D050">
                  <a:alpha val="46000"/>
                </a:srgbClr>
              </a:gs>
              <a:gs pos="100000">
                <a:srgbClr val="92D050">
                  <a:alpha val="63000"/>
                </a:srgbClr>
              </a:gs>
            </a:gsLst>
            <a:path path="circle">
              <a:fillToRect l="50000" t="50000" r="50000" b="50000"/>
            </a:path>
          </a:gradFill>
          <a:ln>
            <a:solidFill>
              <a:srgbClr val="92D050"/>
            </a:solidFill>
          </a:ln>
          <a:effectLst>
            <a:outerShdw blurRad="50800" dist="50800" dir="5400000" algn="ctr" rotWithShape="0">
              <a:srgbClr val="92D05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343400" y="4114800"/>
            <a:ext cx="60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315200" y="50292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9g056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48400" y="16764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paused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9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0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0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77457E-6 L 0.30833 -2.77457E-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" y="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77457E-6 L 0.31667 -2.77457E-6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5834 0 " pathEditMode="relative" ptsTypes="AA">
                                      <p:cBhvr>
                                        <p:cTn id="15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8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18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18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6" grpId="1"/>
      <p:bldP spid="27" grpId="0"/>
      <p:bldP spid="28" grpId="0"/>
      <p:bldP spid="29" grpId="0"/>
      <p:bldP spid="30" grpId="0"/>
      <p:bldP spid="31" grpId="0"/>
      <p:bldP spid="34" grpId="0"/>
      <p:bldP spid="34" grpId="1"/>
      <p:bldP spid="38" grpId="0" animBg="1"/>
      <p:bldP spid="38" grpId="1" animBg="1"/>
      <p:bldP spid="39" grpId="0"/>
      <p:bldP spid="39" grpId="1"/>
      <p:bldP spid="40" grpId="0" build="allAtOnce"/>
      <p:bldP spid="43" grpId="0"/>
      <p:bldP spid="43" grpId="1"/>
      <p:bldP spid="45" grpId="0" animBg="1"/>
      <p:bldP spid="45" grpId="1" animBg="1"/>
      <p:bldP spid="46" grpId="0"/>
      <p:bldP spid="46" grpId="1"/>
      <p:bldP spid="49" grpId="0" animBg="1"/>
      <p:bldP spid="49" grpId="1" animBg="1"/>
      <p:bldP spid="51" grpId="0"/>
      <p:bldP spid="51" grpId="1"/>
      <p:bldP spid="52" grpId="0" animBg="1"/>
      <p:bldP spid="52" grpId="1" animBg="1"/>
      <p:bldP spid="53" grpId="0"/>
      <p:bldP spid="53" grpId="1"/>
      <p:bldP spid="54" grpId="0" animBg="1"/>
      <p:bldP spid="54" grpId="1" animBg="1"/>
      <p:bldP spid="54" grpId="2" animBg="1"/>
      <p:bldP spid="55" grpId="0"/>
      <p:bldP spid="57" grpId="0"/>
      <p:bldP spid="57" grpId="1"/>
      <p:bldP spid="62" grpId="0" animBg="1"/>
      <p:bldP spid="62" grpId="1" animBg="1"/>
      <p:bldP spid="63" grpId="0"/>
      <p:bldP spid="63" grpId="1"/>
      <p:bldP spid="64" grpId="0"/>
      <p:bldP spid="66" grpId="0"/>
      <p:bldP spid="42" grpId="0" animBg="1"/>
      <p:bldP spid="42" grpId="1" animBg="1"/>
      <p:bldP spid="42" grpId="2" animBg="1"/>
      <p:bldP spid="41" grpId="0"/>
      <p:bldP spid="41" grpId="1"/>
      <p:bldP spid="41" grpId="2"/>
      <p:bldP spid="47" grpId="2" animBg="1"/>
      <p:bldP spid="56" grpId="0" animBg="1"/>
      <p:bldP spid="56" grpId="1" animBg="1"/>
      <p:bldP spid="56" grpId="2" animBg="1"/>
      <p:bldP spid="74" grpId="0"/>
      <p:bldP spid="75" grpId="0"/>
      <p:bldP spid="72" grpId="0"/>
      <p:bldP spid="7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SnowFlock</a:t>
            </a:r>
            <a:r>
              <a:rPr lang="en-US" dirty="0" smtClean="0"/>
              <a:t> In One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Virtual Machine cloning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Same semantics as UNIX fork()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All clones are identical, save for ID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Local modifications are not shared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API allows apps to direct parallelism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Sub-second cloning time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Negligible runtime overhead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Scalable: experiments with 128 processors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143000"/>
            <a:ext cx="8229600" cy="381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(The rest of the presentation is one big appendix)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>
            <a:off x="2971800" y="5486400"/>
            <a:ext cx="1447800" cy="76200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90800" y="4191000"/>
            <a:ext cx="1828800" cy="1219200"/>
          </a:xfrm>
          <a:prstGeom prst="straightConnector1">
            <a:avLst/>
          </a:prstGeom>
          <a:ln w="635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on Demand Latency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895600" y="1219200"/>
          <a:ext cx="32004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629400" y="1905000"/>
            <a:ext cx="2286000" cy="9906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Network</a:t>
            </a:r>
          </a:p>
          <a:p>
            <a:pPr algn="ctr"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unicast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3657600"/>
            <a:ext cx="2819400" cy="9906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Context switch</a:t>
            </a:r>
          </a:p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to dom0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24600" y="4876800"/>
            <a:ext cx="26670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SnowFlock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 hypervisor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4953000"/>
            <a:ext cx="32004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Xen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hypervisor</a:t>
            </a:r>
          </a:p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(shadow  PT)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733800" y="6248400"/>
            <a:ext cx="2971800" cy="6096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Page Fault (HW)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248400" y="3200400"/>
            <a:ext cx="28956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Memtap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logic</a:t>
            </a:r>
          </a:p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(map page)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5562600" y="2438400"/>
            <a:ext cx="1371600" cy="2286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5295900" y="3848100"/>
            <a:ext cx="1600200" cy="914400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5638800" y="5410200"/>
            <a:ext cx="914400" cy="152400"/>
          </a:xfrm>
          <a:prstGeom prst="straightConnector1">
            <a:avLst/>
          </a:prstGeom>
          <a:ln w="635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4762500" y="5981700"/>
            <a:ext cx="609600" cy="76200"/>
          </a:xfrm>
          <a:prstGeom prst="straightConnector1">
            <a:avLst/>
          </a:prstGeom>
          <a:ln w="635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Avoidance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Don’t fetch if overwrite is imminent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Guest kernel makes pages “present” in bitmap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Read from disk -&gt; block I/O buffer pages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Pages returned by kernel page allocator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malloc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New state by applications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Effect similar to balloon before suspend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But better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Non-intrusive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No OOM killer: try ballooning down to 20-40 MBs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 of Heuristics and Multicast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57200" y="1371600"/>
          <a:ext cx="8001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81200" y="3962400"/>
            <a:ext cx="83820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18K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38600" y="3886200"/>
            <a:ext cx="8382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10K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0" y="2590800"/>
            <a:ext cx="2895600" cy="114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Heuristics</a:t>
            </a:r>
          </a:p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10200" y="2362200"/>
            <a:ext cx="2057400" cy="114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Heuristics</a:t>
            </a:r>
          </a:p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OFF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4076700" y="4533900"/>
            <a:ext cx="685800" cy="15240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2438400" y="4419600"/>
            <a:ext cx="609600" cy="457200"/>
          </a:xfrm>
          <a:prstGeom prst="straightConnector1">
            <a:avLst/>
          </a:prstGeom>
          <a:ln w="508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43600" y="4343400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010400" y="4343400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733800" y="4343400"/>
            <a:ext cx="990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28600" y="59436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85800" y="6019800"/>
            <a:ext cx="5943600" cy="6096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Lockstep: Single reply for many requests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6057900" y="2476500"/>
            <a:ext cx="1676400" cy="838200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228600" y="6248400"/>
            <a:ext cx="685800" cy="1588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>
          <a:xfrm>
            <a:off x="533400" y="6019800"/>
            <a:ext cx="59436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Push saves many client requests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705600" y="4876800"/>
            <a:ext cx="914400" cy="1588"/>
          </a:xfrm>
          <a:prstGeom prst="straightConnector1">
            <a:avLst/>
          </a:prstGeom>
          <a:ln w="508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52400" y="6248400"/>
            <a:ext cx="762000" cy="1588"/>
          </a:xfrm>
          <a:prstGeom prst="straightConnector1">
            <a:avLst/>
          </a:prstGeom>
          <a:ln w="508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76600" y="4876800"/>
            <a:ext cx="990600" cy="76200"/>
          </a:xfrm>
          <a:prstGeom prst="straightConnector1">
            <a:avLst/>
          </a:prstGeom>
          <a:ln w="508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838200" y="6019800"/>
            <a:ext cx="41910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But push sends more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data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524000" y="1143000"/>
            <a:ext cx="6477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lvl="0" indent="-411480" algn="ctr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SHRiMP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32 clones,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1GB Memory footprint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038600" y="3886200"/>
            <a:ext cx="8382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10K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685800" y="6019800"/>
            <a:ext cx="35814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Sent only 40 Megs!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/>
      <p:bldP spid="17" grpId="1"/>
      <p:bldP spid="17" grpId="2"/>
      <p:bldP spid="24" grpId="1"/>
      <p:bldP spid="24" grpId="2"/>
      <p:bldP spid="31" grpId="0"/>
      <p:bldP spid="31" grpId="1"/>
      <p:bldP spid="33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Client library in VM (C, Python, Shell)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Marshall and post requests to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Xenstore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Shared memory control interface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SnowFlock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daemon in dom0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Watches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Xenstore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 posts replies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Daemons make up a distributed system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Orchestrate cloning, joining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Suspend VM to produce descriptor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Distribute descriptor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Use descriptor to spawn clones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Multicast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Sender simple: rate limiting, switch programming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Receiver in charge of reliability: time-out, resend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Push mode to exploit spatial locality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Lockstep awareness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Batching multiple page updates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SMP-safety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Virtual disk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Same ideas as memory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Virtual network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Isolate ICs from one another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Yet allow access to select external resources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Fast cloning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VM descriptors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Memory-on-demand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Little runtime overhead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Avoidance Heuristics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Multicast (implicit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prefetching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Scalability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Avoidance Heuristics (less state transfer)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Multicast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The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Cluster of 32 Dell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PowerEdge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4 cores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128 total processors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Xen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3.0.3 1GB VMs, 32 bits,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linux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pv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2.6.16.29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Obvious future work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Macro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benchmarks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Bioinformatics: BLAST,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SHRiMP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ClustalW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Quantitative Finance: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QuantLib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Rendering: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Aqsis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RenderMan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implementation)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Parallel compilation: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distcc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gnu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5486400"/>
            <a:ext cx="981075" cy="981075"/>
          </a:xfrm>
          <a:prstGeom prst="rect">
            <a:avLst/>
          </a:prstGeom>
        </p:spPr>
      </p:pic>
      <p:pic>
        <p:nvPicPr>
          <p:cNvPr id="5" name="Picture 4" descr="pixar_lamp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5029200"/>
            <a:ext cx="838200" cy="838200"/>
          </a:xfrm>
          <a:prstGeom prst="rect">
            <a:avLst/>
          </a:prstGeom>
        </p:spPr>
      </p:pic>
      <p:pic>
        <p:nvPicPr>
          <p:cNvPr id="6" name="Picture 5" descr="protein_pic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3581400"/>
            <a:ext cx="1066800" cy="1010156"/>
          </a:xfrm>
          <a:prstGeom prst="rect">
            <a:avLst/>
          </a:prstGeom>
        </p:spPr>
      </p:pic>
      <p:pic>
        <p:nvPicPr>
          <p:cNvPr id="7" name="Picture 6" descr="cash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4151376"/>
            <a:ext cx="10668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Run Times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28600" y="1295400"/>
          <a:ext cx="8686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5334000"/>
            <a:ext cx="3733800" cy="1219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128 processors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(32 VMs x 4 cores)</a:t>
            </a:r>
          </a:p>
          <a:p>
            <a:pPr lvl="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1-4 second overhead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38600" y="5257800"/>
            <a:ext cx="5105400" cy="1219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ClustalW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 tighter integration,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best results</a:t>
            </a:r>
          </a:p>
        </p:txBody>
      </p:sp>
      <p:pic>
        <p:nvPicPr>
          <p:cNvPr id="7" name="Picture 6" descr="protein_pic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0" y="4724400"/>
            <a:ext cx="457200" cy="432924"/>
          </a:xfrm>
          <a:prstGeom prst="rect">
            <a:avLst/>
          </a:prstGeom>
        </p:spPr>
      </p:pic>
      <p:pic>
        <p:nvPicPr>
          <p:cNvPr id="8" name="Picture 7" descr="protein_pic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4720" y="4724400"/>
            <a:ext cx="457200" cy="432924"/>
          </a:xfrm>
          <a:prstGeom prst="rect">
            <a:avLst/>
          </a:prstGeom>
        </p:spPr>
      </p:pic>
      <p:pic>
        <p:nvPicPr>
          <p:cNvPr id="9" name="Picture 8" descr="protein_pic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320" y="4800600"/>
            <a:ext cx="457200" cy="432924"/>
          </a:xfrm>
          <a:prstGeom prst="rect">
            <a:avLst/>
          </a:prstGeom>
        </p:spPr>
      </p:pic>
      <p:pic>
        <p:nvPicPr>
          <p:cNvPr id="10" name="Picture 9" descr="gnu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4724400"/>
            <a:ext cx="457200" cy="457200"/>
          </a:xfrm>
          <a:prstGeom prst="rect">
            <a:avLst/>
          </a:prstGeom>
        </p:spPr>
      </p:pic>
      <p:pic>
        <p:nvPicPr>
          <p:cNvPr id="11" name="Picture 10" descr="cash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400" y="4724400"/>
            <a:ext cx="420624" cy="420624"/>
          </a:xfrm>
          <a:prstGeom prst="rect">
            <a:avLst/>
          </a:prstGeom>
        </p:spPr>
      </p:pic>
      <p:pic>
        <p:nvPicPr>
          <p:cNvPr id="12" name="Picture 11" descr="pixar_lamp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5400" y="4800600"/>
            <a:ext cx="304800" cy="30480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962400" y="3886200"/>
            <a:ext cx="838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Parallel Speedup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28600" y="1295400"/>
          <a:ext cx="86106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5334000"/>
            <a:ext cx="9144000" cy="1371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Measured against ideal with one processor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Embarrassing parallelism: hour-long task shrunk to seconds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As fast as slowest worker</a:t>
            </a:r>
          </a:p>
        </p:txBody>
      </p:sp>
      <p:pic>
        <p:nvPicPr>
          <p:cNvPr id="6" name="Picture 5" descr="pixar_lamp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5029200"/>
            <a:ext cx="304800" cy="304800"/>
          </a:xfrm>
          <a:prstGeom prst="rect">
            <a:avLst/>
          </a:prstGeom>
        </p:spPr>
      </p:pic>
      <p:pic>
        <p:nvPicPr>
          <p:cNvPr id="7" name="Picture 6" descr="protein_pic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4953000"/>
            <a:ext cx="457200" cy="432924"/>
          </a:xfrm>
          <a:prstGeom prst="rect">
            <a:avLst/>
          </a:prstGeom>
        </p:spPr>
      </p:pic>
      <p:pic>
        <p:nvPicPr>
          <p:cNvPr id="8" name="Picture 7" descr="protein_pic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0" y="4953000"/>
            <a:ext cx="457200" cy="432924"/>
          </a:xfrm>
          <a:prstGeom prst="rect">
            <a:avLst/>
          </a:prstGeom>
        </p:spPr>
      </p:pic>
      <p:pic>
        <p:nvPicPr>
          <p:cNvPr id="9" name="Picture 8" descr="gnu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800" y="4953000"/>
            <a:ext cx="457200" cy="457200"/>
          </a:xfrm>
          <a:prstGeom prst="rect">
            <a:avLst/>
          </a:prstGeom>
        </p:spPr>
      </p:pic>
      <p:pic>
        <p:nvPicPr>
          <p:cNvPr id="10" name="Picture 9" descr="cash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7400" y="4953000"/>
            <a:ext cx="420624" cy="420624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219200" y="1828800"/>
            <a:ext cx="1219200" cy="381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143min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438400" y="2286000"/>
            <a:ext cx="1219200" cy="381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87min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657600" y="2590800"/>
            <a:ext cx="1219200" cy="381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20min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953000" y="4038600"/>
            <a:ext cx="1219200" cy="381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7min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48400" y="1295400"/>
            <a:ext cx="1219200" cy="381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110min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543800" y="2362200"/>
            <a:ext cx="1219200" cy="381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61min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Everything At It</a:t>
            </a:r>
            <a:endParaRPr lang="en-US" dirty="0"/>
          </a:p>
        </p:txBody>
      </p:sp>
      <p:pic>
        <p:nvPicPr>
          <p:cNvPr id="4" name="Picture 3" descr="rl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2667000"/>
            <a:ext cx="1981200" cy="1337310"/>
          </a:xfrm>
          <a:prstGeom prst="rect">
            <a:avLst/>
          </a:prstGeom>
        </p:spPr>
      </p:pic>
      <p:pic>
        <p:nvPicPr>
          <p:cNvPr id="11" name="Picture 10" descr="rl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2667000"/>
            <a:ext cx="1981200" cy="1337310"/>
          </a:xfrm>
          <a:prstGeom prst="rect">
            <a:avLst/>
          </a:prstGeom>
        </p:spPr>
      </p:pic>
      <p:pic>
        <p:nvPicPr>
          <p:cNvPr id="12" name="Picture 11" descr="rl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2663952"/>
            <a:ext cx="1981200" cy="1337310"/>
          </a:xfrm>
          <a:prstGeom prst="rect">
            <a:avLst/>
          </a:prstGeom>
        </p:spPr>
      </p:pic>
      <p:pic>
        <p:nvPicPr>
          <p:cNvPr id="13" name="Picture 12" descr="rl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2667000"/>
            <a:ext cx="1981200" cy="1337310"/>
          </a:xfrm>
          <a:prstGeom prst="rect">
            <a:avLst/>
          </a:prstGeom>
        </p:spPr>
      </p:pic>
      <p:pic>
        <p:nvPicPr>
          <p:cNvPr id="14" name="Picture 13" descr="Sony_Vaio_processo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362200"/>
            <a:ext cx="457200" cy="412845"/>
          </a:xfrm>
          <a:prstGeom prst="rect">
            <a:avLst/>
          </a:prstGeom>
        </p:spPr>
      </p:pic>
      <p:pic>
        <p:nvPicPr>
          <p:cNvPr id="15" name="Picture 14" descr="Sony_Vaio_processo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62200"/>
            <a:ext cx="457200" cy="412845"/>
          </a:xfrm>
          <a:prstGeom prst="rect">
            <a:avLst/>
          </a:prstGeom>
        </p:spPr>
      </p:pic>
      <p:pic>
        <p:nvPicPr>
          <p:cNvPr id="16" name="Picture 15" descr="Sony_Vaio_processo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362200"/>
            <a:ext cx="457200" cy="412845"/>
          </a:xfrm>
          <a:prstGeom prst="rect">
            <a:avLst/>
          </a:prstGeom>
        </p:spPr>
      </p:pic>
      <p:pic>
        <p:nvPicPr>
          <p:cNvPr id="17" name="Picture 16" descr="Sony_Vaio_processo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362200"/>
            <a:ext cx="457200" cy="412845"/>
          </a:xfrm>
          <a:prstGeom prst="rect">
            <a:avLst/>
          </a:prstGeom>
        </p:spPr>
      </p:pic>
      <p:pic>
        <p:nvPicPr>
          <p:cNvPr id="18" name="Picture 17" descr="Sony_Vaio_processo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362200"/>
            <a:ext cx="457200" cy="412845"/>
          </a:xfrm>
          <a:prstGeom prst="rect">
            <a:avLst/>
          </a:prstGeom>
        </p:spPr>
      </p:pic>
      <p:pic>
        <p:nvPicPr>
          <p:cNvPr id="19" name="Picture 18" descr="Sony_Vaio_processo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362200"/>
            <a:ext cx="457200" cy="412845"/>
          </a:xfrm>
          <a:prstGeom prst="rect">
            <a:avLst/>
          </a:prstGeom>
        </p:spPr>
      </p:pic>
      <p:pic>
        <p:nvPicPr>
          <p:cNvPr id="20" name="Picture 19" descr="Sony_Vaio_processo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362200"/>
            <a:ext cx="457200" cy="412845"/>
          </a:xfrm>
          <a:prstGeom prst="rect">
            <a:avLst/>
          </a:prstGeom>
        </p:spPr>
      </p:pic>
      <p:pic>
        <p:nvPicPr>
          <p:cNvPr id="21" name="Picture 20" descr="Sony_Vaio_processo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362200"/>
            <a:ext cx="457200" cy="412845"/>
          </a:xfrm>
          <a:prstGeom prst="rect">
            <a:avLst/>
          </a:prstGeom>
        </p:spPr>
      </p:pic>
      <p:pic>
        <p:nvPicPr>
          <p:cNvPr id="22" name="Picture 21" descr="Sony_Vaio_processo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362200"/>
            <a:ext cx="457200" cy="412845"/>
          </a:xfrm>
          <a:prstGeom prst="rect">
            <a:avLst/>
          </a:prstGeom>
        </p:spPr>
      </p:pic>
      <p:pic>
        <p:nvPicPr>
          <p:cNvPr id="23" name="Picture 22" descr="Sony_Vaio_processo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362200"/>
            <a:ext cx="457200" cy="412845"/>
          </a:xfrm>
          <a:prstGeom prst="rect">
            <a:avLst/>
          </a:prstGeom>
        </p:spPr>
      </p:pic>
      <p:pic>
        <p:nvPicPr>
          <p:cNvPr id="24" name="Picture 23" descr="Sony_Vaio_processo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362200"/>
            <a:ext cx="457200" cy="412845"/>
          </a:xfrm>
          <a:prstGeom prst="rect">
            <a:avLst/>
          </a:prstGeom>
        </p:spPr>
      </p:pic>
      <p:pic>
        <p:nvPicPr>
          <p:cNvPr id="25" name="Picture 24" descr="Sony_Vaio_processo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362200"/>
            <a:ext cx="457200" cy="412845"/>
          </a:xfrm>
          <a:prstGeom prst="rect">
            <a:avLst/>
          </a:prstGeom>
        </p:spPr>
      </p:pic>
      <p:pic>
        <p:nvPicPr>
          <p:cNvPr id="26" name="Picture 25" descr="Sony_Vaio_processo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362200"/>
            <a:ext cx="457200" cy="412845"/>
          </a:xfrm>
          <a:prstGeom prst="rect">
            <a:avLst/>
          </a:prstGeom>
        </p:spPr>
      </p:pic>
      <p:pic>
        <p:nvPicPr>
          <p:cNvPr id="27" name="Picture 26" descr="Sony_Vaio_processo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2362200"/>
            <a:ext cx="457200" cy="412845"/>
          </a:xfrm>
          <a:prstGeom prst="rect">
            <a:avLst/>
          </a:prstGeom>
        </p:spPr>
      </p:pic>
      <p:pic>
        <p:nvPicPr>
          <p:cNvPr id="28" name="Picture 27" descr="Sony_Vaio_processo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2362200"/>
            <a:ext cx="457200" cy="412845"/>
          </a:xfrm>
          <a:prstGeom prst="rect">
            <a:avLst/>
          </a:prstGeom>
        </p:spPr>
      </p:pic>
      <p:pic>
        <p:nvPicPr>
          <p:cNvPr id="29" name="Picture 28" descr="Sony_Vaio_processo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2362200"/>
            <a:ext cx="457200" cy="412845"/>
          </a:xfrm>
          <a:prstGeom prst="rect">
            <a:avLst/>
          </a:prstGeom>
        </p:spPr>
      </p:pic>
      <p:pic>
        <p:nvPicPr>
          <p:cNvPr id="30" name="Picture 29" descr="pixar_lamp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447800"/>
            <a:ext cx="304800" cy="304800"/>
          </a:xfrm>
          <a:prstGeom prst="rect">
            <a:avLst/>
          </a:prstGeom>
        </p:spPr>
      </p:pic>
      <p:pic>
        <p:nvPicPr>
          <p:cNvPr id="31" name="Picture 30" descr="protein_pic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1295400"/>
            <a:ext cx="457200" cy="432924"/>
          </a:xfrm>
          <a:prstGeom prst="rect">
            <a:avLst/>
          </a:prstGeom>
        </p:spPr>
      </p:pic>
      <p:pic>
        <p:nvPicPr>
          <p:cNvPr id="32" name="Picture 31" descr="protein_pic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1295400"/>
            <a:ext cx="457200" cy="432924"/>
          </a:xfrm>
          <a:prstGeom prst="rect">
            <a:avLst/>
          </a:prstGeom>
        </p:spPr>
      </p:pic>
      <p:pic>
        <p:nvPicPr>
          <p:cNvPr id="33" name="Picture 32" descr="cash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1295400"/>
            <a:ext cx="420624" cy="420624"/>
          </a:xfrm>
          <a:prstGeom prst="rect">
            <a:avLst/>
          </a:prstGeom>
        </p:spPr>
      </p:pic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895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Four concurrent Impromptu Clusters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BLAST    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SHRiMP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QuantLib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Aqsis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Cycling five times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Ticket, clone, do task, join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Shorter tasks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Range of 25-40 seconds: near-interactive service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Evil allocation</a:t>
            </a:r>
          </a:p>
        </p:txBody>
      </p:sp>
      <p:pic>
        <p:nvPicPr>
          <p:cNvPr id="43" name="Picture 42" descr="pixar_lamp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4267200"/>
            <a:ext cx="304800" cy="304800"/>
          </a:xfrm>
          <a:prstGeom prst="rect">
            <a:avLst/>
          </a:prstGeom>
        </p:spPr>
      </p:pic>
      <p:pic>
        <p:nvPicPr>
          <p:cNvPr id="44" name="Picture 43" descr="protein_pic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4215276"/>
            <a:ext cx="457200" cy="432924"/>
          </a:xfrm>
          <a:prstGeom prst="rect">
            <a:avLst/>
          </a:prstGeom>
        </p:spPr>
      </p:pic>
      <p:pic>
        <p:nvPicPr>
          <p:cNvPr id="45" name="Picture 44" descr="protein_pic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4191000"/>
            <a:ext cx="457200" cy="432924"/>
          </a:xfrm>
          <a:prstGeom prst="rect">
            <a:avLst/>
          </a:prstGeom>
        </p:spPr>
      </p:pic>
      <p:pic>
        <p:nvPicPr>
          <p:cNvPr id="46" name="Picture 45" descr="cash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0" y="4191000"/>
            <a:ext cx="420624" cy="420624"/>
          </a:xfrm>
          <a:prstGeom prst="rect">
            <a:avLst/>
          </a:prstGeom>
        </p:spPr>
      </p:pic>
      <p:pic>
        <p:nvPicPr>
          <p:cNvPr id="47" name="Picture 46" descr="pixar_lamp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447800"/>
            <a:ext cx="304800" cy="304800"/>
          </a:xfrm>
          <a:prstGeom prst="rect">
            <a:avLst/>
          </a:prstGeom>
        </p:spPr>
      </p:pic>
      <p:pic>
        <p:nvPicPr>
          <p:cNvPr id="48" name="Picture 47" descr="pixar_lamp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447800"/>
            <a:ext cx="304800" cy="304800"/>
          </a:xfrm>
          <a:prstGeom prst="rect">
            <a:avLst/>
          </a:prstGeom>
        </p:spPr>
      </p:pic>
      <p:pic>
        <p:nvPicPr>
          <p:cNvPr id="49" name="Picture 48" descr="pixar_lamp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447800"/>
            <a:ext cx="304800" cy="304800"/>
          </a:xfrm>
          <a:prstGeom prst="rect">
            <a:avLst/>
          </a:prstGeom>
        </p:spPr>
      </p:pic>
      <p:pic>
        <p:nvPicPr>
          <p:cNvPr id="50" name="Picture 49" descr="pixar_lamp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447800"/>
            <a:ext cx="304800" cy="304800"/>
          </a:xfrm>
          <a:prstGeom prst="rect">
            <a:avLst/>
          </a:prstGeom>
        </p:spPr>
      </p:pic>
      <p:pic>
        <p:nvPicPr>
          <p:cNvPr id="51" name="Picture 50" descr="protein_pic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1295400"/>
            <a:ext cx="457200" cy="432924"/>
          </a:xfrm>
          <a:prstGeom prst="rect">
            <a:avLst/>
          </a:prstGeom>
        </p:spPr>
      </p:pic>
      <p:pic>
        <p:nvPicPr>
          <p:cNvPr id="52" name="Picture 51" descr="protein_pic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1295400"/>
            <a:ext cx="457200" cy="432924"/>
          </a:xfrm>
          <a:prstGeom prst="rect">
            <a:avLst/>
          </a:prstGeom>
        </p:spPr>
      </p:pic>
      <p:pic>
        <p:nvPicPr>
          <p:cNvPr id="53" name="Picture 52" descr="protein_pic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1295400"/>
            <a:ext cx="457200" cy="432924"/>
          </a:xfrm>
          <a:prstGeom prst="rect">
            <a:avLst/>
          </a:prstGeom>
        </p:spPr>
      </p:pic>
      <p:pic>
        <p:nvPicPr>
          <p:cNvPr id="54" name="Picture 53" descr="protein_pic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1295400"/>
            <a:ext cx="457200" cy="432924"/>
          </a:xfrm>
          <a:prstGeom prst="rect">
            <a:avLst/>
          </a:prstGeom>
        </p:spPr>
      </p:pic>
      <p:pic>
        <p:nvPicPr>
          <p:cNvPr id="55" name="Picture 54" descr="cash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1295400"/>
            <a:ext cx="420624" cy="420624"/>
          </a:xfrm>
          <a:prstGeom prst="rect">
            <a:avLst/>
          </a:prstGeom>
        </p:spPr>
      </p:pic>
      <p:pic>
        <p:nvPicPr>
          <p:cNvPr id="56" name="Picture 55" descr="cash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1295400"/>
            <a:ext cx="420624" cy="420624"/>
          </a:xfrm>
          <a:prstGeom prst="rect">
            <a:avLst/>
          </a:prstGeom>
        </p:spPr>
      </p:pic>
      <p:pic>
        <p:nvPicPr>
          <p:cNvPr id="57" name="Picture 56" descr="cash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1295400"/>
            <a:ext cx="420624" cy="420624"/>
          </a:xfrm>
          <a:prstGeom prst="rect">
            <a:avLst/>
          </a:prstGeom>
        </p:spPr>
      </p:pic>
      <p:pic>
        <p:nvPicPr>
          <p:cNvPr id="58" name="Picture 57" descr="cash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1295400"/>
            <a:ext cx="420624" cy="420624"/>
          </a:xfrm>
          <a:prstGeom prst="rect">
            <a:avLst/>
          </a:prstGeom>
        </p:spPr>
      </p:pic>
      <p:pic>
        <p:nvPicPr>
          <p:cNvPr id="59" name="Picture 58" descr="protein_pic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1295400"/>
            <a:ext cx="457200" cy="432924"/>
          </a:xfrm>
          <a:prstGeom prst="rect">
            <a:avLst/>
          </a:prstGeom>
        </p:spPr>
      </p:pic>
      <p:pic>
        <p:nvPicPr>
          <p:cNvPr id="60" name="Picture 59" descr="protein_pic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1295400"/>
            <a:ext cx="457200" cy="432924"/>
          </a:xfrm>
          <a:prstGeom prst="rect">
            <a:avLst/>
          </a:prstGeom>
        </p:spPr>
      </p:pic>
      <p:pic>
        <p:nvPicPr>
          <p:cNvPr id="61" name="Picture 60" descr="protein_pic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1295400"/>
            <a:ext cx="457200" cy="432924"/>
          </a:xfrm>
          <a:prstGeom prst="rect">
            <a:avLst/>
          </a:prstGeom>
        </p:spPr>
      </p:pic>
      <p:pic>
        <p:nvPicPr>
          <p:cNvPr id="62" name="Picture 61" descr="protein_pic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1295400"/>
            <a:ext cx="457200" cy="432924"/>
          </a:xfrm>
          <a:prstGeom prst="rect">
            <a:avLst/>
          </a:prstGeom>
        </p:spPr>
      </p:pic>
      <p:pic>
        <p:nvPicPr>
          <p:cNvPr id="63" name="Picture 62" descr="pixar_lamp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447800"/>
            <a:ext cx="304800" cy="304800"/>
          </a:xfrm>
          <a:prstGeom prst="rect">
            <a:avLst/>
          </a:prstGeom>
        </p:spPr>
      </p:pic>
      <p:pic>
        <p:nvPicPr>
          <p:cNvPr id="64" name="Picture 63" descr="protein_pic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1295400"/>
            <a:ext cx="457200" cy="432924"/>
          </a:xfrm>
          <a:prstGeom prst="rect">
            <a:avLst/>
          </a:prstGeom>
        </p:spPr>
      </p:pic>
      <p:pic>
        <p:nvPicPr>
          <p:cNvPr id="65" name="Picture 64" descr="protein_pic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1295400"/>
            <a:ext cx="457200" cy="432924"/>
          </a:xfrm>
          <a:prstGeom prst="rect">
            <a:avLst/>
          </a:prstGeom>
        </p:spPr>
      </p:pic>
      <p:pic>
        <p:nvPicPr>
          <p:cNvPr id="66" name="Picture 65" descr="cash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1295400"/>
            <a:ext cx="420624" cy="420624"/>
          </a:xfrm>
          <a:prstGeom prst="rect">
            <a:avLst/>
          </a:prstGeom>
        </p:spPr>
      </p:pic>
      <p:pic>
        <p:nvPicPr>
          <p:cNvPr id="67" name="Picture 66" descr="pixar_lamp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447800"/>
            <a:ext cx="304800" cy="304800"/>
          </a:xfrm>
          <a:prstGeom prst="rect">
            <a:avLst/>
          </a:prstGeom>
        </p:spPr>
      </p:pic>
      <p:pic>
        <p:nvPicPr>
          <p:cNvPr id="68" name="Picture 67" descr="pixar_lamp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447800"/>
            <a:ext cx="304800" cy="304800"/>
          </a:xfrm>
          <a:prstGeom prst="rect">
            <a:avLst/>
          </a:prstGeom>
        </p:spPr>
      </p:pic>
      <p:pic>
        <p:nvPicPr>
          <p:cNvPr id="69" name="Picture 68" descr="pixar_lamp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447800"/>
            <a:ext cx="304800" cy="304800"/>
          </a:xfrm>
          <a:prstGeom prst="rect">
            <a:avLst/>
          </a:prstGeom>
        </p:spPr>
      </p:pic>
      <p:pic>
        <p:nvPicPr>
          <p:cNvPr id="70" name="Picture 69" descr="pixar_lamp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447800"/>
            <a:ext cx="304800" cy="304800"/>
          </a:xfrm>
          <a:prstGeom prst="rect">
            <a:avLst/>
          </a:prstGeom>
        </p:spPr>
      </p:pic>
      <p:pic>
        <p:nvPicPr>
          <p:cNvPr id="71" name="Picture 70" descr="protein_pic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1295400"/>
            <a:ext cx="457200" cy="432924"/>
          </a:xfrm>
          <a:prstGeom prst="rect">
            <a:avLst/>
          </a:prstGeom>
        </p:spPr>
      </p:pic>
      <p:pic>
        <p:nvPicPr>
          <p:cNvPr id="72" name="Picture 71" descr="protein_pic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1295400"/>
            <a:ext cx="457200" cy="432924"/>
          </a:xfrm>
          <a:prstGeom prst="rect">
            <a:avLst/>
          </a:prstGeom>
        </p:spPr>
      </p:pic>
      <p:pic>
        <p:nvPicPr>
          <p:cNvPr id="73" name="Picture 72" descr="protein_pic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1295400"/>
            <a:ext cx="457200" cy="432924"/>
          </a:xfrm>
          <a:prstGeom prst="rect">
            <a:avLst/>
          </a:prstGeom>
        </p:spPr>
      </p:pic>
      <p:pic>
        <p:nvPicPr>
          <p:cNvPr id="74" name="Picture 73" descr="protein_pic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1295400"/>
            <a:ext cx="457200" cy="432924"/>
          </a:xfrm>
          <a:prstGeom prst="rect">
            <a:avLst/>
          </a:prstGeom>
        </p:spPr>
      </p:pic>
      <p:pic>
        <p:nvPicPr>
          <p:cNvPr id="75" name="Picture 74" descr="cash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1295400"/>
            <a:ext cx="420624" cy="420624"/>
          </a:xfrm>
          <a:prstGeom prst="rect">
            <a:avLst/>
          </a:prstGeom>
        </p:spPr>
      </p:pic>
      <p:pic>
        <p:nvPicPr>
          <p:cNvPr id="76" name="Picture 75" descr="cash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1295400"/>
            <a:ext cx="420624" cy="420624"/>
          </a:xfrm>
          <a:prstGeom prst="rect">
            <a:avLst/>
          </a:prstGeom>
        </p:spPr>
      </p:pic>
      <p:pic>
        <p:nvPicPr>
          <p:cNvPr id="77" name="Picture 76" descr="cash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1295400"/>
            <a:ext cx="420624" cy="420624"/>
          </a:xfrm>
          <a:prstGeom prst="rect">
            <a:avLst/>
          </a:prstGeom>
        </p:spPr>
      </p:pic>
      <p:pic>
        <p:nvPicPr>
          <p:cNvPr id="78" name="Picture 77" descr="cash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1295400"/>
            <a:ext cx="420624" cy="420624"/>
          </a:xfrm>
          <a:prstGeom prst="rect">
            <a:avLst/>
          </a:prstGeom>
        </p:spPr>
      </p:pic>
      <p:pic>
        <p:nvPicPr>
          <p:cNvPr id="79" name="Picture 78" descr="protein_pic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1295400"/>
            <a:ext cx="457200" cy="432924"/>
          </a:xfrm>
          <a:prstGeom prst="rect">
            <a:avLst/>
          </a:prstGeom>
        </p:spPr>
      </p:pic>
      <p:pic>
        <p:nvPicPr>
          <p:cNvPr id="80" name="Picture 79" descr="protein_pic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1295400"/>
            <a:ext cx="457200" cy="432924"/>
          </a:xfrm>
          <a:prstGeom prst="rect">
            <a:avLst/>
          </a:prstGeom>
        </p:spPr>
      </p:pic>
      <p:pic>
        <p:nvPicPr>
          <p:cNvPr id="81" name="Picture 80" descr="protein_pic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1295400"/>
            <a:ext cx="457200" cy="432924"/>
          </a:xfrm>
          <a:prstGeom prst="rect">
            <a:avLst/>
          </a:prstGeom>
        </p:spPr>
      </p:pic>
      <p:pic>
        <p:nvPicPr>
          <p:cNvPr id="82" name="Picture 81" descr="protein_pic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1295400"/>
            <a:ext cx="457200" cy="432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0.02243 C -0.02743 0.0474 -0.05156 0.0726 -0.07708 0.09226 C -0.10278 0.11191 -0.13003 0.12602 -0.15729 0.14035 " pathEditMode="relative" ptsTypes="aaA"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0.0222 C 0.01233 0.02983 0.06424 0.04879 0.08993 0.06775 C 0.11563 0.08671 0.13819 0.12162 0.15087 0.13573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" y="5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0.02243 C 0.02917 0.02567 0.12431 0.02243 0.19149 0.04162 C 0.25868 0.06081 0.3566 0.11792 0.4 0.13804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" y="5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0.02243 C 0.02517 0.02775 0.10677 0.04347 0.16719 0.05503 C 0.2276 0.06659 0.28559 0.07815 0.35903 0.09226 C 0.43247 0.10636 0.55625 0.13041 0.60816 0.14035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" y="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3537 C -0.04601 0.05826 -0.09062 0.08115 -0.12917 0.1008 C -0.16771 0.12046 -0.21545 0.14497 -0.23229 0.15329 " pathEditMode="relative" ptsTypes="aaA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3537 C -0.01163 0.04185 -0.05104 0.05549 -0.06354 0.07468 C -0.07604 0.09387 -0.07378 0.13502 -0.07656 0.15098 " pathEditMode="relative" rAng="0" ptsTypes="aaa">
                                      <p:cBhvr>
                                        <p:cTn id="3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5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3537 C 0.01753 0.03676 0.0651 0.0245 0.11163 0.0437 C 0.15816 0.06289 0.24288 0.12855 0.27743 0.15098 " pathEditMode="relative" rAng="0" ptsTypes="aaa">
                                      <p:cBhvr>
                                        <p:cTn id="3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5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3537 C 0.02222 0.04 0.06875 0.0541 0.13976 0.06381 C 0.21076 0.07352 0.35938 0.07976 0.425 0.09433 C 0.49063 0.1089 0.51059 0.13919 0.53316 0.15098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3838 C -0.03403 0.05734 -0.06753 0.0763 -0.14479 0.09526 C -0.22205 0.11422 -0.41111 0.1422 -0.46441 0.15191 " pathEditMode="relative" ptsTypes="aaA">
                                      <p:cBhvr>
                                        <p:cTn id="4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3838 C -0.01111 0.04925 -0.04722 0.08509 -0.06441 0.10405 C -0.0816 0.12301 -0.09566 0.14197 -0.10382 0.15191 " pathEditMode="relative" rAng="0" ptsTypes="aaa">
                                      <p:cBhvr>
                                        <p:cTn id="4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3838 C 0.01233 0.04463 0.05191 0.05665 0.07622 0.07515 C 0.10052 0.09364 0.1309 0.13434 0.14531 0.14983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5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3838 C 0.02378 0.04069 0.09479 0.0326 0.14531 0.05156 C 0.19583 0.07052 0.26997 0.1311 0.30278 0.15191 " pathEditMode="relative" rAng="0" ptsTypes="aaa">
                                      <p:cBhvr>
                                        <p:cTn id="5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" y="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3976 C -0.00868 0.06104 -0.01649 0.08254 -0.08281 0.08763 C -0.14913 0.09271 -0.31997 0.05965 -0.39913 0.07028 C -0.4783 0.08092 -0.51823 0.11583 -0.55816 0.15098 " pathEditMode="relative" ptsTypes="aaaA">
                                      <p:cBhvr>
                                        <p:cTn id="6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3976 C -0.01476 0.04161 -0.0401 0.04485 -0.08437 0.05063 C -0.12865 0.05641 -0.22187 0.05757 -0.26632 0.07468 C -0.31076 0.09179 -0.33385 0.13687 -0.35156 0.15329 " pathEditMode="relative" rAng="0" ptsTypes="aaaa">
                                      <p:cBhvr>
                                        <p:cTn id="6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" y="5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3976 C -0.02083 0.04508 -0.0875 0.0541 -0.12049 0.07237 C -0.15347 0.09063 -0.18264 0.13294 -0.19913 0.1489 " pathEditMode="relative" rAng="0" ptsTypes="aaa">
                                      <p:cBhvr>
                                        <p:cTn id="7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" y="5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3976 C 0.02344 0.043 0.11076 0.04046 0.14514 0.05942 C 0.17951 0.07838 0.19306 0.13387 0.20573 0.15329 " pathEditMode="relative" rAng="0" ptsTypes="aaa">
                                      <p:cBhvr>
                                        <p:cTn id="7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" y="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0.02243 C -0.02743 0.0474 -0.05156 0.0726 -0.07708 0.09226 C -0.10278 0.11191 -0.13003 0.12602 -0.15729 0.14035 " pathEditMode="relative" ptsTypes="aaA">
                                      <p:cBhvr>
                                        <p:cTn id="11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0.0222 C 0.01233 0.02983 0.06424 0.04879 0.08993 0.06775 C 0.11563 0.08671 0.13819 0.12162 0.15087 0.13573 " pathEditMode="relative" rAng="0" ptsTypes="aaa">
                                      <p:cBhvr>
                                        <p:cTn id="12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" y="57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0.02243 C 0.02917 0.02567 0.12431 0.02243 0.19149 0.04162 C 0.25868 0.06081 0.3566 0.11792 0.4 0.13804 " pathEditMode="relative" rAng="0" ptsTypes="aaa">
                                      <p:cBhvr>
                                        <p:cTn id="12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" y="58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0.02243 C 0.02517 0.02775 0.10677 0.04347 0.16719 0.05503 C 0.2276 0.06659 0.28559 0.07815 0.35903 0.09226 C 0.43247 0.10636 0.55625 0.13041 0.60816 0.14035 " pathEditMode="relative" rAng="0" ptsTypes="aaaa">
                                      <p:cBhvr>
                                        <p:cTn id="13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" y="5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3537 C -0.04601 0.05826 -0.09062 0.08115 -0.12917 0.1008 C -0.16771 0.12046 -0.21545 0.14497 -0.23229 0.15329 " pathEditMode="relative" ptsTypes="aaA">
                                      <p:cBhvr>
                                        <p:cTn id="13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3537 C -0.01163 0.04185 -0.05104 0.05549 -0.06354 0.07468 C -0.07604 0.09387 -0.07378 0.13502 -0.07656 0.15098 " pathEditMode="relative" rAng="0" ptsTypes="aaa">
                                      <p:cBhvr>
                                        <p:cTn id="13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58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3537 C 0.01753 0.03676 0.0651 0.0245 0.11163 0.0437 C 0.15816 0.06289 0.24288 0.12855 0.27743 0.15098 " pathEditMode="relative" rAng="0" ptsTypes="aaa">
                                      <p:cBhvr>
                                        <p:cTn id="14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52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3537 C 0.02222 0.04 0.06875 0.0541 0.13976 0.06381 C 0.21076 0.07352 0.35938 0.07976 0.425 0.09433 C 0.49063 0.1089 0.51059 0.13919 0.53316 0.15098 " pathEditMode="relative" rAng="0" ptsTypes="aaaa">
                                      <p:cBhvr>
                                        <p:cTn id="14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" y="58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3838 C -0.03403 0.05734 -0.06753 0.0763 -0.14479 0.09526 C -0.22205 0.11422 -0.41111 0.1422 -0.46441 0.15191 " pathEditMode="relative" ptsTypes="aaA">
                                      <p:cBhvr>
                                        <p:cTn id="15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3838 C -0.01111 0.04925 -0.04722 0.08509 -0.06441 0.10405 C -0.0816 0.12301 -0.09566 0.14197 -0.10382 0.15191 " pathEditMode="relative" rAng="0" ptsTypes="aaa">
                                      <p:cBhvr>
                                        <p:cTn id="15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7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3838 C 0.01233 0.04463 0.05191 0.05665 0.07622 0.07515 C 0.10052 0.09364 0.1309 0.13434 0.14531 0.14983 " pathEditMode="relative" rAng="0" ptsTypes="aaa">
                                      <p:cBhvr>
                                        <p:cTn id="15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56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3838 C 0.02378 0.04069 0.09479 0.0326 0.14531 0.05156 C 0.19583 0.07052 0.26997 0.1311 0.30278 0.15191 " pathEditMode="relative" rAng="0" ptsTypes="aaa">
                                      <p:cBhvr>
                                        <p:cTn id="16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" y="54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3976 C -0.00868 0.06104 -0.01649 0.08254 -0.08281 0.08763 C -0.14913 0.09271 -0.31997 0.05965 -0.39913 0.07028 C -0.4783 0.08092 -0.51823 0.11583 -0.55816 0.15098 " pathEditMode="relative" ptsTypes="aaaA">
                                      <p:cBhvr>
                                        <p:cTn id="16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3976 C -0.01476 0.04161 -0.0401 0.04485 -0.08437 0.05063 C -0.12865 0.05641 -0.22187 0.05757 -0.26632 0.07468 C -0.31076 0.09179 -0.33385 0.13687 -0.35156 0.15329 " pathEditMode="relative" rAng="0" ptsTypes="aaaa">
                                      <p:cBhvr>
                                        <p:cTn id="17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" y="57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3976 C -0.02083 0.04508 -0.0875 0.0541 -0.12049 0.07237 C -0.15347 0.09063 -0.18264 0.13294 -0.19913 0.1489 " pathEditMode="relative" rAng="0" ptsTypes="aaa">
                                      <p:cBhvr>
                                        <p:cTn id="17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" y="55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3976 C 0.02344 0.043 0.11076 0.04046 0.14514 0.05942 C 0.17951 0.07838 0.19306 0.13387 0.20573 0.15329 " pathEditMode="relative" rAng="0" ptsTypes="aaa">
                                      <p:cBhvr>
                                        <p:cTn id="17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" y="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SnowFlock</a:t>
            </a:r>
            <a:r>
              <a:rPr lang="en-US" dirty="0" smtClean="0"/>
              <a:t> Enables: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Impromptu Clusters: on-the-fly parallelism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Pop up VMs when going parallel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Fork-like: VMs are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stateful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Near-Interactive Parallel Internet services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Parallel tasks as a service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bioinf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rendering…)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Do a 1-hour query in 30 seconds</a:t>
            </a:r>
          </a:p>
          <a:p>
            <a:pPr marL="548640" lvl="1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Cluster management upside down</a:t>
            </a:r>
          </a:p>
          <a:p>
            <a:pPr lvl="1"/>
            <a:r>
              <a:rPr lang="en-US" smtClean="0">
                <a:latin typeface="Arial" pitchFamily="34" charset="0"/>
                <a:cs typeface="Arial" pitchFamily="34" charset="0"/>
              </a:rPr>
              <a:t>Pop up VMs in a cluster “instantaneously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No idle VMs, no consolidation, no live migration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Fork out VMs to run un-trusted code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i.e. in a tool-chain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etc…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FB3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FB3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FB3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FB3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FB3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FB3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Everything At It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28600" y="1447800"/>
          <a:ext cx="8382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56388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Higher variances (not shown): up to 3 seconds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Need more work on daemons and multicast</a:t>
            </a:r>
          </a:p>
        </p:txBody>
      </p:sp>
      <p:pic>
        <p:nvPicPr>
          <p:cNvPr id="6" name="Picture 5" descr="pixar_lamp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5257800"/>
            <a:ext cx="304800" cy="304800"/>
          </a:xfrm>
          <a:prstGeom prst="rect">
            <a:avLst/>
          </a:prstGeom>
        </p:spPr>
      </p:pic>
      <p:pic>
        <p:nvPicPr>
          <p:cNvPr id="7" name="Picture 6" descr="protein_pic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5105400"/>
            <a:ext cx="457200" cy="432924"/>
          </a:xfrm>
          <a:prstGeom prst="rect">
            <a:avLst/>
          </a:prstGeom>
        </p:spPr>
      </p:pic>
      <p:pic>
        <p:nvPicPr>
          <p:cNvPr id="8" name="Picture 7" descr="protein_pic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5105400"/>
            <a:ext cx="457200" cy="432924"/>
          </a:xfrm>
          <a:prstGeom prst="rect">
            <a:avLst/>
          </a:prstGeom>
        </p:spPr>
      </p:pic>
      <p:pic>
        <p:nvPicPr>
          <p:cNvPr id="9" name="Picture 8" descr="cash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5105400"/>
            <a:ext cx="420624" cy="4206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 Scalability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600200"/>
          <a:ext cx="75438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524000" y="1143000"/>
            <a:ext cx="64770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lvl="0" indent="-411480" algn="ctr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BLAST, h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euristics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on, </a:t>
            </a:r>
          </a:p>
          <a:p>
            <a:pPr marL="548640" lvl="0" indent="-411480" algn="ctr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but 256MB DB cached in memory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53000" y="4953000"/>
            <a:ext cx="36576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Unicast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doesn’t scale</a:t>
            </a: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rot="5400000" flipH="1" flipV="1">
            <a:off x="6477000" y="4419600"/>
            <a:ext cx="838200" cy="2286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7239000" y="2819400"/>
            <a:ext cx="1905000" cy="9906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Push too </a:t>
            </a:r>
          </a:p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aggressive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7086600" y="3200400"/>
            <a:ext cx="533400" cy="152400"/>
          </a:xfrm>
          <a:prstGeom prst="straightConnector1">
            <a:avLst/>
          </a:prstGeom>
          <a:ln w="635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Plenty of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&gt;32 machine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testbed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Change an existing API to use ICs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MPI in progress: backwards binary compatibility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128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-&gt; forks 128 clones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Cluster consolidation and management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Much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much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simpler with VM cloning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No idle VMs, VMs come up immediately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Shared Memory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For specific tasks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In many workloads, all we need is a shared array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Each worker “files” its results before calling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sf_sync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Genomics, Proteomics, Search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All exhibit embarrassing parallelism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Big-Data Internet services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VM allocation cognizant of data availability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VM data R/W warms physical node cache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Indices created by one IC used by other ICs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API porting take 2: Map/Reduce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VM modularly/opaquely uses appropriate FS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Lustre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Hadoop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PVFS,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pNFS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Open Data: go to any cloud, crunch the data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SnowFlock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clones VMs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Fast: 32 VMs in less than one second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Scalable: 128 processor job, 1-4 second overhead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Addresses cloud computing + parallelism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Abstraction that opens many possibilities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Impromptu </a:t>
            </a:r>
            <a:r>
              <a:rPr lang="en-US" smtClean="0">
                <a:latin typeface="Arial" pitchFamily="34" charset="0"/>
                <a:cs typeface="Arial" pitchFamily="34" charset="0"/>
              </a:rPr>
              <a:t>parallelism →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Impromptu Clusters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Near-interactive parallel Internet services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Lots of action going on with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SnowFlock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Your 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andreslc@cs.toronto.edu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http://www.cs.toronto.edu/~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andreslc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http://compbio.cs.toronto.edu/snowflock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A Protein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5562600"/>
            <a:ext cx="82296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Sequence of Amino acids</a:t>
            </a:r>
          </a:p>
          <a:p>
            <a:pPr marL="868680" marR="0" lvl="1" indent="-28346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CFGATTGATTACAC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rotein2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1752600" y="1524000"/>
            <a:ext cx="5486400" cy="411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667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Near-Interactive Internet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Embarrassing Parallelism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Throw machines at a task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Time to completion shrinks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Loose or no synchronization between parallel workers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Straw Man Experiment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28600" y="1219200"/>
          <a:ext cx="8458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57400" y="6096000"/>
            <a:ext cx="5334000" cy="533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Linear</a:t>
            </a:r>
            <a:r>
              <a:rPr lang="en-US" b="1" dirty="0" smtClean="0"/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… minutes …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arggh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!!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Embarrassing Parallelism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2133600" cy="457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GATTACA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2057400" y="1600200"/>
            <a:ext cx="2133600" cy="457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GACATTA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657600" y="1600200"/>
            <a:ext cx="2133600" cy="457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CATTAGA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257800" y="1600200"/>
            <a:ext cx="2133600" cy="457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AGATTCA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rl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2895600"/>
            <a:ext cx="1524000" cy="1028700"/>
          </a:xfrm>
          <a:prstGeom prst="rect">
            <a:avLst/>
          </a:prstGeom>
        </p:spPr>
      </p:pic>
      <p:pic>
        <p:nvPicPr>
          <p:cNvPr id="12" name="Picture 11" descr="rl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1800" y="2895600"/>
            <a:ext cx="1524000" cy="1028700"/>
          </a:xfrm>
          <a:prstGeom prst="rect">
            <a:avLst/>
          </a:prstGeom>
        </p:spPr>
      </p:pic>
      <p:pic>
        <p:nvPicPr>
          <p:cNvPr id="13" name="Picture 12" descr="rl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400" y="2895600"/>
            <a:ext cx="1524000" cy="1028700"/>
          </a:xfrm>
          <a:prstGeom prst="rect">
            <a:avLst/>
          </a:prstGeom>
        </p:spPr>
      </p:pic>
      <p:pic>
        <p:nvPicPr>
          <p:cNvPr id="14" name="Picture 13" descr="rl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2895600"/>
            <a:ext cx="1524000" cy="1028700"/>
          </a:xfrm>
          <a:prstGeom prst="rect">
            <a:avLst/>
          </a:prstGeom>
        </p:spPr>
      </p:pic>
      <p:sp>
        <p:nvSpPr>
          <p:cNvPr id="16" name="Content Placeholder 5"/>
          <p:cNvSpPr txBox="1">
            <a:spLocks/>
          </p:cNvSpPr>
          <p:nvPr/>
        </p:nvSpPr>
        <p:spPr>
          <a:xfrm>
            <a:off x="2362200" y="3886200"/>
            <a:ext cx="4724400" cy="457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Sequence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to align: 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GACGATA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533400" y="4572000"/>
            <a:ext cx="2133600" cy="457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GATTACA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2590800" y="4572000"/>
            <a:ext cx="2133600" cy="457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GACATTA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Content Placeholder 5"/>
          <p:cNvSpPr txBox="1">
            <a:spLocks/>
          </p:cNvSpPr>
          <p:nvPr/>
        </p:nvSpPr>
        <p:spPr>
          <a:xfrm>
            <a:off x="4648200" y="4572000"/>
            <a:ext cx="2133600" cy="457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CATTAGA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Content Placeholder 5"/>
          <p:cNvSpPr txBox="1">
            <a:spLocks/>
          </p:cNvSpPr>
          <p:nvPr/>
        </p:nvSpPr>
        <p:spPr>
          <a:xfrm>
            <a:off x="6781800" y="4572000"/>
            <a:ext cx="2133600" cy="457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AGATTCA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0" descr="rl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5029200"/>
            <a:ext cx="1524000" cy="1028700"/>
          </a:xfrm>
          <a:prstGeom prst="rect">
            <a:avLst/>
          </a:prstGeom>
        </p:spPr>
      </p:pic>
      <p:pic>
        <p:nvPicPr>
          <p:cNvPr id="22" name="Picture 21" descr="rl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0" y="5029200"/>
            <a:ext cx="1524000" cy="1028700"/>
          </a:xfrm>
          <a:prstGeom prst="rect">
            <a:avLst/>
          </a:prstGeom>
        </p:spPr>
      </p:pic>
      <p:pic>
        <p:nvPicPr>
          <p:cNvPr id="23" name="Picture 22" descr="rl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5029200"/>
            <a:ext cx="1524000" cy="1028700"/>
          </a:xfrm>
          <a:prstGeom prst="rect">
            <a:avLst/>
          </a:prstGeom>
        </p:spPr>
      </p:pic>
      <p:pic>
        <p:nvPicPr>
          <p:cNvPr id="24" name="Picture 23" descr="rl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2800" y="5029200"/>
            <a:ext cx="1524000" cy="1028700"/>
          </a:xfrm>
          <a:prstGeom prst="rect">
            <a:avLst/>
          </a:prstGeom>
        </p:spPr>
      </p:pic>
      <p:sp>
        <p:nvSpPr>
          <p:cNvPr id="25" name="Content Placeholder 5"/>
          <p:cNvSpPr txBox="1">
            <a:spLocks/>
          </p:cNvSpPr>
          <p:nvPr/>
        </p:nvSpPr>
        <p:spPr>
          <a:xfrm>
            <a:off x="1600200" y="6172200"/>
            <a:ext cx="6096000" cy="457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Another sequence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to align: C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ATAGTA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3333 " pathEditMode="relative" ptsTypes="AA">
                                      <p:cBhvr>
                                        <p:cTn id="10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05 0.13333 " pathEditMode="relative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1 0.1333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13333 0.1333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6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1" build="allAtOnce"/>
      <p:bldP spid="18" grpId="1"/>
      <p:bldP spid="19" grpId="1"/>
      <p:bldP spid="20" grpId="1"/>
      <p:bldP spid="2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Impromptu Clusters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Impromptu: highly dynamic workload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Need to swiftly span new machines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Near-interactive service: tens of seconds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VM clouds have slow “swap in”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Minutes, tens of seconds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Impromptu Cluster (IC)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Fork copies of a VM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In a second, or less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With negligible runtime overhead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Providing on-the-fly parallelism, for this task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Nuke the IC when done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Impromptu Clusters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1600200"/>
            <a:ext cx="3657600" cy="838200"/>
          </a:xfrm>
          <a:prstGeom prst="roundRect">
            <a:avLst>
              <a:gd name="adj" fmla="val 12366"/>
            </a:avLst>
          </a:prstGeom>
          <a:gradFill flip="none" rotWithShape="1">
            <a:gsLst>
              <a:gs pos="0">
                <a:srgbClr val="CEB966">
                  <a:tint val="66000"/>
                  <a:satMod val="160000"/>
                </a:srgbClr>
              </a:gs>
              <a:gs pos="50000">
                <a:srgbClr val="CEB966">
                  <a:tint val="44500"/>
                  <a:satMod val="160000"/>
                </a:srgbClr>
              </a:gs>
              <a:gs pos="100000">
                <a:srgbClr val="CEB966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50800" dir="5400000" algn="ctr" rotWithShape="0">
              <a:srgbClr val="FFC00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Bioinformatics         Rendering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Quantitative Finance         etc…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19200" y="3200400"/>
            <a:ext cx="2209800" cy="762000"/>
          </a:xfrm>
          <a:prstGeom prst="roundRect">
            <a:avLst>
              <a:gd name="adj" fmla="val 12366"/>
            </a:avLst>
          </a:prstGeom>
          <a:gradFill flip="none" rotWithShape="1">
            <a:gsLst>
              <a:gs pos="0">
                <a:srgbClr val="CEB966">
                  <a:tint val="66000"/>
                  <a:satMod val="160000"/>
                </a:srgbClr>
              </a:gs>
              <a:gs pos="50000">
                <a:srgbClr val="CEB966">
                  <a:tint val="44500"/>
                  <a:satMod val="160000"/>
                </a:srgbClr>
              </a:gs>
              <a:gs pos="100000">
                <a:srgbClr val="CEB966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50800" dir="5400000" algn="ctr" rotWithShape="0">
              <a:srgbClr val="FFC00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3276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UNBOUNDED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PARALLELISM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752600" y="2514600"/>
            <a:ext cx="457200" cy="609600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95400" y="4724400"/>
            <a:ext cx="2895600" cy="762000"/>
          </a:xfrm>
          <a:prstGeom prst="roundRect">
            <a:avLst>
              <a:gd name="adj" fmla="val 12366"/>
            </a:avLst>
          </a:prstGeom>
          <a:gradFill flip="none" rotWithShape="1">
            <a:gsLst>
              <a:gs pos="0">
                <a:srgbClr val="CEB966">
                  <a:tint val="66000"/>
                  <a:satMod val="160000"/>
                </a:srgbClr>
              </a:gs>
              <a:gs pos="50000">
                <a:srgbClr val="CEB966">
                  <a:tint val="44500"/>
                  <a:satMod val="160000"/>
                </a:srgbClr>
              </a:gs>
              <a:gs pos="100000">
                <a:srgbClr val="CEB966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50800" dir="5400000" algn="ctr" rotWithShape="0">
              <a:srgbClr val="FFC00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47800" y="48006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NEAR-INTERACTIVE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INTERNET SERVICES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514600" y="4038600"/>
            <a:ext cx="457200" cy="609600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486400" y="1981200"/>
            <a:ext cx="2895600" cy="533400"/>
          </a:xfrm>
          <a:prstGeom prst="roundRect">
            <a:avLst>
              <a:gd name="adj" fmla="val 12366"/>
            </a:avLst>
          </a:prstGeom>
          <a:gradFill>
            <a:gsLst>
              <a:gs pos="0">
                <a:srgbClr val="92D050">
                  <a:alpha val="59000"/>
                </a:srgbClr>
              </a:gs>
              <a:gs pos="50000">
                <a:srgbClr val="92D050">
                  <a:alpha val="83000"/>
                </a:srgbClr>
              </a:gs>
              <a:gs pos="100000">
                <a:srgbClr val="92D050">
                  <a:alpha val="95000"/>
                </a:srgbClr>
              </a:gs>
            </a:gsLst>
            <a:path path="circle">
              <a:fillToRect l="50000" t="50000" r="50000" b="50000"/>
            </a:path>
          </a:gradFill>
          <a:ln>
            <a:solidFill>
              <a:srgbClr val="92D050"/>
            </a:solidFill>
          </a:ln>
          <a:effectLst>
            <a:outerShdw blurRad="50800" dist="50800" dir="5400000" algn="ctr" rotWithShape="0">
              <a:srgbClr val="92D05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38800" y="2057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CLOUD COMPUTING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86400" y="3276600"/>
            <a:ext cx="2895600" cy="533400"/>
          </a:xfrm>
          <a:prstGeom prst="roundRect">
            <a:avLst>
              <a:gd name="adj" fmla="val 12366"/>
            </a:avLst>
          </a:prstGeom>
          <a:gradFill>
            <a:gsLst>
              <a:gs pos="0">
                <a:srgbClr val="92D050">
                  <a:alpha val="59000"/>
                </a:srgbClr>
              </a:gs>
              <a:gs pos="50000">
                <a:srgbClr val="92D050">
                  <a:alpha val="83000"/>
                </a:srgbClr>
              </a:gs>
              <a:gs pos="100000">
                <a:srgbClr val="92D050">
                  <a:alpha val="95000"/>
                </a:srgbClr>
              </a:gs>
            </a:gsLst>
            <a:path path="circle">
              <a:fillToRect l="50000" t="50000" r="50000" b="50000"/>
            </a:path>
          </a:gradFill>
          <a:ln>
            <a:solidFill>
              <a:srgbClr val="92D050"/>
            </a:solidFill>
          </a:ln>
          <a:effectLst>
            <a:outerShdw blurRad="50800" dist="50800" dir="5400000" algn="ctr" rotWithShape="0">
              <a:srgbClr val="92D05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43600" y="3352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VIRTUALIZATION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343400" y="4876800"/>
            <a:ext cx="762000" cy="457200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6705600" y="25908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6705600" y="38862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257800" y="4648200"/>
            <a:ext cx="3657600" cy="1752600"/>
          </a:xfrm>
          <a:prstGeom prst="roundRect">
            <a:avLst>
              <a:gd name="adj" fmla="val 12366"/>
            </a:avLst>
          </a:prstGeom>
          <a:gradFill>
            <a:gsLst>
              <a:gs pos="0">
                <a:srgbClr val="FFFF00">
                  <a:alpha val="92000"/>
                </a:srgbClr>
              </a:gs>
              <a:gs pos="50000">
                <a:srgbClr val="FFC000">
                  <a:alpha val="58000"/>
                </a:srgbClr>
              </a:gs>
              <a:gs pos="100000">
                <a:srgbClr val="FFFF00">
                  <a:alpha val="5000"/>
                </a:srgbClr>
              </a:gs>
            </a:gsLst>
            <a:path path="circle">
              <a:fillToRect l="50000" t="50000" r="50000" b="50000"/>
            </a:path>
          </a:gradFill>
          <a:ln>
            <a:solidFill>
              <a:srgbClr val="92D050"/>
            </a:solidFill>
          </a:ln>
          <a:effectLst>
            <a:outerShdw blurRad="50800" dist="50800" dir="5400000" algn="ctr" rotWithShape="0">
              <a:srgbClr val="92D05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57800" y="4800600"/>
            <a:ext cx="3657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IMPROMPTU CLUSTERS</a:t>
            </a:r>
          </a:p>
          <a:p>
            <a:pPr algn="ctr"/>
            <a:endParaRPr lang="en-US" sz="2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VIRTUAL MACHINE</a:t>
            </a:r>
          </a:p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PARALLEL FORK</a:t>
            </a:r>
            <a:endParaRPr lang="en-US" sz="2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3" grpId="0" animBg="1"/>
      <p:bldP spid="14" grpId="0"/>
      <p:bldP spid="15" grpId="0" animBg="1"/>
      <p:bldP spid="16" grpId="0"/>
      <p:bldP spid="19" grpId="0" animBg="1"/>
      <p:bldP spid="21" grpId="0" animBg="1"/>
      <p:bldP spid="22" grpId="0" animBg="1"/>
      <p:bldP spid="23" grpId="0" animBg="1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</a:rPr>
              <a:t>A bit of a kitchen sink abstraction</a:t>
            </a:r>
          </a:p>
          <a:p>
            <a:pPr lvl="1"/>
            <a:r>
              <a:rPr lang="en-US" dirty="0" smtClean="0">
                <a:latin typeface="Arial" pitchFamily="34" charset="0"/>
              </a:rPr>
              <a:t>Copy an entire process</a:t>
            </a:r>
          </a:p>
          <a:p>
            <a:r>
              <a:rPr lang="en-US" dirty="0" smtClean="0">
                <a:latin typeface="Arial" pitchFamily="34" charset="0"/>
              </a:rPr>
              <a:t>But quite a comfortable one</a:t>
            </a:r>
          </a:p>
          <a:p>
            <a:r>
              <a:rPr lang="en-US" dirty="0" smtClean="0">
                <a:latin typeface="Arial" pitchFamily="34" charset="0"/>
              </a:rPr>
              <a:t>New </a:t>
            </a:r>
            <a:r>
              <a:rPr lang="en-US" dirty="0" err="1" smtClean="0">
                <a:latin typeface="Arial" pitchFamily="34" charset="0"/>
              </a:rPr>
              <a:t>stateful</a:t>
            </a:r>
            <a:r>
              <a:rPr lang="en-US" dirty="0" smtClean="0">
                <a:latin typeface="Arial" pitchFamily="34" charset="0"/>
              </a:rPr>
              <a:t> computing element</a:t>
            </a:r>
          </a:p>
          <a:p>
            <a:r>
              <a:rPr lang="en-US" dirty="0" smtClean="0">
                <a:latin typeface="Arial" pitchFamily="34" charset="0"/>
              </a:rPr>
              <a:t>Tricks under the hood make it viable</a:t>
            </a:r>
          </a:p>
          <a:p>
            <a:pPr lvl="1"/>
            <a:r>
              <a:rPr lang="en-US" dirty="0" smtClean="0">
                <a:latin typeface="Arial" pitchFamily="34" charset="0"/>
              </a:rPr>
              <a:t>COW et al.</a:t>
            </a:r>
          </a:p>
          <a:p>
            <a:r>
              <a:rPr lang="en-US" dirty="0" smtClean="0">
                <a:latin typeface="Arial" pitchFamily="34" charset="0"/>
              </a:rPr>
              <a:t>Same thing for VM cloning</a:t>
            </a: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Forking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Clone VMs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Then fork processes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VMs span physical machines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Processes span cores in a machine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Intuition: better to spawn one 4-vcpu VM then four 1-vcpu VMs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Optional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One may want to leverage VM cloning only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Automated process forking may not fit all needs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VM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Metadata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Xend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virtual I/O devices)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Pages shared with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Xen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Memory management data structures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Segmentation: GDT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Page Tables: bulk of the descriptor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Physical memory addresses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canonicalized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Machine-&gt;physical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Loosely constant-sized, small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1MB for a 1GB VM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Memtap</a:t>
            </a:r>
            <a:r>
              <a:rPr lang="en-US" dirty="0" smtClean="0"/>
              <a:t>: Memory-on-demand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86400" y="1600200"/>
            <a:ext cx="3200400" cy="2895600"/>
          </a:xfrm>
          <a:prstGeom prst="roundRect">
            <a:avLst>
              <a:gd name="adj" fmla="val 12366"/>
            </a:avLst>
          </a:prstGeom>
          <a:gradFill>
            <a:gsLst>
              <a:gs pos="0">
                <a:srgbClr val="92D050">
                  <a:alpha val="28000"/>
                </a:srgbClr>
              </a:gs>
              <a:gs pos="50000">
                <a:srgbClr val="92D050">
                  <a:alpha val="46000"/>
                </a:srgbClr>
              </a:gs>
              <a:gs pos="100000">
                <a:srgbClr val="92D050">
                  <a:alpha val="63000"/>
                </a:srgbClr>
              </a:gs>
            </a:gsLst>
            <a:path path="circle">
              <a:fillToRect l="50000" t="50000" r="50000" b="50000"/>
            </a:path>
          </a:gradFill>
          <a:ln>
            <a:solidFill>
              <a:srgbClr val="92D050"/>
            </a:solidFill>
          </a:ln>
          <a:effectLst>
            <a:outerShdw blurRad="50800" dist="50800" dir="5400000" algn="ctr" rotWithShape="0">
              <a:srgbClr val="92D05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1000" y="1600200"/>
            <a:ext cx="3200400" cy="2895600"/>
          </a:xfrm>
          <a:prstGeom prst="roundRect">
            <a:avLst>
              <a:gd name="adj" fmla="val 12366"/>
            </a:avLst>
          </a:prstGeom>
          <a:gradFill>
            <a:gsLst>
              <a:gs pos="0">
                <a:schemeClr val="accent1">
                  <a:lumMod val="75000"/>
                  <a:alpha val="67000"/>
                </a:schemeClr>
              </a:gs>
              <a:gs pos="50000">
                <a:schemeClr val="accent1">
                  <a:lumMod val="75000"/>
                  <a:alpha val="37000"/>
                </a:schemeClr>
              </a:gs>
              <a:gs pos="100000">
                <a:schemeClr val="accent1">
                  <a:lumMod val="75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FFFF00"/>
            </a:solidFill>
          </a:ln>
          <a:effectLst>
            <a:outerShdw blurRad="50800" dist="50800" dir="5400000" algn="ctr" rotWithShape="0">
              <a:srgbClr val="92D05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7200" y="4876800"/>
            <a:ext cx="8305800" cy="1752600"/>
          </a:xfrm>
          <a:prstGeom prst="roundRect">
            <a:avLst>
              <a:gd name="adj" fmla="val 12366"/>
            </a:avLst>
          </a:prstGeom>
          <a:gradFill>
            <a:gsLst>
              <a:gs pos="0">
                <a:schemeClr val="accent4"/>
              </a:gs>
              <a:gs pos="50000">
                <a:schemeClr val="accent4">
                  <a:alpha val="48000"/>
                </a:schemeClr>
              </a:gs>
              <a:gs pos="100000">
                <a:schemeClr val="accent4">
                  <a:alpha val="6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3"/>
            </a:solidFill>
          </a:ln>
          <a:effectLst>
            <a:outerShdw blurRad="50800" dist="50800" dir="5400000" algn="ctr" rotWithShape="0">
              <a:srgbClr val="92D05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2200" y="10668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VM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0198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Hypervisor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10668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Dom0 -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memtap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62800" y="2819400"/>
            <a:ext cx="12192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62800" y="2819400"/>
            <a:ext cx="12192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62800" y="2819400"/>
            <a:ext cx="12192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62800" y="2819400"/>
            <a:ext cx="1219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62800" y="2819400"/>
            <a:ext cx="12192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162800" y="28194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9g056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2800" y="31242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c0ab6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2800" y="34290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bg756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2800" y="37338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776a5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2800" y="40386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03ba4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58000" y="23622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Page Table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15200" y="5029200"/>
            <a:ext cx="12192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15200" y="5029200"/>
            <a:ext cx="12192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15200" y="5029200"/>
            <a:ext cx="12192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315200" y="5029200"/>
            <a:ext cx="1219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15200" y="5029200"/>
            <a:ext cx="12192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15200" y="50292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00000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15200" y="53340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c0ab6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15200" y="56388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00000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15200" y="59436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00000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15200" y="62484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03ba4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72200" y="5334000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Shadow</a:t>
            </a:r>
          </a:p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Page </a:t>
            </a:r>
          </a:p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Table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48000" y="3505200"/>
            <a:ext cx="3048000" cy="236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57600" y="29718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Bitmap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43400" y="4114800"/>
            <a:ext cx="60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Bent-Up Arrow 37"/>
          <p:cNvSpPr/>
          <p:nvPr/>
        </p:nvSpPr>
        <p:spPr>
          <a:xfrm rot="5400000">
            <a:off x="5410200" y="3733800"/>
            <a:ext cx="762000" cy="2438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648200" y="52578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Read-only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15200" y="50292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00000</a:t>
            </a:r>
            <a:endParaRPr lang="en-US" sz="1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62800" y="28194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9g056</a:t>
            </a:r>
            <a:endParaRPr lang="en-US" sz="16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Up Arrow 44"/>
          <p:cNvSpPr/>
          <p:nvPr/>
        </p:nvSpPr>
        <p:spPr>
          <a:xfrm>
            <a:off x="1752600" y="4114800"/>
            <a:ext cx="457200" cy="1524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600200" y="57150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Kick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3581400" y="2286000"/>
            <a:ext cx="1905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733800" y="1981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Maps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Bent-Up Arrow 51"/>
          <p:cNvSpPr/>
          <p:nvPr/>
        </p:nvSpPr>
        <p:spPr>
          <a:xfrm rot="5400000">
            <a:off x="2438400" y="3429000"/>
            <a:ext cx="1981200" cy="609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438400" y="3048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R/W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971800" y="2362200"/>
            <a:ext cx="304800" cy="304800"/>
          </a:xfrm>
          <a:prstGeom prst="roundRect">
            <a:avLst>
              <a:gd name="adj" fmla="val 12366"/>
            </a:avLst>
          </a:prstGeom>
          <a:gradFill>
            <a:gsLst>
              <a:gs pos="0">
                <a:srgbClr val="92D050">
                  <a:alpha val="28000"/>
                </a:srgbClr>
              </a:gs>
              <a:gs pos="50000">
                <a:srgbClr val="92D050">
                  <a:alpha val="46000"/>
                </a:srgbClr>
              </a:gs>
              <a:gs pos="100000">
                <a:srgbClr val="92D050">
                  <a:alpha val="63000"/>
                </a:srgbClr>
              </a:gs>
            </a:gsLst>
            <a:path path="circle">
              <a:fillToRect l="50000" t="50000" r="50000" b="50000"/>
            </a:path>
          </a:gradFill>
          <a:ln>
            <a:solidFill>
              <a:srgbClr val="92D050"/>
            </a:solidFill>
          </a:ln>
          <a:effectLst>
            <a:outerShdw blurRad="50800" dist="50800" dir="5400000" algn="ctr" rotWithShape="0">
              <a:srgbClr val="92D05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581400" y="4343400"/>
            <a:ext cx="60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43400" y="4114800"/>
            <a:ext cx="60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81600" y="29718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Heuristics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Down Arrow 58"/>
          <p:cNvSpPr/>
          <p:nvPr/>
        </p:nvSpPr>
        <p:spPr>
          <a:xfrm>
            <a:off x="5638800" y="33528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486400" y="4038600"/>
            <a:ext cx="60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91000" y="36576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Write-only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Down Arrow 61"/>
          <p:cNvSpPr/>
          <p:nvPr/>
        </p:nvSpPr>
        <p:spPr>
          <a:xfrm>
            <a:off x="2209800" y="4191000"/>
            <a:ext cx="457200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371600" y="38100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Kick back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315200" y="56388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00000</a:t>
            </a:r>
            <a:endParaRPr lang="en-US" sz="1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62800" y="34290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bg756</a:t>
            </a:r>
            <a:endParaRPr lang="en-US" sz="16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581400" y="4343400"/>
            <a:ext cx="60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0" name="Picture 69" descr="Sony_Vaio_processor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5891212"/>
            <a:ext cx="1070658" cy="966788"/>
          </a:xfrm>
          <a:prstGeom prst="rect">
            <a:avLst/>
          </a:prstGeom>
        </p:spPr>
      </p:pic>
      <p:sp>
        <p:nvSpPr>
          <p:cNvPr id="42" name="Explosion 1 41"/>
          <p:cNvSpPr/>
          <p:nvPr/>
        </p:nvSpPr>
        <p:spPr>
          <a:xfrm>
            <a:off x="4038600" y="5943600"/>
            <a:ext cx="28956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572000" y="6172200"/>
            <a:ext cx="175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Page Fault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" name="Picture 70" descr="NetworkCard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09800"/>
            <a:ext cx="848937" cy="819150"/>
          </a:xfrm>
          <a:prstGeom prst="rect">
            <a:avLst/>
          </a:prstGeom>
        </p:spPr>
      </p:pic>
      <p:sp>
        <p:nvSpPr>
          <p:cNvPr id="47" name="Rounded Rectangle 46"/>
          <p:cNvSpPr/>
          <p:nvPr/>
        </p:nvSpPr>
        <p:spPr>
          <a:xfrm>
            <a:off x="0" y="2362200"/>
            <a:ext cx="304800" cy="304800"/>
          </a:xfrm>
          <a:prstGeom prst="roundRect">
            <a:avLst>
              <a:gd name="adj" fmla="val 12366"/>
            </a:avLst>
          </a:prstGeom>
          <a:gradFill>
            <a:gsLst>
              <a:gs pos="0">
                <a:srgbClr val="92D050">
                  <a:alpha val="28000"/>
                </a:srgbClr>
              </a:gs>
              <a:gs pos="50000">
                <a:srgbClr val="92D050">
                  <a:alpha val="46000"/>
                </a:srgbClr>
              </a:gs>
              <a:gs pos="100000">
                <a:srgbClr val="92D050">
                  <a:alpha val="63000"/>
                </a:srgbClr>
              </a:gs>
            </a:gsLst>
            <a:path path="circle">
              <a:fillToRect l="50000" t="50000" r="50000" b="50000"/>
            </a:path>
          </a:gradFill>
          <a:ln>
            <a:solidFill>
              <a:srgbClr val="92D050"/>
            </a:solidFill>
          </a:ln>
          <a:effectLst>
            <a:outerShdw blurRad="50800" dist="50800" dir="5400000" algn="ctr" rotWithShape="0">
              <a:srgbClr val="92D05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0" y="2362200"/>
            <a:ext cx="304800" cy="304800"/>
          </a:xfrm>
          <a:prstGeom prst="roundRect">
            <a:avLst>
              <a:gd name="adj" fmla="val 12366"/>
            </a:avLst>
          </a:prstGeom>
          <a:gradFill>
            <a:gsLst>
              <a:gs pos="0">
                <a:srgbClr val="92D050">
                  <a:alpha val="28000"/>
                </a:srgbClr>
              </a:gs>
              <a:gs pos="50000">
                <a:srgbClr val="92D050">
                  <a:alpha val="46000"/>
                </a:srgbClr>
              </a:gs>
              <a:gs pos="100000">
                <a:srgbClr val="92D050">
                  <a:alpha val="63000"/>
                </a:srgbClr>
              </a:gs>
            </a:gsLst>
            <a:path path="circle">
              <a:fillToRect l="50000" t="50000" r="50000" b="50000"/>
            </a:path>
          </a:gradFill>
          <a:ln>
            <a:solidFill>
              <a:srgbClr val="92D050"/>
            </a:solidFill>
          </a:ln>
          <a:effectLst>
            <a:outerShdw blurRad="50800" dist="50800" dir="5400000" algn="ctr" rotWithShape="0">
              <a:srgbClr val="92D050">
                <a:alpha val="2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239000" y="1033272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(paused)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43400" y="4114800"/>
            <a:ext cx="60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315200" y="50292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9g056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77457E-6 L 0.30833 -2.77457E-6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" y="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77457E-6 L 0.31667 -2.77457E-6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000"/>
                            </p:stCondLst>
                            <p:childTnLst>
                              <p:par>
                                <p:cTn id="1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5834 0 " pathEditMode="relative" ptsTypes="AA">
                                      <p:cBhvr>
                                        <p:cTn id="14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6" grpId="1"/>
      <p:bldP spid="27" grpId="0"/>
      <p:bldP spid="28" grpId="0"/>
      <p:bldP spid="29" grpId="0"/>
      <p:bldP spid="30" grpId="0"/>
      <p:bldP spid="31" grpId="0"/>
      <p:bldP spid="34" grpId="0"/>
      <p:bldP spid="34" grpId="1"/>
      <p:bldP spid="38" grpId="0" animBg="1"/>
      <p:bldP spid="38" grpId="1" animBg="1"/>
      <p:bldP spid="39" grpId="0"/>
      <p:bldP spid="39" grpId="1"/>
      <p:bldP spid="40" grpId="0" build="allAtOnce"/>
      <p:bldP spid="43" grpId="0"/>
      <p:bldP spid="43" grpId="1"/>
      <p:bldP spid="45" grpId="0" animBg="1"/>
      <p:bldP spid="45" grpId="1" animBg="1"/>
      <p:bldP spid="46" grpId="0"/>
      <p:bldP spid="46" grpId="1"/>
      <p:bldP spid="49" grpId="0" animBg="1"/>
      <p:bldP spid="49" grpId="1" animBg="1"/>
      <p:bldP spid="51" grpId="0"/>
      <p:bldP spid="51" grpId="1"/>
      <p:bldP spid="52" grpId="0" animBg="1"/>
      <p:bldP spid="52" grpId="1" animBg="1"/>
      <p:bldP spid="53" grpId="0"/>
      <p:bldP spid="53" grpId="1"/>
      <p:bldP spid="54" grpId="0" animBg="1"/>
      <p:bldP spid="54" grpId="1" animBg="1"/>
      <p:bldP spid="54" grpId="2" animBg="1"/>
      <p:bldP spid="55" grpId="0"/>
      <p:bldP spid="57" grpId="0"/>
      <p:bldP spid="57" grpId="1"/>
      <p:bldP spid="58" grpId="0"/>
      <p:bldP spid="59" grpId="0" animBg="1"/>
      <p:bldP spid="60" grpId="0"/>
      <p:bldP spid="61" grpId="0"/>
      <p:bldP spid="62" grpId="0" animBg="1"/>
      <p:bldP spid="62" grpId="1" animBg="1"/>
      <p:bldP spid="63" grpId="0"/>
      <p:bldP spid="63" grpId="1"/>
      <p:bldP spid="64" grpId="0"/>
      <p:bldP spid="66" grpId="0"/>
      <p:bldP spid="42" grpId="0" animBg="1"/>
      <p:bldP spid="42" grpId="1" animBg="1"/>
      <p:bldP spid="42" grpId="2" animBg="1"/>
      <p:bldP spid="41" grpId="0"/>
      <p:bldP spid="41" grpId="1"/>
      <p:bldP spid="41" grpId="2"/>
      <p:bldP spid="47" grpId="0" animBg="1"/>
      <p:bldP spid="56" grpId="0" animBg="1"/>
      <p:bldP spid="56" grpId="1" animBg="1"/>
      <p:bldP spid="56" grpId="2" animBg="1"/>
      <p:bldP spid="72" grpId="0"/>
      <p:bldP spid="72" grpId="1"/>
      <p:bldP spid="74" grpId="0"/>
      <p:bldP spid="7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Sender simple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Switch programming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Rate-limit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Receiver in charge of reliability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Time out, request again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Optional push mode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Exploit spatial locality of memory accesses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Send x, x+1, x+2….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Lockstep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Clone VMs start simultaneously, with a slight skew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And access memory similarly, with a slight skew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Ignore repeated requests within a small window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Sender simple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IGMP group management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Tell switch what to do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Handshake protocol to add new clients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Logic to rate-limit sending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Must not overflow receivers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Keep receiver averages, drop rate on message drop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Optional push mode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Exploit spatial locality of memory accesses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Send x, x+1, x+2….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 Distribution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Receiver in charge of reliability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Time out, ask again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Receiving rate fed back to sender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Lockstep avoidance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All cloned VMs start from the same instruction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With a slight skew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Likely to receive n requests for the same page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Slightly skewed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Send once, ignore the rest for a small window of time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Virtual disk: same principles as memory</a:t>
            </a:r>
          </a:p>
          <a:p>
            <a:pPr lvl="1"/>
            <a:r>
              <a:rPr lang="en-US" b="1" dirty="0" smtClean="0">
                <a:latin typeface="Arial" pitchFamily="34" charset="0"/>
                <a:cs typeface="Arial" pitchFamily="34" charset="0"/>
              </a:rPr>
              <a:t>Multicast distribution</a:t>
            </a:r>
          </a:p>
          <a:p>
            <a:pPr lvl="1"/>
            <a:r>
              <a:rPr lang="en-US" b="1" dirty="0" smtClean="0">
                <a:latin typeface="Arial" pitchFamily="34" charset="0"/>
                <a:cs typeface="Arial" pitchFamily="34" charset="0"/>
              </a:rPr>
              <a:t>Don’t fetch if overwrite is imminent</a:t>
            </a:r>
          </a:p>
          <a:p>
            <a:pPr lvl="1"/>
            <a:r>
              <a:rPr lang="en-US" b="1" dirty="0" smtClean="0">
                <a:latin typeface="Arial" pitchFamily="34" charset="0"/>
                <a:cs typeface="Arial" pitchFamily="34" charset="0"/>
              </a:rPr>
              <a:t>Lightly exercised, in general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Virtual network: isolation</a:t>
            </a:r>
          </a:p>
          <a:p>
            <a:pPr lvl="1"/>
            <a:r>
              <a:rPr lang="en-US" b="1" dirty="0" smtClean="0">
                <a:latin typeface="Arial" pitchFamily="34" charset="0"/>
                <a:cs typeface="Arial" pitchFamily="34" charset="0"/>
              </a:rPr>
              <a:t>Multiple “virtual clusters” coexisting</a:t>
            </a:r>
          </a:p>
          <a:p>
            <a:pPr lvl="1"/>
            <a:r>
              <a:rPr lang="en-US" b="1" dirty="0" smtClean="0">
                <a:latin typeface="Arial" pitchFamily="34" charset="0"/>
                <a:cs typeface="Arial" pitchFamily="34" charset="0"/>
              </a:rPr>
              <a:t>Discriminate traffic, avoid address clashes</a:t>
            </a:r>
          </a:p>
          <a:p>
            <a:pPr lvl="1"/>
            <a:r>
              <a:rPr lang="en-US" b="1" dirty="0" err="1" smtClean="0">
                <a:latin typeface="Arial" pitchFamily="34" charset="0"/>
                <a:cs typeface="Arial" pitchFamily="34" charset="0"/>
              </a:rPr>
              <a:t>Ebtables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filtering</a:t>
            </a:r>
          </a:p>
          <a:p>
            <a:pPr lvl="1"/>
            <a:r>
              <a:rPr lang="en-US" b="1" dirty="0" smtClean="0">
                <a:latin typeface="Arial" pitchFamily="34" charset="0"/>
                <a:cs typeface="Arial" pitchFamily="34" charset="0"/>
              </a:rPr>
              <a:t>Need to access cluster-hosted data, outside world</a:t>
            </a:r>
          </a:p>
          <a:p>
            <a:pPr lvl="2"/>
            <a:r>
              <a:rPr lang="en-US" b="1" dirty="0" err="1" smtClean="0">
                <a:latin typeface="Arial" pitchFamily="34" charset="0"/>
                <a:cs typeface="Arial" pitchFamily="34" charset="0"/>
              </a:rPr>
              <a:t>Iptables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routing</a:t>
            </a:r>
          </a:p>
          <a:p>
            <a:pPr lvl="1"/>
            <a:r>
              <a:rPr lang="en-US" b="1" dirty="0" smtClean="0">
                <a:latin typeface="Arial" pitchFamily="34" charset="0"/>
                <a:cs typeface="Arial" pitchFamily="34" charset="0"/>
              </a:rPr>
              <a:t>Also automatic IP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reconfig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based on clone ID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Near-Interactive Internet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Embarrassing Parallelism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Throw machines at it: completion time shrinks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Big Institutions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Many machines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Near-interactive parallel Internet service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Do the task in seconds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NCBI BLAST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EBI ClustalW2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</a:t>
            </a:r>
            <a:r>
              <a:rPr lang="en-US" dirty="0" err="1" smtClean="0"/>
              <a:t>ClustalW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tix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ic_request_ticket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howmany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me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ic_clone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tix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in pairs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for j in pairs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pairwise_align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send_results_to_master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ic_sync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collate_results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ic_join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tix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Everything At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Four concurrent Impromptu Clusters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BLAST   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SHRiMP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QuantLib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Aqsis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Cycling five times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Ticket, clone, do task, join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Shorter tasks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Range of 25-40 seconds: near-interactive service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Evil allocation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32 processors to each task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One per physical host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Each host holds one VM for each IC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Each hosts receives multicast for each IC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pixar_lamp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981200"/>
            <a:ext cx="304800" cy="304800"/>
          </a:xfrm>
          <a:prstGeom prst="rect">
            <a:avLst/>
          </a:prstGeom>
        </p:spPr>
      </p:pic>
      <p:pic>
        <p:nvPicPr>
          <p:cNvPr id="5" name="Picture 4" descr="protein_pic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905000"/>
            <a:ext cx="457200" cy="432924"/>
          </a:xfrm>
          <a:prstGeom prst="rect">
            <a:avLst/>
          </a:prstGeom>
        </p:spPr>
      </p:pic>
      <p:pic>
        <p:nvPicPr>
          <p:cNvPr id="6" name="Picture 5" descr="protein_pic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1905000"/>
            <a:ext cx="457200" cy="432924"/>
          </a:xfrm>
          <a:prstGeom prst="rect">
            <a:avLst/>
          </a:prstGeom>
        </p:spPr>
      </p:pic>
      <p:pic>
        <p:nvPicPr>
          <p:cNvPr id="7" name="Picture 6" descr="cash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1905000"/>
            <a:ext cx="420624" cy="420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Time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28600" y="1295400"/>
          <a:ext cx="84582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4953000"/>
            <a:ext cx="8229600" cy="1905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Order of 100’s of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miliseconds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Roughly constant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Natural variance of waiting for 32 operations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Multicast distribution of descriptor also variant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VM Forking</a:t>
            </a:r>
            <a:endParaRPr lang="en-US" dirty="0"/>
          </a:p>
        </p:txBody>
      </p:sp>
      <p:pic>
        <p:nvPicPr>
          <p:cNvPr id="4" name="Picture 3" descr="rl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3352800"/>
            <a:ext cx="1524000" cy="1028700"/>
          </a:xfrm>
          <a:prstGeom prst="rect">
            <a:avLst/>
          </a:prstGeom>
        </p:spPr>
      </p:pic>
      <p:pic>
        <p:nvPicPr>
          <p:cNvPr id="5" name="Picture 4" descr="rl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1800" y="3429000"/>
            <a:ext cx="1524000" cy="1028700"/>
          </a:xfrm>
          <a:prstGeom prst="rect">
            <a:avLst/>
          </a:prstGeom>
        </p:spPr>
      </p:pic>
      <p:pic>
        <p:nvPicPr>
          <p:cNvPr id="6" name="Picture 5" descr="rl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400" y="3429000"/>
            <a:ext cx="1524000" cy="1028700"/>
          </a:xfrm>
          <a:prstGeom prst="rect">
            <a:avLst/>
          </a:prstGeom>
        </p:spPr>
      </p:pic>
      <p:pic>
        <p:nvPicPr>
          <p:cNvPr id="7" name="Picture 6" descr="rl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3429000"/>
            <a:ext cx="1524000" cy="1028700"/>
          </a:xfrm>
          <a:prstGeom prst="rect">
            <a:avLst/>
          </a:prstGeom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533400" y="4495800"/>
            <a:ext cx="2133600" cy="457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5:GATTACA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2590800" y="4495800"/>
            <a:ext cx="2133600" cy="457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6:GACATTA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4648200" y="4495800"/>
            <a:ext cx="2133600" cy="457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7:TAGATGA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6781800" y="4495800"/>
            <a:ext cx="2133600" cy="457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8:AGACATA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 descr="rl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4953000"/>
            <a:ext cx="1524000" cy="1028700"/>
          </a:xfrm>
          <a:prstGeom prst="rect">
            <a:avLst/>
          </a:prstGeom>
        </p:spPr>
      </p:pic>
      <p:pic>
        <p:nvPicPr>
          <p:cNvPr id="14" name="Picture 13" descr="rl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0" y="5029200"/>
            <a:ext cx="1524000" cy="1028700"/>
          </a:xfrm>
          <a:prstGeom prst="rect">
            <a:avLst/>
          </a:prstGeom>
        </p:spPr>
      </p:pic>
      <p:pic>
        <p:nvPicPr>
          <p:cNvPr id="15" name="Picture 14" descr="rl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5029200"/>
            <a:ext cx="1524000" cy="1028700"/>
          </a:xfrm>
          <a:prstGeom prst="rect">
            <a:avLst/>
          </a:prstGeom>
        </p:spPr>
      </p:pic>
      <p:pic>
        <p:nvPicPr>
          <p:cNvPr id="16" name="Picture 15" descr="rl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2800" y="5029200"/>
            <a:ext cx="1524000" cy="1028700"/>
          </a:xfrm>
          <a:prstGeom prst="rect">
            <a:avLst/>
          </a:prstGeom>
        </p:spPr>
      </p:pic>
      <p:sp>
        <p:nvSpPr>
          <p:cNvPr id="17" name="Content Placeholder 5"/>
          <p:cNvSpPr txBox="1">
            <a:spLocks/>
          </p:cNvSpPr>
          <p:nvPr/>
        </p:nvSpPr>
        <p:spPr>
          <a:xfrm>
            <a:off x="533400" y="2971800"/>
            <a:ext cx="2133600" cy="4572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1:GACCATA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2590800" y="2971800"/>
            <a:ext cx="2133600" cy="4572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2:TAGACCA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Content Placeholder 5"/>
          <p:cNvSpPr txBox="1">
            <a:spLocks/>
          </p:cNvSpPr>
          <p:nvPr/>
        </p:nvSpPr>
        <p:spPr>
          <a:xfrm>
            <a:off x="4648200" y="2971800"/>
            <a:ext cx="2133600" cy="457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3:CATTAGA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Content Placeholder 5"/>
          <p:cNvSpPr txBox="1">
            <a:spLocks/>
          </p:cNvSpPr>
          <p:nvPr/>
        </p:nvSpPr>
        <p:spPr>
          <a:xfrm>
            <a:off x="6781800" y="2971800"/>
            <a:ext cx="2133600" cy="4572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4:ACAGGTA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31" name="Picture 30" descr="apple_imac_2007_2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219200"/>
            <a:ext cx="1066800" cy="789432"/>
          </a:xfrm>
          <a:prstGeom prst="rect">
            <a:avLst/>
          </a:prstGeom>
        </p:spPr>
      </p:pic>
      <p:pic>
        <p:nvPicPr>
          <p:cNvPr id="32" name="Picture 31" descr="apple_imac_2007_2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5105400"/>
            <a:ext cx="1066800" cy="789432"/>
          </a:xfrm>
          <a:prstGeom prst="rect">
            <a:avLst/>
          </a:prstGeom>
        </p:spPr>
      </p:pic>
      <p:pic>
        <p:nvPicPr>
          <p:cNvPr id="34" name="Picture 33" descr="apple_imac_2007_2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3505200"/>
            <a:ext cx="1066800" cy="789432"/>
          </a:xfrm>
          <a:prstGeom prst="rect">
            <a:avLst/>
          </a:prstGeom>
        </p:spPr>
      </p:pic>
      <p:pic>
        <p:nvPicPr>
          <p:cNvPr id="35" name="Picture 34" descr="apple_imac_2007_2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5105400"/>
            <a:ext cx="1066800" cy="789432"/>
          </a:xfrm>
          <a:prstGeom prst="rect">
            <a:avLst/>
          </a:prstGeom>
        </p:spPr>
      </p:pic>
      <p:pic>
        <p:nvPicPr>
          <p:cNvPr id="36" name="Picture 35" descr="apple_imac_2007_2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5105400"/>
            <a:ext cx="1066800" cy="789432"/>
          </a:xfrm>
          <a:prstGeom prst="rect">
            <a:avLst/>
          </a:prstGeom>
        </p:spPr>
      </p:pic>
      <p:pic>
        <p:nvPicPr>
          <p:cNvPr id="37" name="Picture 36" descr="apple_imac_2007_2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3505200"/>
            <a:ext cx="1066800" cy="789432"/>
          </a:xfrm>
          <a:prstGeom prst="rect">
            <a:avLst/>
          </a:prstGeom>
        </p:spPr>
      </p:pic>
      <p:pic>
        <p:nvPicPr>
          <p:cNvPr id="38" name="Picture 37" descr="apple_imac_2007_2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5105400"/>
            <a:ext cx="1066800" cy="789432"/>
          </a:xfrm>
          <a:prstGeom prst="rect">
            <a:avLst/>
          </a:prstGeom>
        </p:spPr>
      </p:pic>
      <p:pic>
        <p:nvPicPr>
          <p:cNvPr id="39" name="Picture 38" descr="apple_imac_2007_2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3505200"/>
            <a:ext cx="1066800" cy="789432"/>
          </a:xfrm>
          <a:prstGeom prst="rect">
            <a:avLst/>
          </a:prstGeom>
        </p:spPr>
      </p:pic>
      <p:pic>
        <p:nvPicPr>
          <p:cNvPr id="40" name="Picture 39" descr="apple_imac_2007_2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505200"/>
            <a:ext cx="1066800" cy="789432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2057400" y="3810000"/>
            <a:ext cx="1219200" cy="1588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191000" y="3810000"/>
            <a:ext cx="1219200" cy="1588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248400" y="3810000"/>
            <a:ext cx="1219200" cy="1588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133600" y="5410200"/>
            <a:ext cx="1219200" cy="1588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343400" y="5410200"/>
            <a:ext cx="1219200" cy="1588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324600" y="5410200"/>
            <a:ext cx="1219200" cy="1588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1867694" y="4609306"/>
            <a:ext cx="1600200" cy="1588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4001294" y="4609306"/>
            <a:ext cx="1600200" cy="1588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6134894" y="4609306"/>
            <a:ext cx="1600200" cy="1588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>
            <a:off x="3657600" y="2895600"/>
            <a:ext cx="1828800" cy="1588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8600" y="1219200"/>
            <a:ext cx="3886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Impromptu Cluster:  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On-the-fly parallelism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600" y="205740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Transient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5486400" y="2362200"/>
            <a:ext cx="762000" cy="1588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248400" y="19050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Virtual Network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76800" y="1219200"/>
            <a:ext cx="2514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0:“Master” VM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Near-Interactive Internet Services</a:t>
            </a:r>
            <a:endParaRPr lang="en-US" dirty="0"/>
          </a:p>
        </p:txBody>
      </p:sp>
      <p:pic>
        <p:nvPicPr>
          <p:cNvPr id="4" name="Content Placeholder 3" descr="ncbi_blast.bmp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49382"/>
            <a:ext cx="8229600" cy="461016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Near-Interactive Internet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Embarrassing Parallelism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Throw machines at it: completion time shrinks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Big Institutions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Many machines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Near-interactive parallel Internet service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Do the task in seconds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NCBI BLAST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EBI ClustalW2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Not just bioinformatics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Render farm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Quantitative finance farm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Compile Farm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SourceForge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gnu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876925"/>
            <a:ext cx="981075" cy="981075"/>
          </a:xfrm>
          <a:prstGeom prst="rect">
            <a:avLst/>
          </a:prstGeom>
        </p:spPr>
      </p:pic>
      <p:pic>
        <p:nvPicPr>
          <p:cNvPr id="5" name="Picture 4" descr="pixar_lamp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81600"/>
            <a:ext cx="838200" cy="838200"/>
          </a:xfrm>
          <a:prstGeom prst="rect">
            <a:avLst/>
          </a:prstGeom>
        </p:spPr>
      </p:pic>
      <p:pic>
        <p:nvPicPr>
          <p:cNvPr id="6" name="Picture 5" descr="protein_pic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4191000"/>
            <a:ext cx="1066800" cy="1010156"/>
          </a:xfrm>
          <a:prstGeom prst="rect">
            <a:avLst/>
          </a:prstGeom>
        </p:spPr>
      </p:pic>
      <p:pic>
        <p:nvPicPr>
          <p:cNvPr id="7" name="Picture 6" descr="cash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5257800"/>
            <a:ext cx="10668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Dedicated clusters are expensive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Movement toward using shared clusters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Institution-wide, group-wide cluster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Utility Computing: Amazon EC2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Virtualization is a/the key enabler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Isolation, security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Ease of accounting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Happy sys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admins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Happy users, no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config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/library clashes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I can be root! (tears of joy)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Parallel Internet Service + VM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Impromptu: highly dynamic workload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Requests arrive at random times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Machines become available at random times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Need to </a:t>
            </a:r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swiftly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span new machines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goal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is </a:t>
            </a:r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parallel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speedup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The target is tens of </a:t>
            </a:r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seconds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VM clouds: slow “swap in”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Resume from disk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Live migrate from consolidated host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Boot from scratch (EC2: “minutes”)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5486400" y="3505200"/>
          <a:ext cx="3657600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24.4|12.9|17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7.1|38.6|4.8|18.4|1.1|3.8|3.1|8.2|0.5|2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4.8|2.4|3.3|5.7|1.9|5.4|3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7.8|7.9|14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19.4|6.1|22.1|6.3|8.3|10.7|8.8|4.2|0.9|3|9.2|4.5|8.9|13|5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0.2|0.4|0.4|7.3|2.4|8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11.1|56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1|1|20.8|6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9|7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19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15.7|8|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1|11.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3.8|28.5|25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9.7|3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7.3|3.2|7.1|5.3|9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3|31.7|14|27.1|18.4|21.3|39.5|1.3|5.2|24.1|18.4|21.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|0.2|0.1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4.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|61.5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18.9|2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48.4|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39.2|41.7|7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39.2|41.7|7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9.1|14|17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8658</TotalTime>
  <Words>2224</Words>
  <Application>Microsoft Office PowerPoint</Application>
  <PresentationFormat>On-screen Show (4:3)</PresentationFormat>
  <Paragraphs>628</Paragraphs>
  <Slides>53</Slides>
  <Notes>22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Apex</vt:lpstr>
      <vt:lpstr>Snowflock: Cloud computing made agile</vt:lpstr>
      <vt:lpstr>SnowFlock In One Slide</vt:lpstr>
      <vt:lpstr>SnowFlock Enables:</vt:lpstr>
      <vt:lpstr>Embarrassing Parallelism</vt:lpstr>
      <vt:lpstr>Near-Interactive Internet Services</vt:lpstr>
      <vt:lpstr>Near-Interactive Internet Services</vt:lpstr>
      <vt:lpstr>Near-Interactive Internet Services</vt:lpstr>
      <vt:lpstr>Cloud Computing</vt:lpstr>
      <vt:lpstr>Parallel Internet Service + VM Cloud</vt:lpstr>
      <vt:lpstr>Impromptu Clusters</vt:lpstr>
      <vt:lpstr>Parallel VM Forking</vt:lpstr>
      <vt:lpstr>But How Do I Use This?</vt:lpstr>
      <vt:lpstr>But How Do I Use This?</vt:lpstr>
      <vt:lpstr>The Typical Script</vt:lpstr>
      <vt:lpstr>Nuts and Bolts</vt:lpstr>
      <vt:lpstr>The Secret Sauce</vt:lpstr>
      <vt:lpstr>Zooming In: Cloning Time</vt:lpstr>
      <vt:lpstr>Cloning Time</vt:lpstr>
      <vt:lpstr>Memtap: Memory-on-demand</vt:lpstr>
      <vt:lpstr>Memory on Demand Latency</vt:lpstr>
      <vt:lpstr>Avoidance Heuristics</vt:lpstr>
      <vt:lpstr>Effect of Heuristics and Multicast</vt:lpstr>
      <vt:lpstr>API Implementation</vt:lpstr>
      <vt:lpstr>Implementation Topics</vt:lpstr>
      <vt:lpstr>Implementation Recap</vt:lpstr>
      <vt:lpstr>Show Me The Money</vt:lpstr>
      <vt:lpstr>Application Run Times</vt:lpstr>
      <vt:lpstr>Application Parallel Speedup</vt:lpstr>
      <vt:lpstr>Throwing Everything At It</vt:lpstr>
      <vt:lpstr>Throwing Everything At It</vt:lpstr>
      <vt:lpstr>Multicast Scalability</vt:lpstr>
      <vt:lpstr>Plenty of Future Work</vt:lpstr>
      <vt:lpstr>Big Data</vt:lpstr>
      <vt:lpstr>Wrap Up</vt:lpstr>
      <vt:lpstr>Thanks For Your Time</vt:lpstr>
      <vt:lpstr>Backup</vt:lpstr>
      <vt:lpstr>Meet A Protein</vt:lpstr>
      <vt:lpstr>Near-Interactive Internet Services</vt:lpstr>
      <vt:lpstr>Straw Man Experiment</vt:lpstr>
      <vt:lpstr>Impromptu Clusters</vt:lpstr>
      <vt:lpstr>Impromptu Clusters</vt:lpstr>
      <vt:lpstr>fork()</vt:lpstr>
      <vt:lpstr>Hierarchical Forking</vt:lpstr>
      <vt:lpstr>Anatomy of a VM Descriptor</vt:lpstr>
      <vt:lpstr>Memtap: Memory-on-demand</vt:lpstr>
      <vt:lpstr>Multicast Distribution</vt:lpstr>
      <vt:lpstr>Multicast Distribution</vt:lpstr>
      <vt:lpstr>Multicast Distribution (2)</vt:lpstr>
      <vt:lpstr>Virtual I/O</vt:lpstr>
      <vt:lpstr>Changing ClustalW</vt:lpstr>
      <vt:lpstr>Throwing Everything At It</vt:lpstr>
      <vt:lpstr>Cloning Time</vt:lpstr>
      <vt:lpstr>Parallel VM Forking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Andres Lagar-Cavilla</dc:creator>
  <cp:lastModifiedBy>Andres Lagar-Cavilla</cp:lastModifiedBy>
  <cp:revision>285</cp:revision>
  <dcterms:created xsi:type="dcterms:W3CDTF">2008-06-06T14:32:16Z</dcterms:created>
  <dcterms:modified xsi:type="dcterms:W3CDTF">2008-06-26T08:48:55Z</dcterms:modified>
</cp:coreProperties>
</file>