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75" r:id="rId9"/>
    <p:sldId id="262" r:id="rId10"/>
    <p:sldId id="264" r:id="rId11"/>
    <p:sldId id="272" r:id="rId12"/>
    <p:sldId id="263" r:id="rId13"/>
    <p:sldId id="277" r:id="rId14"/>
    <p:sldId id="279" r:id="rId15"/>
    <p:sldId id="278" r:id="rId16"/>
    <p:sldId id="280" r:id="rId17"/>
    <p:sldId id="285" r:id="rId18"/>
    <p:sldId id="268" r:id="rId19"/>
    <p:sldId id="276" r:id="rId20"/>
    <p:sldId id="286" r:id="rId21"/>
    <p:sldId id="269" r:id="rId22"/>
    <p:sldId id="273" r:id="rId23"/>
    <p:sldId id="274" r:id="rId24"/>
    <p:sldId id="265" r:id="rId25"/>
    <p:sldId id="283" r:id="rId26"/>
    <p:sldId id="270" r:id="rId27"/>
    <p:sldId id="281" r:id="rId28"/>
    <p:sldId id="267" r:id="rId29"/>
    <p:sldId id="266" r:id="rId30"/>
    <p:sldId id="287" r:id="rId31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86627" autoAdjust="0"/>
  </p:normalViewPr>
  <p:slideViewPr>
    <p:cSldViewPr>
      <p:cViewPr varScale="1">
        <p:scale>
          <a:sx n="92" d="100"/>
          <a:sy n="92" d="100"/>
        </p:scale>
        <p:origin x="-16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CE8C7-88CB-4E12-BD3C-8F1B3E15088A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55AD2-C118-4431-99BA-65DE94AC05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5AD2-C118-4431-99BA-65DE94AC05F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5AD2-C118-4431-99BA-65DE94AC05F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5AD2-C118-4431-99BA-65DE94AC05F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BB3F4DD-0C9B-406F-B308-BAC6121112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BE3F25-962D-4223-AF32-EBCFF98EC03C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B3F4DD-0C9B-406F-B308-BAC61211122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agati.Rai@paypa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Android Security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657600"/>
            <a:ext cx="7854696" cy="1780736"/>
          </a:xfrm>
        </p:spPr>
        <p:txBody>
          <a:bodyPr>
            <a:normAutofit fontScale="62500" lnSpcReduction="20000"/>
          </a:bodyPr>
          <a:lstStyle/>
          <a:p>
            <a:r>
              <a:rPr lang="en-US" sz="4000" dirty="0" smtClean="0"/>
              <a:t>Pragati </a:t>
            </a:r>
            <a:r>
              <a:rPr lang="en-US" sz="4000" dirty="0" err="1" smtClean="0"/>
              <a:t>Ogal</a:t>
            </a:r>
            <a:r>
              <a:rPr lang="en-US" sz="4000" dirty="0" smtClean="0"/>
              <a:t> Rai</a:t>
            </a:r>
          </a:p>
          <a:p>
            <a:r>
              <a:rPr lang="en-US" sz="3800" dirty="0" smtClean="0"/>
              <a:t>MTS1, Software Engineer, PayPal Mobile</a:t>
            </a:r>
          </a:p>
          <a:p>
            <a:r>
              <a:rPr lang="en-US" sz="3200" dirty="0" smtClean="0">
                <a:hlinkClick r:id="rId2"/>
              </a:rPr>
              <a:t>Pragati.Rai@paypal.com</a:t>
            </a:r>
            <a:endParaRPr lang="en-US" sz="3200" dirty="0" smtClean="0"/>
          </a:p>
          <a:p>
            <a:endParaRPr lang="en-US" sz="3000" dirty="0" smtClean="0"/>
          </a:p>
          <a:p>
            <a:r>
              <a:rPr lang="en-US" sz="2000" dirty="0" smtClean="0"/>
              <a:t>SV Android Dev Camp</a:t>
            </a:r>
          </a:p>
          <a:p>
            <a:r>
              <a:rPr lang="en-US" sz="2000" dirty="0" smtClean="0"/>
              <a:t>March 04, 2011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 Protection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Normal</a:t>
            </a:r>
          </a:p>
          <a:p>
            <a:pPr lvl="1">
              <a:buNone/>
            </a:pPr>
            <a:r>
              <a:rPr lang="en-US" sz="2200" dirty="0" smtClean="0"/>
              <a:t>	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android.permission.VIBRATE</a:t>
            </a: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com.android.alarm.permission.SET_ALARM</a:t>
            </a: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Dangerous</a:t>
            </a:r>
          </a:p>
          <a:p>
            <a:pPr lvl="1">
              <a:buNone/>
            </a:pPr>
            <a:r>
              <a:rPr lang="en-US" sz="2200" dirty="0" smtClean="0"/>
              <a:t>	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android.permission.SEND_SMS</a:t>
            </a: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android.permission.CALL_PHONE</a:t>
            </a: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Signature</a:t>
            </a:r>
          </a:p>
          <a:p>
            <a:pPr lvl="1">
              <a:buNone/>
            </a:pPr>
            <a:r>
              <a:rPr lang="en-US" sz="2200" dirty="0" smtClean="0"/>
              <a:t>	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android.permission.FORCE_STOP_PACKAGES</a:t>
            </a: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android.permission.INJECT_EVENTS</a:t>
            </a: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/>
              <a:t>SignatureOrSystem</a:t>
            </a:r>
            <a:endParaRPr lang="en-US" dirty="0" smtClean="0"/>
          </a:p>
          <a:p>
            <a:pPr lvl="1">
              <a:buNone/>
            </a:pPr>
            <a:r>
              <a:rPr lang="en-US" sz="2200" dirty="0" smtClean="0"/>
              <a:t>	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android.permission.ACCESS_USB</a:t>
            </a: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android.permission.SET_TIME</a:t>
            </a: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Permissions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" y="2362200"/>
            <a:ext cx="8915400" cy="3962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Developers can define own permissions</a:t>
            </a:r>
          </a:p>
          <a:p>
            <a:pPr lvl="1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&lt;permission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com.pragati.permission.ACCESS_DETAILS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android:label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="@string/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permlab_accessDetails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android:description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="@string/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permdesc_accessDetails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android:permissionGroup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android.permission-group.COST_MONEY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android:protectionLevel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=“signature" /&gt;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Activity</a:t>
            </a:r>
            <a:r>
              <a:rPr lang="en-US" sz="2400" dirty="0" smtClean="0"/>
              <a:t>: Define screens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Service</a:t>
            </a:r>
            <a:r>
              <a:rPr lang="en-US" sz="2400" dirty="0" smtClean="0"/>
              <a:t>: Background processing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Broadcast Receiver</a:t>
            </a:r>
            <a:r>
              <a:rPr lang="en-US" sz="2400" dirty="0" smtClean="0"/>
              <a:t>: Mailbox for messages from other applications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Content Provider</a:t>
            </a:r>
            <a:r>
              <a:rPr lang="en-US" sz="2400" dirty="0" smtClean="0"/>
              <a:t>: Relational database for sharing information</a:t>
            </a:r>
            <a:r>
              <a:rPr lang="en-US" dirty="0" smtClean="0"/>
              <a:t>	</a:t>
            </a:r>
          </a:p>
          <a:p>
            <a:pPr algn="ctr">
              <a:buNone/>
            </a:pPr>
            <a:r>
              <a:rPr lang="en-US" dirty="0" smtClean="0"/>
              <a:t>	</a:t>
            </a:r>
            <a:r>
              <a:rPr lang="en-US" i="1" dirty="0" smtClean="0"/>
              <a:t>All components are secured with permissions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Often run in their UID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Secured using Permissions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android:exported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Badly configured data can be passed using Intent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Add categories to Intent Filter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 not pass sensitive data in intents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Started with Intent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Permissions can be enforced on Service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Called can “bind” to service using bindService()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Binder channel to talk to service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Check permissions of calling component against PERMISSION_DENIED or PERMISSION_GRANTED</a:t>
            </a:r>
          </a:p>
          <a:p>
            <a:pPr lvl="1">
              <a:lnSpc>
                <a:spcPct val="150000"/>
              </a:lnSpc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getPackageManager().checkPermission(</a:t>
            </a:r>
          </a:p>
          <a:p>
            <a:pPr lvl="1">
              <a:lnSpc>
                <a:spcPct val="150000"/>
              </a:lnSpc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permToCheck,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name.getPackageName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Sending Broadcast Intents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For sensitive data, pass manifest permission name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Receiving Broadcast Intents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Validate input from intents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Intent Filter is not a security boundary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Categories narrow down delivery but do not guarantee security</a:t>
            </a:r>
          </a:p>
          <a:p>
            <a:pPr lvl="1">
              <a:lnSpc>
                <a:spcPct val="160000"/>
              </a:lnSpc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android:exported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</a:t>
            </a:r>
          </a:p>
          <a:p>
            <a:pPr>
              <a:lnSpc>
                <a:spcPct val="160000"/>
              </a:lnSpc>
            </a:pPr>
            <a:r>
              <a:rPr lang="en-US" dirty="0" smtClean="0">
                <a:cs typeface="Courier New" pitchFamily="49" charset="0"/>
              </a:rPr>
              <a:t>Sticky broadcasts stick around</a:t>
            </a:r>
          </a:p>
          <a:p>
            <a:pPr lvl="1">
              <a:lnSpc>
                <a:spcPct val="160000"/>
              </a:lnSpc>
            </a:pPr>
            <a:r>
              <a:rPr lang="en-US" dirty="0" smtClean="0">
                <a:cs typeface="Courier New" pitchFamily="49" charset="0"/>
              </a:rPr>
              <a:t>Need special privilege BROADCAST_STICKY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Allow applications to share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Define permissions for accessing &lt;provider&gt;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Content providers use URI </a:t>
            </a:r>
            <a:r>
              <a:rPr lang="en-US" dirty="0" err="1" smtClean="0"/>
              <a:t>schems</a:t>
            </a:r>
            <a:endParaRPr lang="en-US" dirty="0" smtClean="0"/>
          </a:p>
          <a:p>
            <a:pPr lvl="1">
              <a:lnSpc>
                <a:spcPct val="150000"/>
              </a:lnSpc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Content://&lt;authority&gt;/&lt;table&gt;/[&lt;id&gt;]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Synchronous RPC mechanism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Define interface with AIDL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Same process or different processes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transact() </a:t>
            </a:r>
            <a:r>
              <a:rPr lang="en-US" dirty="0" smtClean="0"/>
              <a:t>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Binder.onTransact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 sent as a Parcel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Secured by caller permission or identity checking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191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Inter Component Interaction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Asynchronous IPC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Explicit or implicit intents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 not put sensitive data in intents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Components need not be in same application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(Intent),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startBroadcast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(Intent)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Filters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7680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</a:pPr>
            <a:r>
              <a:rPr lang="en-US" sz="6200" dirty="0" smtClean="0"/>
              <a:t>Activity Manager matches intents against Intent Filters</a:t>
            </a:r>
          </a:p>
          <a:p>
            <a:pPr lvl="1">
              <a:lnSpc>
                <a:spcPct val="170000"/>
              </a:lnSpc>
              <a:buNone/>
            </a:pPr>
            <a:r>
              <a:rPr lang="en-US" sz="4300" dirty="0" smtClean="0">
                <a:latin typeface="Courier New" pitchFamily="49" charset="0"/>
                <a:cs typeface="Courier New" pitchFamily="49" charset="0"/>
              </a:rPr>
              <a:t>&lt;receiver </a:t>
            </a:r>
            <a:r>
              <a:rPr lang="en-US" sz="4300" dirty="0" err="1" smtClean="0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4300" dirty="0" smtClean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sz="4300" dirty="0" err="1" smtClean="0">
                <a:latin typeface="Courier New" pitchFamily="49" charset="0"/>
                <a:cs typeface="Courier New" pitchFamily="49" charset="0"/>
              </a:rPr>
              <a:t>BootCompletedReceiver</a:t>
            </a:r>
            <a:r>
              <a:rPr lang="en-US" sz="4300" dirty="0" smtClean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 lvl="2">
              <a:lnSpc>
                <a:spcPct val="170000"/>
              </a:lnSpc>
              <a:buNone/>
            </a:pPr>
            <a:r>
              <a:rPr lang="en-US" sz="4300" dirty="0" smtClean="0">
                <a:latin typeface="Courier New" pitchFamily="49" charset="0"/>
                <a:cs typeface="Courier New" pitchFamily="49" charset="0"/>
              </a:rPr>
              <a:t>&lt;intent-filter&gt;</a:t>
            </a:r>
          </a:p>
          <a:p>
            <a:pPr lvl="3">
              <a:lnSpc>
                <a:spcPct val="170000"/>
              </a:lnSpc>
              <a:buNone/>
            </a:pPr>
            <a:r>
              <a:rPr lang="en-US" sz="4300" dirty="0" smtClean="0">
                <a:latin typeface="Courier New" pitchFamily="49" charset="0"/>
                <a:cs typeface="Courier New" pitchFamily="49" charset="0"/>
              </a:rPr>
              <a:t>&lt;action </a:t>
            </a:r>
            <a:r>
              <a:rPr lang="en-US" sz="4300" dirty="0" err="1" smtClean="0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4300" dirty="0" smtClean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sz="4300" dirty="0" err="1" smtClean="0">
                <a:latin typeface="Courier New" pitchFamily="49" charset="0"/>
                <a:cs typeface="Courier New" pitchFamily="49" charset="0"/>
              </a:rPr>
              <a:t>android.intent.action.BOOT_COMPLETED</a:t>
            </a:r>
            <a:r>
              <a:rPr lang="en-US" sz="4300" dirty="0" smtClean="0">
                <a:latin typeface="Courier New" pitchFamily="49" charset="0"/>
                <a:cs typeface="Courier New" pitchFamily="49" charset="0"/>
              </a:rPr>
              <a:t>”/&gt;</a:t>
            </a:r>
          </a:p>
          <a:p>
            <a:pPr lvl="2">
              <a:lnSpc>
                <a:spcPct val="170000"/>
              </a:lnSpc>
              <a:buNone/>
            </a:pPr>
            <a:r>
              <a:rPr lang="en-US" sz="4300" dirty="0" smtClean="0">
                <a:latin typeface="Courier New" pitchFamily="49" charset="0"/>
                <a:cs typeface="Courier New" pitchFamily="49" charset="0"/>
              </a:rPr>
              <a:t>&lt;/intent-filter&gt;</a:t>
            </a:r>
          </a:p>
          <a:p>
            <a:pPr lvl="1">
              <a:lnSpc>
                <a:spcPct val="170000"/>
              </a:lnSpc>
              <a:buNone/>
            </a:pPr>
            <a:r>
              <a:rPr lang="en-US" sz="4300" dirty="0" smtClean="0">
                <a:latin typeface="Courier New" pitchFamily="49" charset="0"/>
                <a:cs typeface="Courier New" pitchFamily="49" charset="0"/>
              </a:rPr>
              <a:t>&lt;/receiver&gt;</a:t>
            </a:r>
          </a:p>
          <a:p>
            <a:pPr>
              <a:lnSpc>
                <a:spcPct val="170000"/>
              </a:lnSpc>
            </a:pPr>
            <a:r>
              <a:rPr lang="en-US" sz="6200" dirty="0" smtClean="0"/>
              <a:t>Activity with Intent Filter enabled becomes “exported”</a:t>
            </a:r>
          </a:p>
          <a:p>
            <a:pPr>
              <a:lnSpc>
                <a:spcPct val="170000"/>
              </a:lnSpc>
            </a:pPr>
            <a:r>
              <a:rPr lang="en-US" sz="6200" dirty="0" smtClean="0"/>
              <a:t>Activity with “</a:t>
            </a:r>
            <a:r>
              <a:rPr lang="en-US" sz="6200" dirty="0" err="1" smtClean="0"/>
              <a:t>android:exported</a:t>
            </a:r>
            <a:r>
              <a:rPr lang="en-US" sz="6200" dirty="0" smtClean="0"/>
              <a:t>=true” can be started with any intent</a:t>
            </a:r>
          </a:p>
          <a:p>
            <a:pPr>
              <a:lnSpc>
                <a:spcPct val="170000"/>
              </a:lnSpc>
            </a:pPr>
            <a:r>
              <a:rPr lang="en-US" sz="6200" dirty="0" smtClean="0"/>
              <a:t>Intent Filters cannot be secured with permissions</a:t>
            </a:r>
          </a:p>
          <a:p>
            <a:pPr>
              <a:lnSpc>
                <a:spcPct val="170000"/>
              </a:lnSpc>
            </a:pPr>
            <a:r>
              <a:rPr lang="en-US" sz="6200" dirty="0" smtClean="0"/>
              <a:t>Add categories to restrict what intent can be called through</a:t>
            </a:r>
          </a:p>
          <a:p>
            <a:pPr lvl="1">
              <a:lnSpc>
                <a:spcPct val="170000"/>
              </a:lnSpc>
              <a:buNone/>
            </a:pPr>
            <a:r>
              <a:rPr lang="en-US" sz="4300" dirty="0" err="1" smtClean="0">
                <a:latin typeface="Courier New" pitchFamily="49" charset="0"/>
                <a:cs typeface="Courier New" pitchFamily="49" charset="0"/>
              </a:rPr>
              <a:t>android.intent.category.BROWSEABLE</a:t>
            </a:r>
            <a:endParaRPr lang="en-US" sz="43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Why should I understand Android’s Security Model?</a:t>
            </a:r>
          </a:p>
          <a:p>
            <a:r>
              <a:rPr lang="en-US" dirty="0" smtClean="0"/>
              <a:t>What is Android’s security model?</a:t>
            </a:r>
          </a:p>
          <a:p>
            <a:pPr lvl="1"/>
            <a:r>
              <a:rPr lang="en-US" sz="2200" dirty="0" smtClean="0"/>
              <a:t>Architecture			</a:t>
            </a:r>
          </a:p>
          <a:p>
            <a:pPr lvl="1"/>
            <a:r>
              <a:rPr lang="en-US" sz="2200" dirty="0" smtClean="0"/>
              <a:t>Components</a:t>
            </a:r>
          </a:p>
          <a:p>
            <a:pPr lvl="1"/>
            <a:r>
              <a:rPr lang="en-US" sz="2200" dirty="0" smtClean="0"/>
              <a:t>Intents</a:t>
            </a:r>
          </a:p>
          <a:p>
            <a:pPr lvl="1"/>
            <a:r>
              <a:rPr lang="en-US" sz="2200" dirty="0" smtClean="0"/>
              <a:t>Permissions</a:t>
            </a:r>
          </a:p>
          <a:p>
            <a:pPr lvl="1"/>
            <a:r>
              <a:rPr lang="en-US" sz="2200" dirty="0" smtClean="0"/>
              <a:t>AndroidManifest.xml</a:t>
            </a:r>
          </a:p>
          <a:p>
            <a:pPr lvl="1"/>
            <a:r>
              <a:rPr lang="en-US" sz="2200" dirty="0" smtClean="0"/>
              <a:t>Application Signing</a:t>
            </a:r>
          </a:p>
          <a:p>
            <a:pPr lvl="1"/>
            <a:r>
              <a:rPr lang="en-US" sz="2200" dirty="0" smtClean="0"/>
              <a:t>System Packages</a:t>
            </a:r>
          </a:p>
          <a:p>
            <a:pPr lvl="1"/>
            <a:r>
              <a:rPr lang="en-US" sz="2200" dirty="0" smtClean="0"/>
              <a:t>External Storage</a:t>
            </a:r>
          </a:p>
          <a:p>
            <a:pPr lvl="1"/>
            <a:r>
              <a:rPr lang="en-US" sz="2200" dirty="0" smtClean="0"/>
              <a:t>Files</a:t>
            </a:r>
          </a:p>
          <a:p>
            <a:pPr lvl="1"/>
            <a:r>
              <a:rPr lang="en-US" sz="2200" dirty="0" smtClean="0"/>
              <a:t>Binders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Pending Intent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Token given to a foreign application to perform an action on your application’s behalf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your application’s permissions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Even if its owning application's process is killed, </a:t>
            </a:r>
            <a:r>
              <a:rPr lang="en-US" dirty="0" err="1" smtClean="0"/>
              <a:t>PendingIntent</a:t>
            </a:r>
            <a:r>
              <a:rPr lang="en-US" dirty="0" smtClean="0"/>
              <a:t> itself will remain usable from other processes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Provide component name in base intent</a:t>
            </a:r>
          </a:p>
          <a:p>
            <a:pPr lvl="1">
              <a:lnSpc>
                <a:spcPct val="150000"/>
              </a:lnSpc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PendingIntent.getActivity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(Context,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Intent,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AndroidManifest.xml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8862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Application Components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Rules for auto-resolution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Permissions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Access rules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Runtime dependencies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Runtime libraries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896112"/>
          </a:xfrm>
        </p:spPr>
        <p:txBody>
          <a:bodyPr/>
          <a:lstStyle/>
          <a:p>
            <a:r>
              <a:rPr lang="en-US" dirty="0" smtClean="0"/>
              <a:t>AndroidManifest.xml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7772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6519446"/>
            <a:ext cx="662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http://www.cse.psu.edu/~enck/cse597a-s09/slides/cse597a-android.pdf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61288"/>
          </a:xfrm>
        </p:spPr>
        <p:txBody>
          <a:bodyPr/>
          <a:lstStyle/>
          <a:p>
            <a:r>
              <a:rPr lang="en-US" dirty="0" smtClean="0"/>
              <a:t>External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Starting API 8 (Android 2.2) APKs can be stored on external devices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APK is stored in encrypted container called </a:t>
            </a:r>
            <a:r>
              <a:rPr lang="en-US" dirty="0" err="1" smtClean="0"/>
              <a:t>asec</a:t>
            </a:r>
            <a:r>
              <a:rPr lang="en-US" dirty="0" smtClean="0"/>
              <a:t> file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Key is randomly generated and stored on device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Dex</a:t>
            </a:r>
            <a:r>
              <a:rPr lang="en-US" dirty="0" smtClean="0"/>
              <a:t> files, private data, native shared libraries still reside on internal memory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External devices are mounted with “</a:t>
            </a:r>
            <a:r>
              <a:rPr lang="en-US" dirty="0" err="1" smtClean="0"/>
              <a:t>noexec</a:t>
            </a:r>
            <a:r>
              <a:rPr lang="en-US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VFAT does not support Linux access control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Sensitive data should be encrypted before storing</a:t>
            </a:r>
          </a:p>
          <a:p>
            <a:pPr>
              <a:lnSpc>
                <a:spcPct val="150000"/>
              </a:lnSpc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91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Applications are self-signed; no CA required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Signature define persistence</a:t>
            </a:r>
          </a:p>
          <a:p>
            <a:pPr lvl="1"/>
            <a:r>
              <a:rPr lang="en-US" dirty="0" smtClean="0"/>
              <a:t>Detect if the application has changed 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Application update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Signatures define authorship</a:t>
            </a:r>
          </a:p>
          <a:p>
            <a:pPr lvl="1"/>
            <a:r>
              <a:rPr lang="en-US" dirty="0" smtClean="0"/>
              <a:t>Establish trust between applications </a:t>
            </a:r>
          </a:p>
          <a:p>
            <a:pPr lvl="1"/>
            <a:r>
              <a:rPr lang="en-US" dirty="0" smtClean="0"/>
              <a:t>Run in same Linux ID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Upgrade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Applications can register for auto-updates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Applications  should have the same signature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 additional permissions should be added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Install location is preserved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65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Come bundled with ROM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Have </a:t>
            </a:r>
            <a:r>
              <a:rPr lang="en-US" dirty="0" err="1" smtClean="0"/>
              <a:t>signatureOrSystem</a:t>
            </a:r>
            <a:r>
              <a:rPr lang="en-US" dirty="0" smtClean="0"/>
              <a:t> Permission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Cannot be uninstalled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/system/app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and Preferences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8912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Applications have own area for files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Files are protected by Unix like file permissions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Different modes: world readable, world writable, private, append</a:t>
            </a:r>
          </a:p>
          <a:p>
            <a:pPr marL="548640" lvl="2" indent="-274320">
              <a:lnSpc>
                <a:spcPct val="150000"/>
              </a:lnSpc>
              <a:buClr>
                <a:schemeClr val="accent3"/>
              </a:buClr>
              <a:buSzPct val="95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openFileOutput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”, 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Context.MODE_WORLD_READABLE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SharedPreferences</a:t>
            </a:r>
            <a:r>
              <a:rPr lang="en-US" dirty="0" smtClean="0"/>
              <a:t> is system feature with file protected with permissions	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048512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862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Linux process sandbox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Permission based component interaction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Permission labels defined in AndroidManifest.xml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Applications need to be signed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Signature define persistence and authorship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Install time security decisions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2133600"/>
            <a:ext cx="8229600" cy="4389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http://developer.android.com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Jesse Burns http://www.isecpartners.com/files/iSEC_Securing_Android_Apps.pdf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William </a:t>
            </a:r>
            <a:r>
              <a:rPr lang="en-US" sz="2400" dirty="0" err="1" smtClean="0"/>
              <a:t>Enck</a:t>
            </a:r>
            <a:r>
              <a:rPr lang="en-US" sz="2400" dirty="0" smtClean="0"/>
              <a:t>, </a:t>
            </a:r>
            <a:r>
              <a:rPr lang="en-US" sz="2400" dirty="0" err="1" smtClean="0"/>
              <a:t>Machigar</a:t>
            </a:r>
            <a:r>
              <a:rPr lang="en-US" sz="2400" dirty="0" smtClean="0"/>
              <a:t> </a:t>
            </a:r>
            <a:r>
              <a:rPr lang="en-US" sz="2400" dirty="0" err="1" smtClean="0"/>
              <a:t>Ongtang</a:t>
            </a:r>
            <a:r>
              <a:rPr lang="en-US" sz="2400" dirty="0" smtClean="0"/>
              <a:t>, and Patrick McDaniel, Understanding Android Security. </a:t>
            </a:r>
            <a:r>
              <a:rPr lang="en-US" sz="2400" i="1" dirty="0" smtClean="0"/>
              <a:t>IEEE Security &amp; Privacy Magazine</a:t>
            </a:r>
            <a:r>
              <a:rPr lang="en-US" sz="2400" dirty="0" smtClean="0"/>
              <a:t>, 7(1):50--57, January/February, 2009.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should I understand Android’s Security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3505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Smart(</a:t>
            </a:r>
            <a:r>
              <a:rPr lang="en-US" sz="2800" dirty="0" err="1" smtClean="0"/>
              <a:t>er</a:t>
            </a:r>
            <a:r>
              <a:rPr lang="en-US" sz="2800" dirty="0" smtClean="0"/>
              <a:t>) Phones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Mail, calendar, </a:t>
            </a:r>
            <a:r>
              <a:rPr lang="en-US" sz="2800" dirty="0" err="1" smtClean="0"/>
              <a:t>Facebook</a:t>
            </a:r>
            <a:r>
              <a:rPr lang="en-US" sz="2800" dirty="0" smtClean="0"/>
              <a:t>, Twitter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Open Platform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Open sourced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Well documented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YOU </a:t>
            </a:r>
            <a:r>
              <a:rPr lang="en-US" sz="2800" dirty="0" smtClean="0"/>
              <a:t>control your phone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Content Placeholder 4" descr="paypal_install_screen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334000" y="2209800"/>
            <a:ext cx="2660333" cy="3733800"/>
          </a:xfr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Pragati.Rai@paypal.com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26" name="Picture 2" descr="Android System Archite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447800"/>
            <a:ext cx="6781800" cy="486996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143000" y="6400800"/>
            <a:ext cx="563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http://developer.android.com/guide/basics/what-is-android.html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Linux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371600"/>
          </a:xfrm>
        </p:spPr>
        <p:txBody>
          <a:bodyPr/>
          <a:lstStyle/>
          <a:p>
            <a:r>
              <a:rPr lang="en-US" sz="2200" dirty="0" smtClean="0"/>
              <a:t>Unique UID and GID for each application at install time</a:t>
            </a:r>
          </a:p>
          <a:p>
            <a:r>
              <a:rPr lang="en-US" sz="2200" dirty="0" smtClean="0"/>
              <a:t>Sharing can occur through component interactions</a:t>
            </a:r>
          </a:p>
          <a:p>
            <a:r>
              <a:rPr lang="en-US" sz="2200" dirty="0" smtClean="0"/>
              <a:t>Linux Process Sandbox</a:t>
            </a:r>
            <a:endParaRPr lang="en-US" sz="2200" dirty="0"/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429000"/>
            <a:ext cx="78390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048512"/>
          </a:xfrm>
        </p:spPr>
        <p:txBody>
          <a:bodyPr>
            <a:normAutofit/>
          </a:bodyPr>
          <a:lstStyle/>
          <a:p>
            <a:r>
              <a:rPr lang="en-US" dirty="0" smtClean="0"/>
              <a:t>Linux Kernel (Cont’d)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05000"/>
            <a:ext cx="7162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57200" y="3810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include/</a:t>
            </a:r>
            <a:r>
              <a:rPr lang="en-US" dirty="0" err="1" smtClean="0">
                <a:latin typeface="Courier New" pitchFamily="49" charset="0"/>
              </a:rPr>
              <a:t>linux</a:t>
            </a:r>
            <a:r>
              <a:rPr lang="en-US" dirty="0" smtClean="0">
                <a:latin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</a:rPr>
              <a:t>android_aid.h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48768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AID_NET_BT	3002	Can create Bluetooth Sockets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54102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AID_INET	3003	Can create IPv4 and IPv6 Sockets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Dalvik</a:t>
            </a:r>
            <a:r>
              <a:rPr lang="en-US" dirty="0" smtClean="0"/>
              <a:t> VM is not a security boundary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No security manager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Permissions are enforced in OS and not in VM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Bytecode</a:t>
            </a:r>
            <a:r>
              <a:rPr lang="en-US" dirty="0" smtClean="0"/>
              <a:t> verification for optimization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Native vs. Java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Binder Component Framework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038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BeOS, Palm, Android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Applications are made of various components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Applications interact via components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100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400" dirty="0" smtClean="0"/>
              <a:t>Permissions restrict component interaction</a:t>
            </a:r>
          </a:p>
          <a:p>
            <a:pPr>
              <a:lnSpc>
                <a:spcPct val="170000"/>
              </a:lnSpc>
            </a:pPr>
            <a:r>
              <a:rPr lang="en-US" sz="2400" dirty="0" smtClean="0"/>
              <a:t>Permission labels defined in AndroidManifest.xml</a:t>
            </a:r>
          </a:p>
          <a:p>
            <a:pPr>
              <a:lnSpc>
                <a:spcPct val="170000"/>
              </a:lnSpc>
            </a:pPr>
            <a:r>
              <a:rPr lang="en-US" sz="2400" dirty="0" smtClean="0"/>
              <a:t>MAC enforced by Reference Monitor</a:t>
            </a:r>
          </a:p>
          <a:p>
            <a:pPr>
              <a:lnSpc>
                <a:spcPct val="170000"/>
              </a:lnSpc>
            </a:pPr>
            <a:r>
              <a:rPr lang="en-US" sz="2400" dirty="0" err="1" smtClean="0"/>
              <a:t>PackageManager</a:t>
            </a:r>
            <a:r>
              <a:rPr lang="en-US" sz="2400" dirty="0" smtClean="0"/>
              <a:t> and </a:t>
            </a:r>
            <a:r>
              <a:rPr lang="en-US" sz="2400" dirty="0" err="1" smtClean="0"/>
              <a:t>ActivityManager</a:t>
            </a:r>
            <a:r>
              <a:rPr lang="en-US" sz="2400" dirty="0" smtClean="0"/>
              <a:t> enforce permissions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1254</TotalTime>
  <Words>783</Words>
  <Application>Microsoft Office PowerPoint</Application>
  <PresentationFormat>On-screen Show (4:3)</PresentationFormat>
  <Paragraphs>202</Paragraphs>
  <Slides>30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Flow</vt:lpstr>
      <vt:lpstr>Understanding Android Security Model</vt:lpstr>
      <vt:lpstr>Agenda</vt:lpstr>
      <vt:lpstr>Why should I understand Android’s Security Model?</vt:lpstr>
      <vt:lpstr>Architecture</vt:lpstr>
      <vt:lpstr>Linux Kernel</vt:lpstr>
      <vt:lpstr>Linux Kernel (Cont’d)</vt:lpstr>
      <vt:lpstr>Middleware</vt:lpstr>
      <vt:lpstr>Binder Component Framework</vt:lpstr>
      <vt:lpstr>Application Layer</vt:lpstr>
      <vt:lpstr>Permission Protection Levels</vt:lpstr>
      <vt:lpstr>User Defined Permissions</vt:lpstr>
      <vt:lpstr>Components</vt:lpstr>
      <vt:lpstr>Activity</vt:lpstr>
      <vt:lpstr>Service</vt:lpstr>
      <vt:lpstr>Broadcasts</vt:lpstr>
      <vt:lpstr>Content Provider</vt:lpstr>
      <vt:lpstr>Binder</vt:lpstr>
      <vt:lpstr>Intents</vt:lpstr>
      <vt:lpstr>Intent Filters</vt:lpstr>
      <vt:lpstr>Pending Intent</vt:lpstr>
      <vt:lpstr>AndroidManifest.xml</vt:lpstr>
      <vt:lpstr>AndroidManifest.xml</vt:lpstr>
      <vt:lpstr>External Storage</vt:lpstr>
      <vt:lpstr>Application Signature</vt:lpstr>
      <vt:lpstr>Application Upgrade</vt:lpstr>
      <vt:lpstr>System Packages</vt:lpstr>
      <vt:lpstr>Files and Preferences</vt:lpstr>
      <vt:lpstr>Summary</vt:lpstr>
      <vt:lpstr>References</vt:lpstr>
      <vt:lpstr>Thank You!</vt:lpstr>
    </vt:vector>
  </TitlesOfParts>
  <Company>eBay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Android Security Model</dc:title>
  <dc:subject>Android Security</dc:subject>
  <dc:creator>Pragati Ogal Rai</dc:creator>
  <cp:keywords>Android Security</cp:keywords>
  <dc:description>Android's Security Model is discussed in this presentation.</dc:description>
  <cp:lastModifiedBy>eBay</cp:lastModifiedBy>
  <cp:revision>243</cp:revision>
  <dcterms:created xsi:type="dcterms:W3CDTF">2011-02-25T20:51:34Z</dcterms:created>
  <dcterms:modified xsi:type="dcterms:W3CDTF">2011-03-05T01:30:58Z</dcterms:modified>
</cp:coreProperties>
</file>