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58" r:id="rId7"/>
    <p:sldId id="318" r:id="rId8"/>
    <p:sldId id="309" r:id="rId9"/>
    <p:sldId id="306" r:id="rId10"/>
    <p:sldId id="319" r:id="rId11"/>
    <p:sldId id="259" r:id="rId12"/>
    <p:sldId id="320" r:id="rId13"/>
    <p:sldId id="307" r:id="rId14"/>
    <p:sldId id="325" r:id="rId15"/>
    <p:sldId id="321" r:id="rId16"/>
    <p:sldId id="322" r:id="rId17"/>
    <p:sldId id="308" r:id="rId18"/>
    <p:sldId id="297" r:id="rId19"/>
    <p:sldId id="310" r:id="rId20"/>
    <p:sldId id="323" r:id="rId21"/>
    <p:sldId id="311" r:id="rId22"/>
    <p:sldId id="313" r:id="rId23"/>
    <p:sldId id="314" r:id="rId24"/>
    <p:sldId id="326" r:id="rId25"/>
    <p:sldId id="324" r:id="rId26"/>
    <p:sldId id="327" r:id="rId27"/>
    <p:sldId id="298" r:id="rId28"/>
    <p:sldId id="315" r:id="rId29"/>
    <p:sldId id="316" r:id="rId30"/>
    <p:sldId id="328" r:id="rId31"/>
    <p:sldId id="329" r:id="rId32"/>
    <p:sldId id="330" r:id="rId33"/>
    <p:sldId id="331" r:id="rId34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ヒラギノ角ゴ ProN W3"/>
        <a:cs typeface="ヒラギノ角ゴ ProN W3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173"/>
    <a:srgbClr val="6F5557"/>
    <a:srgbClr val="56576E"/>
    <a:srgbClr val="6A7450"/>
    <a:srgbClr val="3323FD"/>
    <a:srgbClr val="800000"/>
    <a:srgbClr val="ED1FB7"/>
    <a:srgbClr val="EE9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>
      <p:cViewPr varScale="1">
        <p:scale>
          <a:sx n="67" d="100"/>
          <a:sy n="67" d="100"/>
        </p:scale>
        <p:origin x="-1195" y="-8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16" y="-67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42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fld id="{F84E7E83-ADCF-409F-B716-D831E579CEE2}" type="datetimeFigureOut">
              <a:rPr lang="en-US"/>
              <a:pPr>
                <a:defRPr/>
              </a:pPr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  <a:cs typeface="+mn-cs"/>
                <a:sym typeface="Arial" charset="0"/>
              </a:defRPr>
            </a:lvl1pPr>
          </a:lstStyle>
          <a:p>
            <a:pPr>
              <a:defRPr/>
            </a:pPr>
            <a:fld id="{82E59D39-B9A1-43FD-AD51-BF64F1C4B50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970A47-55A7-440E-8C35-3C5AA8DCAF88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AD1B89-0EB1-492C-AB36-02E5B22B0DF4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5F54BCE-F3F4-4789-9AF6-078A92875C7F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11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D1E3F0D-CBDA-4CD3-AED2-D52ABC5F36E2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12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48EEE7E-BBA6-486C-B0CE-4D74D0874E18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13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4176C-1274-49BB-B82F-168450481A29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5F7131A-A781-4CFC-99CC-82ADCA6A0381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15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3912477-C708-43C6-BB25-9FD167FC4FA4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16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5C891AF-458B-4CAE-AFA0-EF48D06D8908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17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8A67A4E-BF4C-4096-8957-210009641DBC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18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1BE560A-B414-4C65-828D-23EB81F6C902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19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9E536F-80DC-4730-B81E-3179698A4D5E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801254-C6F2-4D4F-AB63-CC6F5C1AC953}" type="slidenum">
              <a:rPr lang="he-IL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5B66E96-5E52-4077-B078-608C4C41D1B3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21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75E5622-F8E9-4978-8110-143834AC16DB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22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48EF70A-C5C2-4CD2-830A-DCBCBCBE7F66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23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5C4C40E-7385-40BE-989C-9512AEF400E1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24</a:t>
            </a:fld>
            <a:endParaRPr lang="en-US" dirty="0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C122B2D-5A99-4D7A-8A35-307D7A6EFC39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030971D-876E-44A1-9356-2C5E63E47BBB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4F1EE1F-A4AA-4C51-81F1-CD07683C97F9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E3977B3-DEE0-4043-9C9E-C2DFAC22AC27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9948220-7620-4504-9F10-8BFD32924C9C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E32EA9-B6CF-4C15-9302-83B60BE43CC7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Show slides with line by line and the result in the memory.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20B58AB-3936-43D8-999D-B92A6B003EFC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B1CE5-D3B5-44B9-9774-7BB2D88B004B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CF7FF84-0FE3-469C-AE87-0B7C3D7006D3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DD92C-08B7-4E8C-9D95-DD2EDC9B32C0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2741671-5632-4B76-959A-212EA4BFCF8A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BB6AEE4A-F88B-48CD-87E8-03AE16CD1D05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1BE632B-6A0E-4D5D-9811-DC67B7DDE165}" type="slidenum">
              <a:rPr lang="he-IL" smtClean="0">
                <a:latin typeface="Arial" pitchFamily="34" charset="0"/>
                <a:ea typeface="ヒラギノ角ゴ ProN W3"/>
                <a:sym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  <a:ea typeface="ヒラギノ角ゴ ProN W3"/>
              <a:cs typeface="ヒラギノ角ゴ ProN W3"/>
              <a:sym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5D83-5E76-4541-B84F-C7075B90E80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523BA-D9A0-48FB-A485-7C7CD004A1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EC15-C6E1-410C-BFC0-66137187437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9658C-7E76-4599-BC21-9290824044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60FA4-74FE-4C6B-9738-F4DA3E2B8BA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5EFF9-086B-4DE9-A919-1196C495BC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F7277-F026-41FC-AEF5-148F7F60E7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60C0E-18B7-4065-88A5-3326AF3096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12F3C-2AB7-4F3A-9DA5-D73FB44260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7B738-BF58-4466-8DC1-90DEAF0A0B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A548D-AB09-4C83-97EE-383CC26BA5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5016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88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60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732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826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826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5016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88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60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732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826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826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636363"/>
                </a:solidFill>
                <a:latin typeface="Arial" charset="0"/>
                <a:ea typeface="+mn-ea"/>
                <a:cs typeface="Arial" charset="0"/>
                <a:sym typeface="Arial" charset="0"/>
              </a:defRPr>
            </a:lvl1pPr>
          </a:lstStyle>
          <a:p>
            <a:pPr>
              <a:defRPr/>
            </a:pPr>
            <a:fld id="{CC047EE7-DE23-43B2-B594-488A959C85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5016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88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60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732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826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826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891" name="Picture 2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  <a:defRPr/>
            </a:pPr>
            <a:r>
              <a:rPr lang="en-US" sz="1000">
                <a:solidFill>
                  <a:srgbClr val="64626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copyright 2008 trainologic LTD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5918200" y="3452813"/>
            <a:ext cx="2882900" cy="1079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algn="ctr">
              <a:spcBef>
                <a:spcPts val="4050"/>
              </a:spcBef>
              <a:defRPr/>
            </a:pPr>
            <a:r>
              <a:rPr lang="en-US" sz="6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Verdana" charset="0"/>
                <a:cs typeface="Verdana" charset="0"/>
                <a:sym typeface="Verdana" charset="0"/>
              </a:rPr>
              <a:t>End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44450" indent="-4445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5016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88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60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732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800"/>
        </a:spcBef>
        <a:spcAft>
          <a:spcPct val="0"/>
        </a:spcAft>
        <a:buSzPct val="100000"/>
        <a:buFont typeface="Arial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82638" indent="-28575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826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6398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97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542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011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68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925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31750"/>
            <a:ext cx="10071100" cy="755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03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917700" y="1524000"/>
            <a:ext cx="7429500" cy="6858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 algn="ctr">
              <a:spcBef>
                <a:spcPts val="2700"/>
              </a:spcBef>
            </a:pPr>
            <a:r>
              <a:rPr lang="en-US" sz="42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2717800" y="2451100"/>
            <a:ext cx="6019800" cy="444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500"/>
              </a:spcBef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Starting with the Basics</a:t>
            </a:r>
          </a:p>
        </p:txBody>
      </p:sp>
      <p:pic>
        <p:nvPicPr>
          <p:cNvPr id="7" name="Picture 7" descr="G:\grpCoordinators\!מצגות תיאום לספרות\איסרא\לוגו גון הייטק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6726171"/>
            <a:ext cx="2979220" cy="74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9635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1536700" y="520700"/>
            <a:ext cx="7708900" cy="533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1778000" y="2476500"/>
            <a:ext cx="72771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-12700" bIns="0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Using Objects.</a:t>
            </a:r>
          </a:p>
        </p:txBody>
      </p:sp>
      <p:sp>
        <p:nvSpPr>
          <p:cNvPr id="69638" name="AutoShape 6"/>
          <p:cNvSpPr>
            <a:spLocks/>
          </p:cNvSpPr>
          <p:nvPr/>
        </p:nvSpPr>
        <p:spPr bwMode="auto">
          <a:xfrm>
            <a:off x="1790700" y="3429000"/>
            <a:ext cx="7175500" cy="5080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AC7A4DFE-AEE1-4C96-9240-E21C5E9DC75C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11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71682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1683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684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71686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</a:t>
            </a:r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9D3C4B38-19C6-4A1D-B177-AB2877D2F3BD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11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6600" y="1905000"/>
          <a:ext cx="8839200" cy="359316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473200"/>
                <a:gridCol w="1473200"/>
                <a:gridCol w="1168400"/>
                <a:gridCol w="1778000"/>
                <a:gridCol w="1270000"/>
                <a:gridCol w="1676400"/>
              </a:tblGrid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>
                          <a:sym typeface="Verdana" pitchFamily="34" charset="0"/>
                        </a:rPr>
                        <a:t>abstract</a:t>
                      </a:r>
                      <a:endParaRPr lang="en-US" b="0" noProof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>
                          <a:sym typeface="Verdana" pitchFamily="34" charset="0"/>
                        </a:rPr>
                        <a:t>continue </a:t>
                      </a:r>
                      <a:endParaRPr lang="en-US" b="0" noProof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for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new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switch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assert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7008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default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goto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package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synchronized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boolean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do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431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if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private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this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brake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double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implements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protected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throw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byte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else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import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public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7008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throws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case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enum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instanceof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return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tramsient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catch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extends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int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short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try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char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final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interface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static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void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class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finally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long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strictfp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volatile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const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float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noProof="0" smtClean="0">
                          <a:sym typeface="Verdana" pitchFamily="34" charset="0"/>
                        </a:rPr>
                        <a:t>native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811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super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smtClean="0">
                          <a:sym typeface="Verdana" pitchFamily="34" charset="0"/>
                        </a:rPr>
                        <a:t>while</a:t>
                      </a:r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noProof="0" dirty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E5E57B04-74E0-420B-8D3B-FEEB0803A7F2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12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73730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3731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3732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73734" name="Rectangle 5"/>
          <p:cNvSpPr>
            <a:spLocks/>
          </p:cNvSpPr>
          <p:nvPr/>
        </p:nvSpPr>
        <p:spPr bwMode="auto">
          <a:xfrm>
            <a:off x="877888" y="1981200"/>
            <a:ext cx="8850312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As mentioned before, keywords can’t be used as identifiers’ names!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Also, pay attention to the version of your Java installation.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New versions sometimes introduce new keywords.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E.g.: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1.3 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Wingdings" pitchFamily="2" charset="2"/>
              </a:rPr>
              <a:t> Java 1.4 – the ‘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Wingdings" pitchFamily="2" charset="2"/>
              </a:rPr>
              <a:t>assert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Wingdings" pitchFamily="2" charset="2"/>
              </a:rPr>
              <a:t>’ keyword was introduced.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Wingdings" pitchFamily="2" charset="2"/>
              </a:rPr>
              <a:t>Java 1.4  Java 5.0 – the ‘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Wingdings" pitchFamily="2" charset="2"/>
              </a:rPr>
              <a:t>enum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Wingdings" pitchFamily="2" charset="2"/>
              </a:rPr>
              <a:t>’ keyword was introduced.</a:t>
            </a: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73735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F29C746B-E790-4BB1-AC23-6CFE3C2A40B3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12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4492760F-EF96-4468-A173-88E1971CFF70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13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75778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5779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5780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75782" name="Rectangle 5"/>
          <p:cNvSpPr>
            <a:spLocks/>
          </p:cNvSpPr>
          <p:nvPr/>
        </p:nvSpPr>
        <p:spPr bwMode="auto">
          <a:xfrm>
            <a:off x="877888" y="1981200"/>
            <a:ext cx="8850312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two keywords ‘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goto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’ and ‘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const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’ can’t be used in Java.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They are reserved for future use.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This has been the case for almost 20 years now and will (probably) never change!</a:t>
            </a:r>
          </a:p>
        </p:txBody>
      </p:sp>
      <p:sp>
        <p:nvSpPr>
          <p:cNvPr id="75783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Futuristic Keywords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05DFA6DE-3A21-4878-BDC2-11B7033A0CAB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13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7827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1536700" y="520700"/>
            <a:ext cx="7708900" cy="533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77829" name="Rectangle 5"/>
          <p:cNvSpPr>
            <a:spLocks/>
          </p:cNvSpPr>
          <p:nvPr/>
        </p:nvSpPr>
        <p:spPr bwMode="auto">
          <a:xfrm>
            <a:off x="1778000" y="2476500"/>
            <a:ext cx="72771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-12700" bIns="0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Primitives..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Using Objects.</a:t>
            </a:r>
          </a:p>
        </p:txBody>
      </p:sp>
      <p:sp>
        <p:nvSpPr>
          <p:cNvPr id="77830" name="AutoShape 6"/>
          <p:cNvSpPr>
            <a:spLocks/>
          </p:cNvSpPr>
          <p:nvPr/>
        </p:nvSpPr>
        <p:spPr bwMode="auto">
          <a:xfrm>
            <a:off x="1790700" y="3911600"/>
            <a:ext cx="7175500" cy="5080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CD164A46-793B-43AB-A794-04B9B7956885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15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79874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9875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9876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79878" name="Rectangle 5"/>
          <p:cNvSpPr>
            <a:spLocks/>
          </p:cNvSpPr>
          <p:nvPr/>
        </p:nvSpPr>
        <p:spPr bwMode="auto">
          <a:xfrm>
            <a:off x="877888" y="2232025"/>
            <a:ext cx="8697912" cy="3406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Integral Types – byte, short, int, long.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Floating Types – float, double.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Logical Type – boolean.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Text Type – char.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guarantees the primitives sizes across all platforms. 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 i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79879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58D9D2AD-3E72-47B1-9C1D-1DC2A3ACD830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15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79881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5600" y="5638800"/>
            <a:ext cx="1266825" cy="1323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9C2C281D-F7E9-4752-8B51-11CAA75CB219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16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81922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1923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1924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Integral Types</a:t>
            </a:r>
            <a:endParaRPr lang="en-US" sz="31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81927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843162AB-FCB2-48A2-B4A4-55B8E8EE33E2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16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46200" y="1876425"/>
          <a:ext cx="7162800" cy="26953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7600"/>
                <a:gridCol w="2387600"/>
                <a:gridCol w="2387600"/>
              </a:tblGrid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Size In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Value Range</a:t>
                      </a:r>
                    </a:p>
                  </a:txBody>
                  <a:tcPr/>
                </a:tc>
              </a:tr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-2</a:t>
                      </a:r>
                      <a:r>
                        <a:rPr lang="en-US" sz="2000" kern="1200" baseline="500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7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 to </a:t>
                      </a: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2</a:t>
                      </a:r>
                      <a:r>
                        <a:rPr lang="en-US" sz="2000" kern="1200" baseline="500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7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-1</a:t>
                      </a:r>
                      <a:endParaRPr lang="en-US" sz="200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ヒラギノ角ゴ ProN W3"/>
                        <a:cs typeface="ヒラギノ角ゴ ProN W3"/>
                        <a:sym typeface="Verdana" pitchFamily="34" charset="0"/>
                      </a:endParaRPr>
                    </a:p>
                  </a:txBody>
                  <a:tcPr/>
                </a:tc>
              </a:tr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-2</a:t>
                      </a:r>
                      <a:r>
                        <a:rPr lang="en-US" sz="2000" kern="1200" baseline="500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15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 to </a:t>
                      </a: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2</a:t>
                      </a:r>
                      <a:r>
                        <a:rPr lang="en-US" sz="2000" kern="1200" baseline="500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15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-1</a:t>
                      </a:r>
                      <a:endParaRPr lang="en-US" sz="200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</a:tr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dirty="0" err="1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int</a:t>
                      </a:r>
                      <a:endParaRPr lang="en-US" sz="2000" kern="1200" noProof="0" dirty="0" smtClean="0">
                        <a:solidFill>
                          <a:srgbClr val="646260"/>
                        </a:solidFill>
                        <a:latin typeface="Verdana" pitchFamily="34" charset="0"/>
                        <a:ea typeface="ヒラギノ角ゴ ProN W3"/>
                        <a:cs typeface="ヒラギノ角ゴ ProN W3"/>
                        <a:sym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-2</a:t>
                      </a:r>
                      <a:r>
                        <a:rPr lang="en-US" sz="2000" kern="1200" baseline="500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31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 to </a:t>
                      </a: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2</a:t>
                      </a:r>
                      <a:r>
                        <a:rPr lang="en-US" sz="2000" kern="1200" baseline="500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31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-1</a:t>
                      </a:r>
                      <a:endParaRPr lang="en-US" sz="200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</a:tr>
              <a:tr h="672737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-2</a:t>
                      </a:r>
                      <a:r>
                        <a:rPr lang="en-US" sz="2000" kern="1200" baseline="500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63</a:t>
                      </a:r>
                      <a:r>
                        <a:rPr lang="en-US" sz="2000" kern="1200" baseline="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 to </a:t>
                      </a:r>
                      <a:r>
                        <a:rPr lang="en-US" sz="2000" kern="12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2</a:t>
                      </a:r>
                      <a:r>
                        <a:rPr lang="en-US" sz="2000" kern="1200" baseline="500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63</a:t>
                      </a:r>
                      <a:r>
                        <a:rPr lang="en-US" sz="2000" kern="1200" baseline="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-1</a:t>
                      </a:r>
                      <a:endParaRPr lang="en-US" sz="2000" kern="1200" noProof="0" dirty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lang="en-US" sz="2000" kern="1200" noProof="0" dirty="0" smtClean="0">
                        <a:solidFill>
                          <a:srgbClr val="646260"/>
                        </a:solidFill>
                        <a:latin typeface="Verdana" pitchFamily="34" charset="0"/>
                        <a:ea typeface="ヒラギノ角ゴ ProN W3"/>
                        <a:cs typeface="ヒラギノ角ゴ ProN W3"/>
                        <a:sym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167DB4E7-CA70-467E-86C3-2531D47FB52C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17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83970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3971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3972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83974" name="Rectangle 5"/>
          <p:cNvSpPr>
            <a:spLocks/>
          </p:cNvSpPr>
          <p:nvPr/>
        </p:nvSpPr>
        <p:spPr bwMode="auto">
          <a:xfrm>
            <a:off x="1041400" y="2209800"/>
            <a:ext cx="84963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does not permit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unsigned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integral types.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Integral types may be represented in the following bases: 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Octal – should start with ‘0’ (zero). E.g., 065.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Decimal – e.g., 23.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Hexadecimal – should start with ‘0x’. E.g., 0x6CAB.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long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value ends with the ‘L’ letter (don’t use the lowercase ‘l’ as it seems like the digit ‘1’).</a:t>
            </a:r>
            <a:endParaRPr lang="en-US" sz="2200" i="1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83975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Integral Types</a:t>
            </a:r>
            <a:endParaRPr lang="en-US" sz="31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45403B4A-F411-46AD-8164-BE22FBECA36D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17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5AE35D18-E40B-496D-836A-5F169C13674C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18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86018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6019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6020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86022" name="Rectangle 5"/>
          <p:cNvSpPr>
            <a:spLocks/>
          </p:cNvSpPr>
          <p:nvPr/>
        </p:nvSpPr>
        <p:spPr bwMode="auto">
          <a:xfrm>
            <a:off x="1079500" y="37592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marks floating points with: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Decimal point: (4.56) becomes a double by default.</a:t>
            </a:r>
            <a:endParaRPr lang="en-US" sz="220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Float, marked by an “F“: 3.45F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Exponential value: 2.45E8 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Double, marked by a “D“: 22.54E278D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86023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Floating Point Types</a:t>
            </a:r>
            <a:endParaRPr lang="en-US" sz="31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99AB1025-B802-43A4-9442-16BFFCB537E5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18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17600" y="1933575"/>
          <a:ext cx="7924800" cy="14956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8518"/>
                <a:gridCol w="2253129"/>
                <a:gridCol w="3263153"/>
              </a:tblGrid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Size In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Value Range</a:t>
                      </a:r>
                    </a:p>
                  </a:txBody>
                  <a:tcPr/>
                </a:tc>
              </a:tr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-3.4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 E 38 to </a:t>
                      </a: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3.4</a:t>
                      </a:r>
                      <a:r>
                        <a:rPr lang="en-US" sz="2000" kern="1200" baseline="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 E 38</a:t>
                      </a:r>
                      <a:endParaRPr lang="en-US" sz="2000" kern="1200" noProof="0" smtClean="0">
                        <a:solidFill>
                          <a:srgbClr val="646260"/>
                        </a:solidFill>
                        <a:latin typeface="Verdana" pitchFamily="34" charset="0"/>
                        <a:ea typeface="ヒラギノ角ゴ ProN W3"/>
                        <a:cs typeface="ヒラギノ角ゴ ProN W3"/>
                        <a:sym typeface="Verdana" pitchFamily="34" charset="0"/>
                      </a:endParaRPr>
                    </a:p>
                  </a:txBody>
                  <a:tcPr/>
                </a:tc>
              </a:tr>
              <a:tr h="498566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-1.7</a:t>
                      </a:r>
                      <a:r>
                        <a:rPr lang="en-US" sz="2000" kern="1200" baseline="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 E 308 to </a:t>
                      </a:r>
                      <a:r>
                        <a:rPr lang="en-US" sz="2000" kern="120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1.7</a:t>
                      </a:r>
                      <a:r>
                        <a:rPr lang="en-US" sz="2000" kern="1200" baseline="0" noProof="0" dirty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+mn-ea"/>
                          <a:cs typeface="+mn-cs"/>
                          <a:sym typeface="Verdana" pitchFamily="34" charset="0"/>
                        </a:rPr>
                        <a:t> E 308</a:t>
                      </a:r>
                      <a:endParaRPr lang="en-US" sz="2000" kern="1200" noProof="0" dirty="0" smtClean="0">
                        <a:solidFill>
                          <a:srgbClr val="646260"/>
                        </a:solidFill>
                        <a:latin typeface="Verdana" pitchFamily="34" charset="0"/>
                        <a:ea typeface="+mn-ea"/>
                        <a:cs typeface="+mn-cs"/>
                        <a:sym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B8CB44D9-5754-4AA1-9D52-132C647F6029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19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88066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88067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8068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88070" name="Rectangle 5"/>
          <p:cNvSpPr>
            <a:spLocks/>
          </p:cNvSpPr>
          <p:nvPr/>
        </p:nvSpPr>
        <p:spPr bwMode="auto">
          <a:xfrm>
            <a:off x="877888" y="2133600"/>
            <a:ext cx="8697912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Boolean type has only two possible values,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true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and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false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: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boolean test = true; 	test = false;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Textual types are represented by char, and are marked by single quotes  ' .' 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All char types are 16 bit long and have a Unicode representation: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char text1 = 'b';		(the letter "b“).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char text2 = '\n';		(marks a newline).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char text3 = '\u0A4C';	(a Unicode char in hexa).</a:t>
            </a:r>
          </a:p>
        </p:txBody>
      </p:sp>
      <p:sp>
        <p:nvSpPr>
          <p:cNvPr id="88071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Logical &amp; Text Types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D5B41893-7C5C-4BBA-857A-8F11E7FDE4C6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19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3251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1536700" y="520700"/>
            <a:ext cx="7708900" cy="533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1778000" y="2476500"/>
            <a:ext cx="72771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-12700" bIns="0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Using Objects.</a:t>
            </a:r>
          </a:p>
        </p:txBody>
      </p:sp>
      <p:sp>
        <p:nvSpPr>
          <p:cNvPr id="53254" name="AutoShape 6"/>
          <p:cNvSpPr>
            <a:spLocks/>
          </p:cNvSpPr>
          <p:nvPr/>
        </p:nvSpPr>
        <p:spPr bwMode="auto">
          <a:xfrm>
            <a:off x="1790700" y="2362200"/>
            <a:ext cx="7175500" cy="5080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011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0115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1536700" y="520700"/>
            <a:ext cx="7708900" cy="533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90117" name="Rectangle 5"/>
          <p:cNvSpPr>
            <a:spLocks/>
          </p:cNvSpPr>
          <p:nvPr/>
        </p:nvSpPr>
        <p:spPr bwMode="auto">
          <a:xfrm>
            <a:off x="1778000" y="2476500"/>
            <a:ext cx="72771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-12700" bIns="0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Using Objects.</a:t>
            </a:r>
          </a:p>
        </p:txBody>
      </p:sp>
      <p:sp>
        <p:nvSpPr>
          <p:cNvPr id="90118" name="AutoShape 6"/>
          <p:cNvSpPr>
            <a:spLocks/>
          </p:cNvSpPr>
          <p:nvPr/>
        </p:nvSpPr>
        <p:spPr bwMode="auto">
          <a:xfrm>
            <a:off x="1790700" y="4445000"/>
            <a:ext cx="7175500" cy="5080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Using Objects.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6E8A88E8-75B9-45B5-A9CB-AE987EECD7FA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21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92162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2163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164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92166" name="Rectangle 5"/>
          <p:cNvSpPr>
            <a:spLocks/>
          </p:cNvSpPr>
          <p:nvPr/>
        </p:nvSpPr>
        <p:spPr bwMode="auto">
          <a:xfrm>
            <a:off x="889000" y="1778000"/>
            <a:ext cx="87630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In Java, beyond primitive types, all others are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reference types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. A reference variable contains a handle to an object.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handle is the location in memory in which our new object was created.</a:t>
            </a:r>
            <a:b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			  	   Memory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2167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Reference Types</a:t>
            </a:r>
            <a:endParaRPr lang="en-US" sz="31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6A515603-170D-475C-B584-89D4278B1BA8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21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92169" name="AutoShape 8"/>
          <p:cNvSpPr>
            <a:spLocks/>
          </p:cNvSpPr>
          <p:nvPr/>
        </p:nvSpPr>
        <p:spPr bwMode="auto">
          <a:xfrm>
            <a:off x="1041400" y="4038600"/>
            <a:ext cx="3276600" cy="8382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>
                <a:latin typeface="Courier New" pitchFamily="49" charset="0"/>
              </a:rPr>
              <a:t>Object obj = </a:t>
            </a:r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>
                <a:latin typeface="Courier New" pitchFamily="49" charset="0"/>
              </a:rPr>
              <a:t> Object();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37400" y="3962400"/>
          <a:ext cx="1752600" cy="2992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obj data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890000" y="3954463"/>
            <a:ext cx="762000" cy="2984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1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2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3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4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5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6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7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8</a:t>
            </a:r>
          </a:p>
        </p:txBody>
      </p:sp>
      <p:sp>
        <p:nvSpPr>
          <p:cNvPr id="92191" name="TextBox 12"/>
          <p:cNvSpPr txBox="1">
            <a:spLocks noChangeArrowheads="1"/>
          </p:cNvSpPr>
          <p:nvPr/>
        </p:nvSpPr>
        <p:spPr bwMode="auto">
          <a:xfrm>
            <a:off x="3327400" y="5334000"/>
            <a:ext cx="2590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obj=0x0004</a:t>
            </a:r>
          </a:p>
        </p:txBody>
      </p:sp>
      <p:cxnSp>
        <p:nvCxnSpPr>
          <p:cNvPr id="92192" name="Elbow Connector 14"/>
          <p:cNvCxnSpPr>
            <a:cxnSpLocks noChangeShapeType="1"/>
          </p:cNvCxnSpPr>
          <p:nvPr/>
        </p:nvCxnSpPr>
        <p:spPr bwMode="auto">
          <a:xfrm>
            <a:off x="2184400" y="4648200"/>
            <a:ext cx="1066800" cy="914400"/>
          </a:xfrm>
          <a:prstGeom prst="bentConnector3">
            <a:avLst>
              <a:gd name="adj1" fmla="val -356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92193" name="Elbow Connector 17"/>
          <p:cNvCxnSpPr>
            <a:cxnSpLocks noChangeShapeType="1"/>
          </p:cNvCxnSpPr>
          <p:nvPr/>
        </p:nvCxnSpPr>
        <p:spPr bwMode="auto">
          <a:xfrm flipV="1">
            <a:off x="5156200" y="5257800"/>
            <a:ext cx="1981200" cy="304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39066889-FA90-4BF9-B353-708F613E03BD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22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94210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4211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4212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94214" name="Rectangle 5"/>
          <p:cNvSpPr>
            <a:spLocks/>
          </p:cNvSpPr>
          <p:nvPr/>
        </p:nvSpPr>
        <p:spPr bwMode="auto">
          <a:xfrm>
            <a:off x="889000" y="1778000"/>
            <a:ext cx="87630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In a single virtual machine, the Java programming language only passes arguments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by value.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When an object instance is passed as an argument to a method, the value of the argument is a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reference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to the object.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contents of the object can be changed in the called method, but the original object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reference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is never changed.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4215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Reference Types</a:t>
            </a:r>
            <a:endParaRPr lang="en-US" sz="31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1FBE8FB9-9287-4409-907C-AB7AF3E5544E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22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3214BC73-B0C4-4DA9-A43F-966FFEF9BEFC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23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96258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3" y="0"/>
            <a:ext cx="10155237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6259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6260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96262" name="Rectangle 5"/>
          <p:cNvSpPr>
            <a:spLocks/>
          </p:cNvSpPr>
          <p:nvPr/>
        </p:nvSpPr>
        <p:spPr bwMode="auto">
          <a:xfrm>
            <a:off x="889000" y="1778000"/>
            <a:ext cx="87630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6263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Reference Types</a:t>
            </a:r>
            <a:endParaRPr lang="en-US" sz="31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C8A40EB8-76CF-4559-BD56-2B857BD1C288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23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96265" name="AutoShape 8"/>
          <p:cNvSpPr>
            <a:spLocks/>
          </p:cNvSpPr>
          <p:nvPr/>
        </p:nvSpPr>
        <p:spPr bwMode="auto">
          <a:xfrm>
            <a:off x="1498600" y="2133600"/>
            <a:ext cx="5638800" cy="22860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 Example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main(String[] args) {</a:t>
            </a:r>
          </a:p>
          <a:p>
            <a:r>
              <a:rPr lang="en-US" sz="1400">
                <a:latin typeface="Courier New" pitchFamily="49" charset="0"/>
              </a:rPr>
              <a:t>	Object obj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Object();</a:t>
            </a:r>
          </a:p>
          <a:p>
            <a:r>
              <a:rPr lang="en-US" sz="1400" i="1">
                <a:latin typeface="Courier New" pitchFamily="49" charset="0"/>
              </a:rPr>
              <a:t>	printMe(obj);</a:t>
            </a:r>
          </a:p>
          <a:p>
            <a:r>
              <a:rPr lang="en-US" sz="1400">
                <a:latin typeface="Courier New" pitchFamily="49" charset="0"/>
              </a:rPr>
              <a:t>      }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printMe(Object o) {</a:t>
            </a:r>
          </a:p>
          <a:p>
            <a:r>
              <a:rPr lang="en-US" sz="1400">
                <a:latin typeface="Courier New" pitchFamily="49" charset="0"/>
              </a:rPr>
              <a:t>	System.</a:t>
            </a:r>
            <a:r>
              <a:rPr lang="en-US" sz="1400" i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en-US" sz="1400" i="1">
                <a:latin typeface="Courier New" pitchFamily="49" charset="0"/>
              </a:rPr>
              <a:t>.println(o);</a:t>
            </a:r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89800" y="3941763"/>
          <a:ext cx="1676400" cy="29921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76400"/>
              </a:tblGrid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kern="1200" noProof="0" smtClean="0">
                          <a:solidFill>
                            <a:srgbClr val="646260"/>
                          </a:solidFill>
                          <a:latin typeface="Verdana" pitchFamily="34" charset="0"/>
                          <a:ea typeface="ヒラギノ角ゴ ProN W3"/>
                          <a:cs typeface="ヒラギノ角ゴ ProN W3"/>
                          <a:sym typeface="Verdana" pitchFamily="34" charset="0"/>
                        </a:rPr>
                        <a:t>obj data ...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66200" y="3933825"/>
            <a:ext cx="685800" cy="2986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1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2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3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4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5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6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7</a:t>
            </a:r>
          </a:p>
          <a:p>
            <a:pPr>
              <a:defRPr/>
            </a:pPr>
            <a:r>
              <a:rPr lang="en-US" sz="2350" dirty="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8</a:t>
            </a:r>
          </a:p>
        </p:txBody>
      </p:sp>
      <p:sp>
        <p:nvSpPr>
          <p:cNvPr id="96287" name="TextBox 12"/>
          <p:cNvSpPr txBox="1">
            <a:spLocks noChangeArrowheads="1"/>
          </p:cNvSpPr>
          <p:nvPr/>
        </p:nvSpPr>
        <p:spPr bwMode="auto">
          <a:xfrm>
            <a:off x="4699000" y="5029200"/>
            <a:ext cx="20574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obj=0x0004</a:t>
            </a:r>
          </a:p>
        </p:txBody>
      </p:sp>
      <p:sp>
        <p:nvSpPr>
          <p:cNvPr id="96288" name="TextBox 13"/>
          <p:cNvSpPr txBox="1">
            <a:spLocks noChangeArrowheads="1"/>
          </p:cNvSpPr>
          <p:nvPr/>
        </p:nvSpPr>
        <p:spPr bwMode="auto">
          <a:xfrm>
            <a:off x="6756400" y="3435350"/>
            <a:ext cx="2590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Memory</a:t>
            </a:r>
          </a:p>
        </p:txBody>
      </p:sp>
      <p:sp>
        <p:nvSpPr>
          <p:cNvPr id="96289" name="Line Callout 2 (No Border) 13"/>
          <p:cNvSpPr>
            <a:spLocks/>
          </p:cNvSpPr>
          <p:nvPr/>
        </p:nvSpPr>
        <p:spPr bwMode="auto">
          <a:xfrm>
            <a:off x="-228600" y="2819400"/>
            <a:ext cx="2184400" cy="381000"/>
          </a:xfrm>
          <a:prstGeom prst="callout2">
            <a:avLst>
              <a:gd name="adj1" fmla="val 57815"/>
              <a:gd name="adj2" fmla="val 77028"/>
              <a:gd name="adj3" fmla="val 81463"/>
              <a:gd name="adj4" fmla="val 115444"/>
              <a:gd name="adj5" fmla="val 92495"/>
              <a:gd name="adj6" fmla="val 127769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pPr algn="ctr"/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Reference </a:t>
            </a:r>
            <a:br>
              <a:rPr lang="en-US" sz="1600">
                <a:solidFill>
                  <a:srgbClr val="646260"/>
                </a:solidFill>
                <a:latin typeface="Verdana" pitchFamily="34" charset="0"/>
              </a:rPr>
            </a:br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is passed</a:t>
            </a:r>
            <a:endParaRPr lang="en-US" sz="1600">
              <a:solidFill>
                <a:srgbClr val="FF0000"/>
              </a:solidFill>
              <a:latin typeface="Verdana" pitchFamily="34" charset="0"/>
            </a:endParaRPr>
          </a:p>
        </p:txBody>
      </p:sp>
      <p:cxnSp>
        <p:nvCxnSpPr>
          <p:cNvPr id="96290" name="Straight Connector 25"/>
          <p:cNvCxnSpPr>
            <a:cxnSpLocks noChangeShapeType="1"/>
          </p:cNvCxnSpPr>
          <p:nvPr/>
        </p:nvCxnSpPr>
        <p:spPr bwMode="auto">
          <a:xfrm>
            <a:off x="5613400" y="2971800"/>
            <a:ext cx="685800" cy="158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6291" name="Straight Connector 27"/>
          <p:cNvCxnSpPr>
            <a:cxnSpLocks noChangeShapeType="1"/>
          </p:cNvCxnSpPr>
          <p:nvPr/>
        </p:nvCxnSpPr>
        <p:spPr bwMode="auto">
          <a:xfrm rot="5400000">
            <a:off x="5270501" y="4000500"/>
            <a:ext cx="2057400" cy="317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</p:cxnSp>
      <p:cxnSp>
        <p:nvCxnSpPr>
          <p:cNvPr id="96292" name="Straight Arrow Connector 34"/>
          <p:cNvCxnSpPr>
            <a:cxnSpLocks noChangeShapeType="1"/>
          </p:cNvCxnSpPr>
          <p:nvPr/>
        </p:nvCxnSpPr>
        <p:spPr bwMode="auto">
          <a:xfrm>
            <a:off x="6604000" y="5257800"/>
            <a:ext cx="60960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6293" name="TextBox 37"/>
          <p:cNvSpPr txBox="1">
            <a:spLocks noChangeArrowheads="1"/>
          </p:cNvSpPr>
          <p:nvPr/>
        </p:nvSpPr>
        <p:spPr bwMode="auto">
          <a:xfrm>
            <a:off x="3784600" y="5715000"/>
            <a:ext cx="1905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o=0x0004</a:t>
            </a:r>
          </a:p>
        </p:txBody>
      </p:sp>
      <p:cxnSp>
        <p:nvCxnSpPr>
          <p:cNvPr id="96294" name="Straight Connector 39"/>
          <p:cNvCxnSpPr>
            <a:cxnSpLocks noChangeShapeType="1"/>
          </p:cNvCxnSpPr>
          <p:nvPr/>
        </p:nvCxnSpPr>
        <p:spPr bwMode="auto">
          <a:xfrm rot="5400000">
            <a:off x="3898901" y="4838700"/>
            <a:ext cx="1752600" cy="317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</p:cxnSp>
      <p:cxnSp>
        <p:nvCxnSpPr>
          <p:cNvPr id="96295" name="Straight Arrow Connector 41"/>
          <p:cNvCxnSpPr>
            <a:cxnSpLocks noChangeShapeType="1"/>
          </p:cNvCxnSpPr>
          <p:nvPr/>
        </p:nvCxnSpPr>
        <p:spPr bwMode="auto">
          <a:xfrm flipV="1">
            <a:off x="5461000" y="5410200"/>
            <a:ext cx="1752600" cy="5334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E03188A4-711D-4F80-A50E-6040CFDF0AB1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24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98306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98307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8308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98310" name="Rectangle 5"/>
          <p:cNvSpPr>
            <a:spLocks/>
          </p:cNvSpPr>
          <p:nvPr/>
        </p:nvSpPr>
        <p:spPr bwMode="auto">
          <a:xfrm>
            <a:off x="877888" y="19050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When we use the </a:t>
            </a:r>
            <a:r>
              <a:rPr lang="en-US" sz="2200" b="1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new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keyword, a chain of actions takes place: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allocates new memory for the object.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Object attributes/members are initialized automatically (discussed later).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 constructor is called and run (discussed later).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returns the new object reference (location in memory) to our variable.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One simple example will make it all much clearer.... 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98311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6D1981FA-8D18-46A5-A4CA-A21AB48F78E1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24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2EF5D36B-9FD9-42B5-976C-67ABA88AD148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25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100354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155238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0355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0356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100358" name="Rectangle 5"/>
          <p:cNvSpPr>
            <a:spLocks/>
          </p:cNvSpPr>
          <p:nvPr/>
        </p:nvSpPr>
        <p:spPr bwMode="auto">
          <a:xfrm>
            <a:off x="877888" y="2232025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Student.java class code: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0359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28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0F991ABF-3182-492E-B35A-88C98C39430F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25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100361" name="AutoShape 8"/>
          <p:cNvSpPr>
            <a:spLocks/>
          </p:cNvSpPr>
          <p:nvPr/>
        </p:nvSpPr>
        <p:spPr bwMode="auto">
          <a:xfrm>
            <a:off x="1041400" y="2743200"/>
            <a:ext cx="6400800" cy="36576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Student 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int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itchFamily="49" charset="0"/>
              </a:rPr>
              <a:t>id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=0</a:t>
            </a:r>
            <a:r>
              <a:rPr lang="en-US" sz="1400" b="1">
                <a:latin typeface="Courier New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boolean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itchFamily="49" charset="0"/>
              </a:rPr>
              <a:t>is_active</a:t>
            </a:r>
            <a:r>
              <a:rPr lang="en-US" sz="1400" b="1">
                <a:latin typeface="Courier New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double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C0"/>
                </a:solidFill>
                <a:latin typeface="Courier New" pitchFamily="49" charset="0"/>
              </a:rPr>
              <a:t>gpa</a:t>
            </a:r>
            <a:r>
              <a:rPr lang="en-US" sz="1400" b="1">
                <a:latin typeface="Courier New" pitchFamily="49" charset="0"/>
              </a:rPr>
              <a:t>=0;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Student(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400" b="1">
                <a:latin typeface="Courier New" pitchFamily="49" charset="0"/>
              </a:rPr>
              <a:t> idd,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boolean</a:t>
            </a:r>
            <a:r>
              <a:rPr lang="en-US" sz="1400" b="1">
                <a:latin typeface="Courier New" pitchFamily="49" charset="0"/>
              </a:rPr>
              <a:t> active,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double</a:t>
            </a:r>
            <a:r>
              <a:rPr lang="en-US" sz="1400" b="1">
                <a:latin typeface="Courier New" pitchFamily="49" charset="0"/>
              </a:rPr>
              <a:t> gpaa) </a:t>
            </a:r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</a:rPr>
              <a:t>        </a:t>
            </a:r>
            <a:r>
              <a:rPr lang="en-US" sz="1400">
                <a:solidFill>
                  <a:srgbClr val="0000C0"/>
                </a:solidFill>
                <a:latin typeface="Courier New" pitchFamily="49" charset="0"/>
              </a:rPr>
              <a:t>id</a:t>
            </a:r>
            <a:r>
              <a:rPr lang="en-US" sz="1400">
                <a:latin typeface="Courier New" pitchFamily="49" charset="0"/>
              </a:rPr>
              <a:t> = idd;</a:t>
            </a:r>
          </a:p>
          <a:p>
            <a:r>
              <a:rPr lang="en-US" sz="1400">
                <a:latin typeface="Courier New" pitchFamily="49" charset="0"/>
              </a:rPr>
              <a:t>        </a:t>
            </a:r>
            <a:r>
              <a:rPr lang="en-US" sz="1400">
                <a:solidFill>
                  <a:srgbClr val="0000C0"/>
                </a:solidFill>
                <a:latin typeface="Courier New" pitchFamily="49" charset="0"/>
              </a:rPr>
              <a:t>is_active</a:t>
            </a:r>
            <a:r>
              <a:rPr lang="en-US" sz="1400">
                <a:latin typeface="Courier New" pitchFamily="49" charset="0"/>
              </a:rPr>
              <a:t>=active;</a:t>
            </a:r>
          </a:p>
          <a:p>
            <a:r>
              <a:rPr lang="en-US" sz="1400">
                <a:latin typeface="Courier New" pitchFamily="49" charset="0"/>
              </a:rPr>
              <a:t>        </a:t>
            </a:r>
            <a:r>
              <a:rPr lang="en-US" sz="1400">
                <a:solidFill>
                  <a:srgbClr val="0000C0"/>
                </a:solidFill>
                <a:latin typeface="Courier New" pitchFamily="49" charset="0"/>
              </a:rPr>
              <a:t>gpa</a:t>
            </a:r>
            <a:r>
              <a:rPr lang="en-US" sz="1400">
                <a:latin typeface="Courier New" pitchFamily="49" charset="0"/>
              </a:rPr>
              <a:t>=gpaa;</a:t>
            </a:r>
          </a:p>
          <a:p>
            <a:r>
              <a:rPr lang="en-US" sz="1400">
                <a:latin typeface="Courier New" pitchFamily="49" charset="0"/>
              </a:rPr>
              <a:t>    }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printMe() {</a:t>
            </a:r>
          </a:p>
          <a:p>
            <a:r>
              <a:rPr lang="en-US" sz="1400">
                <a:latin typeface="Courier New" pitchFamily="49" charset="0"/>
              </a:rPr>
              <a:t>        System.</a:t>
            </a:r>
            <a:r>
              <a:rPr lang="en-US" sz="1400" i="1">
                <a:solidFill>
                  <a:srgbClr val="0000C0"/>
                </a:solidFill>
                <a:latin typeface="Courier New" pitchFamily="49" charset="0"/>
              </a:rPr>
              <a:t>out</a:t>
            </a:r>
            <a:r>
              <a:rPr lang="en-US" sz="1400" i="1">
                <a:latin typeface="Courier New" pitchFamily="49" charset="0"/>
              </a:rPr>
              <a:t>.println(</a:t>
            </a:r>
            <a:r>
              <a:rPr lang="en-US" sz="1400" i="1">
                <a:solidFill>
                  <a:srgbClr val="2A00FF"/>
                </a:solidFill>
                <a:latin typeface="Courier New" pitchFamily="49" charset="0"/>
              </a:rPr>
              <a:t>"My ID is: "</a:t>
            </a:r>
            <a:r>
              <a:rPr lang="en-US" sz="1400" i="1">
                <a:latin typeface="Courier New" pitchFamily="49" charset="0"/>
              </a:rPr>
              <a:t>+</a:t>
            </a:r>
            <a:r>
              <a:rPr lang="en-US" sz="1400" i="1">
                <a:solidFill>
                  <a:srgbClr val="0000C0"/>
                </a:solidFill>
                <a:latin typeface="Courier New" pitchFamily="49" charset="0"/>
              </a:rPr>
              <a:t>id</a:t>
            </a:r>
            <a:r>
              <a:rPr lang="en-US" sz="1400" i="1">
                <a:latin typeface="Courier New" pitchFamily="49" charset="0"/>
              </a:rPr>
              <a:t>+</a:t>
            </a:r>
            <a:r>
              <a:rPr lang="en-US" sz="1400" i="1">
                <a:solidFill>
                  <a:srgbClr val="2A00FF"/>
                </a:solidFill>
                <a:latin typeface="Courier New" pitchFamily="49" charset="0"/>
              </a:rPr>
              <a:t> 		     "My gpa is: "</a:t>
            </a:r>
            <a:r>
              <a:rPr lang="en-US" sz="1400" i="1">
                <a:latin typeface="Courier New" pitchFamily="49" charset="0"/>
              </a:rPr>
              <a:t>+</a:t>
            </a:r>
            <a:r>
              <a:rPr lang="en-US" sz="1400" i="1">
                <a:solidFill>
                  <a:srgbClr val="0000C0"/>
                </a:solidFill>
                <a:latin typeface="Courier New" pitchFamily="49" charset="0"/>
              </a:rPr>
              <a:t>gpa</a:t>
            </a:r>
            <a:r>
              <a:rPr lang="en-US" sz="1400" i="1">
                <a:latin typeface="Courier New" pitchFamily="49" charset="0"/>
              </a:rPr>
              <a:t>);</a:t>
            </a:r>
          </a:p>
          <a:p>
            <a:r>
              <a:rPr lang="en-US" sz="1400">
                <a:latin typeface="Courier New" pitchFamily="49" charset="0"/>
              </a:rPr>
              <a:t>    }  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00362" name="Line Callout 2 (No Border) 11"/>
          <p:cNvSpPr>
            <a:spLocks/>
          </p:cNvSpPr>
          <p:nvPr/>
        </p:nvSpPr>
        <p:spPr bwMode="auto">
          <a:xfrm>
            <a:off x="7747000" y="3048000"/>
            <a:ext cx="2209800" cy="304800"/>
          </a:xfrm>
          <a:prstGeom prst="callout2">
            <a:avLst>
              <a:gd name="adj1" fmla="val 69884"/>
              <a:gd name="adj2" fmla="val 3102"/>
              <a:gd name="adj3" fmla="val 76704"/>
              <a:gd name="adj4" fmla="val -22120"/>
              <a:gd name="adj5" fmla="val 115708"/>
              <a:gd name="adj6" fmla="val -149755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pPr algn="ctr"/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Attributes: id, gpa and whether the student is active</a:t>
            </a:r>
          </a:p>
        </p:txBody>
      </p:sp>
      <p:sp>
        <p:nvSpPr>
          <p:cNvPr id="100363" name="Line Callout 2 (No Border) 13"/>
          <p:cNvSpPr>
            <a:spLocks/>
          </p:cNvSpPr>
          <p:nvPr/>
        </p:nvSpPr>
        <p:spPr bwMode="auto">
          <a:xfrm>
            <a:off x="7670800" y="3962400"/>
            <a:ext cx="2184400" cy="381000"/>
          </a:xfrm>
          <a:prstGeom prst="callout2">
            <a:avLst>
              <a:gd name="adj1" fmla="val 49431"/>
              <a:gd name="adj2" fmla="val 2417"/>
              <a:gd name="adj3" fmla="val 132463"/>
              <a:gd name="adj4" fmla="val -24264"/>
              <a:gd name="adj5" fmla="val 134495"/>
              <a:gd name="adj6" fmla="val -111884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pPr algn="ctr"/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Constructor</a:t>
            </a:r>
            <a:endParaRPr lang="en-US" sz="160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100364" name="Line Callout 2 (No Border) 14"/>
          <p:cNvSpPr>
            <a:spLocks/>
          </p:cNvSpPr>
          <p:nvPr/>
        </p:nvSpPr>
        <p:spPr bwMode="auto">
          <a:xfrm>
            <a:off x="7594600" y="5105400"/>
            <a:ext cx="2438400" cy="381000"/>
          </a:xfrm>
          <a:prstGeom prst="callout2">
            <a:avLst>
              <a:gd name="adj1" fmla="val 49431"/>
              <a:gd name="adj2" fmla="val 2417"/>
              <a:gd name="adj3" fmla="val 59431"/>
              <a:gd name="adj4" fmla="val -24727"/>
              <a:gd name="adj5" fmla="val 58134"/>
              <a:gd name="adj6" fmla="val -78699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pPr algn="ctr"/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Printing method for showing student 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F55311AC-0F29-4B42-B525-856969761A8B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26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102402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</p:pic>
      <p:pic>
        <p:nvPicPr>
          <p:cNvPr id="102403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404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102406" name="Rectangle 5"/>
          <p:cNvSpPr>
            <a:spLocks/>
          </p:cNvSpPr>
          <p:nvPr/>
        </p:nvSpPr>
        <p:spPr bwMode="auto">
          <a:xfrm>
            <a:off x="877888" y="16764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TestStudent.java class code: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407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28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8549D656-7974-45FB-B027-F0A79772BB5E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26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102409" name="AutoShape 8"/>
          <p:cNvSpPr>
            <a:spLocks/>
          </p:cNvSpPr>
          <p:nvPr/>
        </p:nvSpPr>
        <p:spPr bwMode="auto">
          <a:xfrm>
            <a:off x="1803400" y="2590800"/>
            <a:ext cx="6400800" cy="24384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TestStudent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main(String[] args)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Student bill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Student(100,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,8.4);</a:t>
            </a:r>
          </a:p>
          <a:p>
            <a:r>
              <a:rPr lang="en-US" sz="1400">
                <a:latin typeface="Courier New" pitchFamily="49" charset="0"/>
              </a:rPr>
              <a:t>           Student john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Student(101,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,9.9);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bill.printMe();</a:t>
            </a:r>
          </a:p>
          <a:p>
            <a:r>
              <a:rPr lang="en-US" sz="1400">
                <a:latin typeface="Courier New" pitchFamily="49" charset="0"/>
              </a:rPr>
              <a:t>           john.printMe();</a:t>
            </a:r>
          </a:p>
          <a:p>
            <a:r>
              <a:rPr lang="en-US" sz="1400">
                <a:latin typeface="Courier New" pitchFamily="49" charset="0"/>
              </a:rPr>
              <a:t>  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02410" name="Rectangle 5"/>
          <p:cNvSpPr>
            <a:spLocks/>
          </p:cNvSpPr>
          <p:nvPr/>
        </p:nvSpPr>
        <p:spPr bwMode="auto">
          <a:xfrm>
            <a:off x="381000" y="4902200"/>
            <a:ext cx="92710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bill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</a:t>
            </a:r>
          </a:p>
        </p:txBody>
      </p:sp>
      <p:sp>
        <p:nvSpPr>
          <p:cNvPr id="102411" name="AutoShape 6"/>
          <p:cNvSpPr>
            <a:spLocks/>
          </p:cNvSpPr>
          <p:nvPr/>
        </p:nvSpPr>
        <p:spPr bwMode="auto">
          <a:xfrm>
            <a:off x="2717800" y="5562600"/>
            <a:ext cx="533400" cy="2286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 algn="ctr">
              <a:spcBef>
                <a:spcPts val="1050"/>
              </a:spcBef>
              <a:buClr>
                <a:srgbClr val="646260"/>
              </a:buClr>
              <a:buSzPct val="100000"/>
            </a:pPr>
            <a:r>
              <a:rPr lang="en-US" sz="1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????</a:t>
            </a:r>
            <a:endParaRPr lang="en-US" sz="24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412" name="Rounded Rectangle 18"/>
          <p:cNvSpPr>
            <a:spLocks noChangeArrowheads="1"/>
          </p:cNvSpPr>
          <p:nvPr/>
        </p:nvSpPr>
        <p:spPr bwMode="auto">
          <a:xfrm>
            <a:off x="3175000" y="3429000"/>
            <a:ext cx="1371600" cy="304800"/>
          </a:xfrm>
          <a:prstGeom prst="roundRect">
            <a:avLst>
              <a:gd name="adj" fmla="val 16667"/>
            </a:avLst>
          </a:prstGeom>
          <a:solidFill>
            <a:srgbClr val="BBE0E3">
              <a:alpha val="27058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2413" name="Elbow Connector 20"/>
          <p:cNvCxnSpPr>
            <a:cxnSpLocks noChangeShapeType="1"/>
          </p:cNvCxnSpPr>
          <p:nvPr/>
        </p:nvCxnSpPr>
        <p:spPr bwMode="auto">
          <a:xfrm rot="5400000">
            <a:off x="1765300" y="4229100"/>
            <a:ext cx="1905000" cy="6096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7533468E-CAE9-455F-9C7D-7D016A0DA747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27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104450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</p:pic>
      <p:pic>
        <p:nvPicPr>
          <p:cNvPr id="104451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4452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104454" name="Rectangle 5"/>
          <p:cNvSpPr>
            <a:spLocks/>
          </p:cNvSpPr>
          <p:nvPr/>
        </p:nvSpPr>
        <p:spPr bwMode="auto">
          <a:xfrm>
            <a:off x="877888" y="16764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TestStudent.java class code: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4455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28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C36387D0-4054-4378-AA5A-8C8F40771356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27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104457" name="AutoShape 8"/>
          <p:cNvSpPr>
            <a:spLocks/>
          </p:cNvSpPr>
          <p:nvPr/>
        </p:nvSpPr>
        <p:spPr bwMode="auto">
          <a:xfrm>
            <a:off x="1803400" y="2590800"/>
            <a:ext cx="6400800" cy="24384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TestStudent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main(String[] args)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Student bill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Student(100,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,8.4);</a:t>
            </a:r>
          </a:p>
          <a:p>
            <a:r>
              <a:rPr lang="en-US" sz="1400">
                <a:latin typeface="Courier New" pitchFamily="49" charset="0"/>
              </a:rPr>
              <a:t>           Student john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Student(101,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,9.9);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bill.printMe();</a:t>
            </a:r>
          </a:p>
          <a:p>
            <a:r>
              <a:rPr lang="en-US" sz="1400">
                <a:latin typeface="Courier New" pitchFamily="49" charset="0"/>
              </a:rPr>
              <a:t>           john.printMe();</a:t>
            </a:r>
          </a:p>
          <a:p>
            <a:r>
              <a:rPr lang="en-US" sz="1400">
                <a:latin typeface="Courier New" pitchFamily="49" charset="0"/>
              </a:rPr>
              <a:t>  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04458" name="Rectangle 5"/>
          <p:cNvSpPr>
            <a:spLocks/>
          </p:cNvSpPr>
          <p:nvPr/>
        </p:nvSpPr>
        <p:spPr bwMode="auto">
          <a:xfrm>
            <a:off x="1981200" y="4902200"/>
            <a:ext cx="56134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bill			  			id:0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 is_active:false		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gpa:0	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4459" name="AutoShape 6"/>
          <p:cNvSpPr>
            <a:spLocks/>
          </p:cNvSpPr>
          <p:nvPr/>
        </p:nvSpPr>
        <p:spPr bwMode="auto">
          <a:xfrm>
            <a:off x="3556000" y="5562600"/>
            <a:ext cx="533400" cy="2286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 algn="ctr">
              <a:spcBef>
                <a:spcPts val="1050"/>
              </a:spcBef>
              <a:buClr>
                <a:srgbClr val="646260"/>
              </a:buClr>
              <a:buSzPct val="100000"/>
            </a:pPr>
            <a:r>
              <a:rPr lang="en-US" sz="1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????</a:t>
            </a:r>
            <a:endParaRPr lang="en-US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4460" name="Rounded Rectangle 18"/>
          <p:cNvSpPr>
            <a:spLocks noChangeArrowheads="1"/>
          </p:cNvSpPr>
          <p:nvPr/>
        </p:nvSpPr>
        <p:spPr bwMode="auto">
          <a:xfrm>
            <a:off x="4775200" y="3429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BBE0E3">
              <a:alpha val="27058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4461" name="Elbow Connector 20"/>
          <p:cNvCxnSpPr>
            <a:cxnSpLocks noChangeShapeType="1"/>
          </p:cNvCxnSpPr>
          <p:nvPr/>
        </p:nvCxnSpPr>
        <p:spPr bwMode="auto">
          <a:xfrm rot="5400000">
            <a:off x="3594100" y="4381500"/>
            <a:ext cx="2286000" cy="990600"/>
          </a:xfrm>
          <a:prstGeom prst="bentConnector3">
            <a:avLst>
              <a:gd name="adj1" fmla="val 100000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B64957CD-DC05-4F04-B0AE-D585E5421B36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28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106498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</p:pic>
      <p:pic>
        <p:nvPicPr>
          <p:cNvPr id="106499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6500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106502" name="Rectangle 5"/>
          <p:cNvSpPr>
            <a:spLocks/>
          </p:cNvSpPr>
          <p:nvPr/>
        </p:nvSpPr>
        <p:spPr bwMode="auto">
          <a:xfrm>
            <a:off x="877888" y="16764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TestStudent.java class code: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6503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28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FA7793AE-F46D-4E4E-B636-EFF384AF129B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28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106505" name="AutoShape 8"/>
          <p:cNvSpPr>
            <a:spLocks/>
          </p:cNvSpPr>
          <p:nvPr/>
        </p:nvSpPr>
        <p:spPr bwMode="auto">
          <a:xfrm>
            <a:off x="1803400" y="2590800"/>
            <a:ext cx="6400800" cy="24384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TestStudent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main(String[] args)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Student bill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Student(100,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,8.4);</a:t>
            </a:r>
          </a:p>
          <a:p>
            <a:r>
              <a:rPr lang="en-US" sz="1400">
                <a:latin typeface="Courier New" pitchFamily="49" charset="0"/>
              </a:rPr>
              <a:t>           Student john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Student(101,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,9.9);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bill.printMe();</a:t>
            </a:r>
          </a:p>
          <a:p>
            <a:r>
              <a:rPr lang="en-US" sz="1400">
                <a:latin typeface="Courier New" pitchFamily="49" charset="0"/>
              </a:rPr>
              <a:t>           john.printMe();</a:t>
            </a:r>
          </a:p>
          <a:p>
            <a:r>
              <a:rPr lang="en-US" sz="1400">
                <a:latin typeface="Courier New" pitchFamily="49" charset="0"/>
              </a:rPr>
              <a:t>  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06506" name="Rectangle 5"/>
          <p:cNvSpPr>
            <a:spLocks/>
          </p:cNvSpPr>
          <p:nvPr/>
        </p:nvSpPr>
        <p:spPr bwMode="auto">
          <a:xfrm>
            <a:off x="4089400" y="4953000"/>
            <a:ext cx="41910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bill  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id:0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 is_active:true			gpa:0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6507" name="AutoShape 6"/>
          <p:cNvSpPr>
            <a:spLocks/>
          </p:cNvSpPr>
          <p:nvPr/>
        </p:nvSpPr>
        <p:spPr bwMode="auto">
          <a:xfrm>
            <a:off x="6680200" y="5638800"/>
            <a:ext cx="533400" cy="2286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 algn="ctr">
              <a:spcBef>
                <a:spcPts val="1050"/>
              </a:spcBef>
              <a:buClr>
                <a:srgbClr val="646260"/>
              </a:buClr>
              <a:buSzPct val="100000"/>
            </a:pPr>
            <a:r>
              <a:rPr lang="en-US" sz="1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????</a:t>
            </a:r>
            <a:endParaRPr lang="en-US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6508" name="Rounded Rectangle 18"/>
          <p:cNvSpPr>
            <a:spLocks noChangeArrowheads="1"/>
          </p:cNvSpPr>
          <p:nvPr/>
        </p:nvSpPr>
        <p:spPr bwMode="auto">
          <a:xfrm>
            <a:off x="5232400" y="3429000"/>
            <a:ext cx="838200" cy="304800"/>
          </a:xfrm>
          <a:prstGeom prst="roundRect">
            <a:avLst>
              <a:gd name="adj" fmla="val 16667"/>
            </a:avLst>
          </a:prstGeom>
          <a:solidFill>
            <a:srgbClr val="BBE0E3">
              <a:alpha val="27058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6509" name="Elbow Connector 22"/>
          <p:cNvCxnSpPr>
            <a:cxnSpLocks noChangeShapeType="1"/>
            <a:stCxn id="106508" idx="2"/>
          </p:cNvCxnSpPr>
          <p:nvPr/>
        </p:nvCxnSpPr>
        <p:spPr bwMode="auto">
          <a:xfrm rot="16200000" flipH="1">
            <a:off x="5022850" y="4362450"/>
            <a:ext cx="1752600" cy="4953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14BF6CBC-DF2F-45D4-8E68-F280B7C2FC1F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29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108546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</p:pic>
      <p:pic>
        <p:nvPicPr>
          <p:cNvPr id="108547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8548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108550" name="Rectangle 5"/>
          <p:cNvSpPr>
            <a:spLocks/>
          </p:cNvSpPr>
          <p:nvPr/>
        </p:nvSpPr>
        <p:spPr bwMode="auto">
          <a:xfrm>
            <a:off x="877888" y="16764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TestStudent.java class code: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8551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28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17DE7D51-2CD7-41B7-9EA3-37532C7A3464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29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108553" name="AutoShape 8"/>
          <p:cNvSpPr>
            <a:spLocks/>
          </p:cNvSpPr>
          <p:nvPr/>
        </p:nvSpPr>
        <p:spPr bwMode="auto">
          <a:xfrm>
            <a:off x="1803400" y="2590800"/>
            <a:ext cx="6400800" cy="24384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TestStudent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main(String[] args)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Student bill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Student(100,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,8.4);</a:t>
            </a:r>
          </a:p>
          <a:p>
            <a:r>
              <a:rPr lang="en-US" sz="1400">
                <a:latin typeface="Courier New" pitchFamily="49" charset="0"/>
              </a:rPr>
              <a:t>           Student john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Student(101,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,9.9);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bill.printMe();</a:t>
            </a:r>
          </a:p>
          <a:p>
            <a:r>
              <a:rPr lang="en-US" sz="1400">
                <a:latin typeface="Courier New" pitchFamily="49" charset="0"/>
              </a:rPr>
              <a:t>           john.printMe();</a:t>
            </a:r>
          </a:p>
          <a:p>
            <a:r>
              <a:rPr lang="en-US" sz="1400">
                <a:latin typeface="Courier New" pitchFamily="49" charset="0"/>
              </a:rPr>
              <a:t>  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08554" name="Rectangle 5"/>
          <p:cNvSpPr>
            <a:spLocks/>
          </p:cNvSpPr>
          <p:nvPr/>
        </p:nvSpPr>
        <p:spPr bwMode="auto">
          <a:xfrm>
            <a:off x="5156200" y="5029200"/>
            <a:ext cx="27940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bill  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id:100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 is_active:true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gpa:8.4		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8555" name="AutoShape 6"/>
          <p:cNvSpPr>
            <a:spLocks/>
          </p:cNvSpPr>
          <p:nvPr/>
        </p:nvSpPr>
        <p:spPr bwMode="auto">
          <a:xfrm>
            <a:off x="6146800" y="5638800"/>
            <a:ext cx="533400" cy="2286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 algn="ctr">
              <a:spcBef>
                <a:spcPts val="1050"/>
              </a:spcBef>
              <a:buClr>
                <a:srgbClr val="646260"/>
              </a:buClr>
              <a:buSzPct val="100000"/>
            </a:pPr>
            <a:r>
              <a:rPr lang="en-US" sz="1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????</a:t>
            </a:r>
            <a:endParaRPr lang="en-US" sz="24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8556" name="Rounded Rectangle 18"/>
          <p:cNvSpPr>
            <a:spLocks noChangeArrowheads="1"/>
          </p:cNvSpPr>
          <p:nvPr/>
        </p:nvSpPr>
        <p:spPr bwMode="auto">
          <a:xfrm>
            <a:off x="5232400" y="3429000"/>
            <a:ext cx="2286000" cy="304800"/>
          </a:xfrm>
          <a:prstGeom prst="roundRect">
            <a:avLst>
              <a:gd name="adj" fmla="val 16667"/>
            </a:avLst>
          </a:prstGeom>
          <a:solidFill>
            <a:srgbClr val="BBE0E3">
              <a:alpha val="27058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8557" name="Elbow Connector 19"/>
          <p:cNvCxnSpPr>
            <a:cxnSpLocks noChangeShapeType="1"/>
          </p:cNvCxnSpPr>
          <p:nvPr/>
        </p:nvCxnSpPr>
        <p:spPr bwMode="auto">
          <a:xfrm rot="16200000" flipH="1">
            <a:off x="5022850" y="4362450"/>
            <a:ext cx="1752600" cy="4953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693D4-139D-41F2-82EE-C4D389DF2EDB}" type="slidenum">
              <a:rPr lang="he-IL" smtClean="0">
                <a:latin typeface="Arial" pitchFamily="34" charset="0"/>
                <a:cs typeface="Arial" pitchFamily="34" charset="0"/>
                <a:sym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55298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5299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00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877888" y="2057400"/>
            <a:ext cx="8343900" cy="378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 are names of classes, methods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and variables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.</a:t>
            </a: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names are unlimited in length and may consist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Unicode Alphanumeric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characters, but may not start with a digit. E.g., outFile, Num23Jorden, 3rd.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 may also start with the ‘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$’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sign or with an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underscore 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‘_’.  E.g., $GoGetIt    _expamleVar1.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</a:t>
            </a:r>
            <a:endParaRPr lang="en-US" sz="310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B146A8FC-E044-4A1C-BC0B-134B5A564077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3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cxnSp>
        <p:nvCxnSpPr>
          <p:cNvPr id="55305" name="Straight Connector 10"/>
          <p:cNvCxnSpPr>
            <a:cxnSpLocks noChangeShapeType="1"/>
          </p:cNvCxnSpPr>
          <p:nvPr/>
        </p:nvCxnSpPr>
        <p:spPr bwMode="auto">
          <a:xfrm>
            <a:off x="6985000" y="3429000"/>
            <a:ext cx="533400" cy="304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5306" name="Straight Connector 12"/>
          <p:cNvCxnSpPr>
            <a:cxnSpLocks noChangeShapeType="1"/>
          </p:cNvCxnSpPr>
          <p:nvPr/>
        </p:nvCxnSpPr>
        <p:spPr bwMode="auto">
          <a:xfrm rot="10800000" flipV="1">
            <a:off x="6985000" y="3429000"/>
            <a:ext cx="533400" cy="3048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3A82AF1A-3450-4574-95B6-282F28C2EDEC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30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110594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10155238" cy="7615237"/>
          </a:xfrm>
          <a:prstGeom prst="rect">
            <a:avLst/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</p:pic>
      <p:pic>
        <p:nvPicPr>
          <p:cNvPr id="110595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0596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110598" name="Rectangle 5"/>
          <p:cNvSpPr>
            <a:spLocks/>
          </p:cNvSpPr>
          <p:nvPr/>
        </p:nvSpPr>
        <p:spPr bwMode="auto">
          <a:xfrm>
            <a:off x="877888" y="16764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TestStudent.java class code: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10599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28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Creating Instances Using ‘new'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B23AC215-71C2-4BFF-847A-7B263D1CA8AB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30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110601" name="AutoShape 8"/>
          <p:cNvSpPr>
            <a:spLocks/>
          </p:cNvSpPr>
          <p:nvPr/>
        </p:nvSpPr>
        <p:spPr bwMode="auto">
          <a:xfrm>
            <a:off x="1803400" y="2590800"/>
            <a:ext cx="6400800" cy="24384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TestStudent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     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 b="1">
                <a:latin typeface="Courier New" pitchFamily="49" charset="0"/>
              </a:rPr>
              <a:t> main(String[] args) {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Student bill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Student(100,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,8.4);</a:t>
            </a:r>
          </a:p>
          <a:p>
            <a:r>
              <a:rPr lang="en-US" sz="1400">
                <a:latin typeface="Courier New" pitchFamily="49" charset="0"/>
              </a:rPr>
              <a:t>           Student john = 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400" b="1">
                <a:latin typeface="Courier New" pitchFamily="49" charset="0"/>
              </a:rPr>
              <a:t> Student(101,</a:t>
            </a:r>
            <a:r>
              <a:rPr lang="en-US" sz="1400" b="1">
                <a:solidFill>
                  <a:srgbClr val="7F0055"/>
                </a:solidFill>
                <a:latin typeface="Courier New" pitchFamily="49" charset="0"/>
              </a:rPr>
              <a:t>true</a:t>
            </a:r>
            <a:r>
              <a:rPr lang="en-US" sz="1400" b="1">
                <a:latin typeface="Courier New" pitchFamily="49" charset="0"/>
              </a:rPr>
              <a:t>,9.9);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 sz="1400">
                <a:latin typeface="Courier New" pitchFamily="49" charset="0"/>
              </a:rPr>
              <a:t>           bill.printMe();</a:t>
            </a:r>
          </a:p>
          <a:p>
            <a:r>
              <a:rPr lang="en-US" sz="1400">
                <a:latin typeface="Courier New" pitchFamily="49" charset="0"/>
              </a:rPr>
              <a:t>           john.printMe();</a:t>
            </a:r>
          </a:p>
          <a:p>
            <a:r>
              <a:rPr lang="en-US" sz="1400">
                <a:latin typeface="Courier New" pitchFamily="49" charset="0"/>
              </a:rPr>
              <a:t>     }</a:t>
            </a:r>
          </a:p>
          <a:p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0602" name="Rectangle 5"/>
          <p:cNvSpPr>
            <a:spLocks/>
          </p:cNvSpPr>
          <p:nvPr/>
        </p:nvSpPr>
        <p:spPr bwMode="auto">
          <a:xfrm>
            <a:off x="4927600" y="4876800"/>
            <a:ext cx="2717800" cy="172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 bill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 id:100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 is_active:true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</a:pPr>
            <a:r>
              <a:rPr lang="en-US" sz="1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 gpa:8.4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1200" b="1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10603" name="AutoShape 6"/>
          <p:cNvSpPr>
            <a:spLocks/>
          </p:cNvSpPr>
          <p:nvPr/>
        </p:nvSpPr>
        <p:spPr bwMode="auto">
          <a:xfrm>
            <a:off x="5842000" y="5562600"/>
            <a:ext cx="1219200" cy="2286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 algn="ctr">
              <a:spcBef>
                <a:spcPts val="1050"/>
              </a:spcBef>
              <a:buClr>
                <a:srgbClr val="646260"/>
              </a:buClr>
              <a:buSzPct val="100000"/>
            </a:pPr>
            <a:r>
              <a:rPr lang="en-US" sz="1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0xabc4abc5</a:t>
            </a:r>
            <a:endParaRPr lang="en-US" sz="24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cxnSp>
        <p:nvCxnSpPr>
          <p:cNvPr id="110604" name="Straight Arrow Connector 19"/>
          <p:cNvCxnSpPr>
            <a:cxnSpLocks noChangeShapeType="1"/>
          </p:cNvCxnSpPr>
          <p:nvPr/>
        </p:nvCxnSpPr>
        <p:spPr bwMode="auto">
          <a:xfrm rot="16200000" flipH="1">
            <a:off x="4508500" y="3924300"/>
            <a:ext cx="1524000" cy="1295400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10605" name="Rounded Rectangle 20"/>
          <p:cNvSpPr>
            <a:spLocks noChangeArrowheads="1"/>
          </p:cNvSpPr>
          <p:nvPr/>
        </p:nvSpPr>
        <p:spPr bwMode="auto">
          <a:xfrm>
            <a:off x="4013200" y="3429000"/>
            <a:ext cx="609600" cy="304800"/>
          </a:xfrm>
          <a:prstGeom prst="roundRect">
            <a:avLst>
              <a:gd name="adj" fmla="val 16667"/>
            </a:avLst>
          </a:prstGeom>
          <a:solidFill>
            <a:srgbClr val="BBE0E3">
              <a:alpha val="27058"/>
            </a:srgb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7" descr="G:\grpCoordinators\!מצגות תיאום לספרות\איסרא\לוגו גון הייטק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6854489"/>
            <a:ext cx="2465512" cy="61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1F094C-4295-4D4B-BCB2-1EE24302DAA5}" type="slidenum">
              <a:rPr lang="he-IL" smtClean="0">
                <a:latin typeface="Arial" pitchFamily="34" charset="0"/>
                <a:cs typeface="Arial" pitchFamily="34" charset="0"/>
                <a:sym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57346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7347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48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57350" name="Rectangle 5"/>
          <p:cNvSpPr>
            <a:spLocks/>
          </p:cNvSpPr>
          <p:nvPr/>
        </p:nvSpPr>
        <p:spPr bwMode="auto">
          <a:xfrm>
            <a:off x="877888" y="1828800"/>
            <a:ext cx="8343900" cy="266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use of Java </a:t>
            </a:r>
            <a:r>
              <a:rPr lang="en-US" sz="2200" b="1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reserved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keywords 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is forbidden for identifiers. E.g.,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new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,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if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, </a:t>
            </a:r>
            <a:r>
              <a:rPr lang="en-US" sz="2200" i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else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.....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All Identifiers are case-sensitive, hence the variables ‘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ounter1’ and ‘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ounter1’ are distinct.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 declarations include the identifier type, name and optionally an initial value:</a:t>
            </a:r>
          </a:p>
        </p:txBody>
      </p:sp>
      <p:sp>
        <p:nvSpPr>
          <p:cNvPr id="57351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</a:t>
            </a:r>
            <a:endParaRPr lang="en-US" sz="310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B1F2CACE-0E03-43D2-9EB7-554BE0C9DE9E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4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57353" name="AutoShape 8"/>
          <p:cNvSpPr>
            <a:spLocks/>
          </p:cNvSpPr>
          <p:nvPr/>
        </p:nvSpPr>
        <p:spPr bwMode="auto">
          <a:xfrm>
            <a:off x="1574800" y="4800600"/>
            <a:ext cx="6096000" cy="17526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400">
                <a:latin typeface="Courier New" pitchFamily="49" charset="0"/>
              </a:rPr>
              <a:t> Example</a:t>
            </a:r>
          </a:p>
          <a:p>
            <a:r>
              <a:rPr lang="en-US" sz="1400">
                <a:latin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400">
                <a:latin typeface="Courier New" pitchFamily="49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main(String[] args) {</a:t>
            </a:r>
          </a:p>
          <a:p>
            <a:r>
              <a:rPr lang="en-US" sz="1400">
                <a:latin typeface="Courier New" pitchFamily="49" charset="0"/>
              </a:rPr>
              <a:t>        	</a:t>
            </a:r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400">
                <a:latin typeface="Courier New" pitchFamily="49" charset="0"/>
              </a:rPr>
              <a:t> index;</a:t>
            </a:r>
          </a:p>
          <a:p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	char</a:t>
            </a:r>
            <a:r>
              <a:rPr lang="en-US" sz="1400">
                <a:latin typeface="Courier New" pitchFamily="49" charset="0"/>
              </a:rPr>
              <a:t> letter = </a:t>
            </a:r>
            <a:r>
              <a:rPr lang="en-US" sz="1400">
                <a:solidFill>
                  <a:srgbClr val="2A00FF"/>
                </a:solidFill>
                <a:latin typeface="Courier New" pitchFamily="49" charset="0"/>
              </a:rPr>
              <a:t>'c'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r>
              <a:rPr lang="en-US" sz="1400">
                <a:solidFill>
                  <a:srgbClr val="7F0055"/>
                </a:solidFill>
                <a:latin typeface="Courier New" pitchFamily="49" charset="0"/>
              </a:rPr>
              <a:t>	long</a:t>
            </a:r>
            <a:r>
              <a:rPr lang="en-US" sz="1400">
                <a:latin typeface="Courier New" pitchFamily="49" charset="0"/>
              </a:rPr>
              <a:t> phone_number = 0546664466;</a:t>
            </a:r>
          </a:p>
          <a:p>
            <a:r>
              <a:rPr lang="en-US" sz="1400">
                <a:latin typeface="Courier New" pitchFamily="49" charset="0"/>
              </a:rPr>
              <a:t>        } </a:t>
            </a:r>
          </a:p>
          <a:p>
            <a:r>
              <a:rPr lang="en-US" sz="140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1B49043F-033E-45B9-A119-04C4C8FA81FE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5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59394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9395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9396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59398" name="Rectangle 5"/>
          <p:cNvSpPr>
            <a:spLocks/>
          </p:cNvSpPr>
          <p:nvPr/>
        </p:nvSpPr>
        <p:spPr bwMode="auto">
          <a:xfrm>
            <a:off x="877888" y="1828800"/>
            <a:ext cx="834390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TestGreet.java Code: 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59399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CC76C046-D6C7-4F14-B174-CE6F990EA00F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5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59401" name="AutoShape 8"/>
          <p:cNvSpPr>
            <a:spLocks/>
          </p:cNvSpPr>
          <p:nvPr/>
        </p:nvSpPr>
        <p:spPr bwMode="auto">
          <a:xfrm>
            <a:off x="1498600" y="2362200"/>
            <a:ext cx="6096000" cy="36576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6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TestGreet</a:t>
            </a:r>
          </a:p>
          <a:p>
            <a:r>
              <a:rPr lang="en-US" sz="1600">
                <a:latin typeface="Courier New" pitchFamily="49" charset="0"/>
              </a:rPr>
              <a:t>{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urier New" pitchFamily="49" charset="0"/>
              </a:rPr>
              <a:t>public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itchFamily="49" charset="0"/>
              </a:rPr>
              <a:t>static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urier New" pitchFamily="49" charset="0"/>
              </a:rPr>
              <a:t>void</a:t>
            </a:r>
            <a:r>
              <a:rPr lang="en-US" sz="1600" b="1">
                <a:latin typeface="Courier New" pitchFamily="49" charset="0"/>
              </a:rPr>
              <a:t> main(String[] args) {</a:t>
            </a:r>
          </a:p>
          <a:p>
            <a:r>
              <a:rPr lang="en-US" sz="1600">
                <a:latin typeface="Courier New" pitchFamily="49" charset="0"/>
              </a:rPr>
              <a:t>         Greet hi = </a:t>
            </a:r>
            <a:r>
              <a:rPr lang="en-US" sz="1600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 sz="1600" b="1">
                <a:latin typeface="Courier New" pitchFamily="49" charset="0"/>
              </a:rPr>
              <a:t> Greet();</a:t>
            </a:r>
          </a:p>
          <a:p>
            <a:r>
              <a:rPr lang="en-US" sz="1600">
                <a:latin typeface="Courier New" pitchFamily="49" charset="0"/>
              </a:rPr>
              <a:t>         hi.welcome();</a:t>
            </a:r>
          </a:p>
          <a:p>
            <a:r>
              <a:rPr lang="en-US" sz="1600">
                <a:latin typeface="Courier New" pitchFamily="49" charset="0"/>
              </a:rPr>
              <a:t>    } </a:t>
            </a:r>
          </a:p>
          <a:p>
            <a:r>
              <a:rPr lang="en-US" sz="1600">
                <a:latin typeface="Courier New" pitchFamily="49" charset="0"/>
              </a:rPr>
              <a:t>} </a:t>
            </a:r>
          </a:p>
          <a:p>
            <a:endParaRPr lang="en-US" sz="1600" b="1">
              <a:solidFill>
                <a:srgbClr val="009966"/>
              </a:solidFill>
              <a:latin typeface="Courier New" pitchFamily="49" charset="0"/>
            </a:endParaRPr>
          </a:p>
        </p:txBody>
      </p:sp>
      <p:sp>
        <p:nvSpPr>
          <p:cNvPr id="59402" name="Line Callout 2 (No Border) 10"/>
          <p:cNvSpPr>
            <a:spLocks/>
          </p:cNvSpPr>
          <p:nvPr/>
        </p:nvSpPr>
        <p:spPr bwMode="auto">
          <a:xfrm>
            <a:off x="7823200" y="2438400"/>
            <a:ext cx="1905000" cy="304800"/>
          </a:xfrm>
          <a:prstGeom prst="callout2">
            <a:avLst>
              <a:gd name="adj1" fmla="val 73296"/>
              <a:gd name="adj2" fmla="val 3120"/>
              <a:gd name="adj3" fmla="val 80870"/>
              <a:gd name="adj4" fmla="val -156787"/>
              <a:gd name="adj5" fmla="val 218741"/>
              <a:gd name="adj6" fmla="val -198069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Class name</a:t>
            </a:r>
          </a:p>
        </p:txBody>
      </p:sp>
      <p:sp>
        <p:nvSpPr>
          <p:cNvPr id="59403" name="Line Callout 2 (No Border) 12"/>
          <p:cNvSpPr>
            <a:spLocks/>
          </p:cNvSpPr>
          <p:nvPr/>
        </p:nvSpPr>
        <p:spPr bwMode="auto">
          <a:xfrm>
            <a:off x="7899400" y="2971800"/>
            <a:ext cx="1828800" cy="685800"/>
          </a:xfrm>
          <a:prstGeom prst="callout2">
            <a:avLst>
              <a:gd name="adj1" fmla="val 49431"/>
              <a:gd name="adj2" fmla="val 2417"/>
              <a:gd name="adj3" fmla="val 52796"/>
              <a:gd name="adj4" fmla="val -107856"/>
              <a:gd name="adj5" fmla="val 104259"/>
              <a:gd name="adj6" fmla="val -170634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Method name</a:t>
            </a:r>
          </a:p>
        </p:txBody>
      </p:sp>
      <p:sp>
        <p:nvSpPr>
          <p:cNvPr id="59404" name="Line Callout 2 (No Border) 13"/>
          <p:cNvSpPr>
            <a:spLocks/>
          </p:cNvSpPr>
          <p:nvPr/>
        </p:nvSpPr>
        <p:spPr bwMode="auto">
          <a:xfrm>
            <a:off x="7594600" y="4343400"/>
            <a:ext cx="1828800" cy="381000"/>
          </a:xfrm>
          <a:prstGeom prst="callout2">
            <a:avLst>
              <a:gd name="adj1" fmla="val 49431"/>
              <a:gd name="adj2" fmla="val 2417"/>
              <a:gd name="adj3" fmla="val -870"/>
              <a:gd name="adj4" fmla="val -80079"/>
              <a:gd name="adj5" fmla="val -53551"/>
              <a:gd name="adj6" fmla="val -172088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Variable name</a:t>
            </a:r>
          </a:p>
        </p:txBody>
      </p:sp>
      <p:sp>
        <p:nvSpPr>
          <p:cNvPr id="59405" name="Line Callout 2 (No Border) 16"/>
          <p:cNvSpPr>
            <a:spLocks/>
          </p:cNvSpPr>
          <p:nvPr/>
        </p:nvSpPr>
        <p:spPr bwMode="auto">
          <a:xfrm>
            <a:off x="7518400" y="4724400"/>
            <a:ext cx="2362200" cy="381000"/>
          </a:xfrm>
          <a:prstGeom prst="callout2">
            <a:avLst>
              <a:gd name="adj1" fmla="val 69884"/>
              <a:gd name="adj2" fmla="val 3102"/>
              <a:gd name="adj3" fmla="val 77310"/>
              <a:gd name="adj4" fmla="val -71495"/>
              <a:gd name="adj5" fmla="val -63079"/>
              <a:gd name="adj6" fmla="val -172491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Method invocation using variable name</a:t>
            </a:r>
          </a:p>
        </p:txBody>
      </p:sp>
      <p:sp>
        <p:nvSpPr>
          <p:cNvPr id="59406" name="Line Callout 2 (No Border) 10"/>
          <p:cNvSpPr>
            <a:spLocks/>
          </p:cNvSpPr>
          <p:nvPr/>
        </p:nvSpPr>
        <p:spPr bwMode="auto">
          <a:xfrm>
            <a:off x="127000" y="2743200"/>
            <a:ext cx="1905000" cy="304800"/>
          </a:xfrm>
          <a:prstGeom prst="callout2">
            <a:avLst>
              <a:gd name="adj1" fmla="val 60796"/>
              <a:gd name="adj2" fmla="val 61120"/>
              <a:gd name="adj3" fmla="val 55870"/>
              <a:gd name="adj4" fmla="val 115880"/>
              <a:gd name="adj5" fmla="val 135407"/>
              <a:gd name="adj6" fmla="val 122597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Reserved Keywords</a:t>
            </a:r>
          </a:p>
        </p:txBody>
      </p:sp>
      <p:sp>
        <p:nvSpPr>
          <p:cNvPr id="59407" name="Line Callout 2 (No Border) 10"/>
          <p:cNvSpPr>
            <a:spLocks/>
          </p:cNvSpPr>
          <p:nvPr/>
        </p:nvSpPr>
        <p:spPr bwMode="auto">
          <a:xfrm>
            <a:off x="127000" y="3657600"/>
            <a:ext cx="1905000" cy="304800"/>
          </a:xfrm>
          <a:prstGeom prst="callout2">
            <a:avLst>
              <a:gd name="adj1" fmla="val 60796"/>
              <a:gd name="adj2" fmla="val 61120"/>
              <a:gd name="adj3" fmla="val 55870"/>
              <a:gd name="adj4" fmla="val 78546"/>
              <a:gd name="adj5" fmla="val 52074"/>
              <a:gd name="adj6" fmla="val 105264"/>
            </a:avLst>
          </a:prstGeom>
          <a:noFill/>
          <a:ln w="12700" algn="ctr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r>
              <a:rPr lang="en-US" sz="1600">
                <a:solidFill>
                  <a:srgbClr val="646260"/>
                </a:solidFill>
                <a:latin typeface="Verdana" pitchFamily="34" charset="0"/>
              </a:rPr>
              <a:t>Reserved Keywords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10156825" cy="7615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3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1536700" y="520700"/>
            <a:ext cx="7708900" cy="533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900"/>
              </a:spcBef>
              <a:defRPr/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+mn-ea"/>
                <a:cs typeface="+mn-cs"/>
                <a:sym typeface="Verdana" pitchFamily="34" charset="0"/>
              </a:rPr>
              <a:t>Basic Syntax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1778000" y="2476500"/>
            <a:ext cx="7277100" cy="285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-12700" bIns="0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Identifiers.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Keywords.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Eight Primitives.</a:t>
            </a:r>
          </a:p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Using Objects.</a:t>
            </a:r>
          </a:p>
        </p:txBody>
      </p:sp>
      <p:sp>
        <p:nvSpPr>
          <p:cNvPr id="61446" name="AutoShape 6"/>
          <p:cNvSpPr>
            <a:spLocks/>
          </p:cNvSpPr>
          <p:nvPr/>
        </p:nvSpPr>
        <p:spPr bwMode="auto">
          <a:xfrm>
            <a:off x="1790700" y="2921000"/>
            <a:ext cx="7175500" cy="508000"/>
          </a:xfrm>
          <a:prstGeom prst="roundRect">
            <a:avLst>
              <a:gd name="adj" fmla="val 11250"/>
            </a:avLst>
          </a:prstGeom>
          <a:gradFill rotWithShape="0">
            <a:gsLst>
              <a:gs pos="0">
                <a:srgbClr val="A5C6C9"/>
              </a:gs>
              <a:gs pos="100000">
                <a:srgbClr val="BBE0E3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-12700" bIns="0" anchor="ctr"/>
          <a:lstStyle/>
          <a:p>
            <a:pPr marL="279400" indent="-279400">
              <a:spcBef>
                <a:spcPts val="1050"/>
              </a:spcBef>
              <a:buClr>
                <a:srgbClr val="646260"/>
              </a:buClr>
              <a:buSzPct val="100000"/>
              <a:buFont typeface="Verdana" pitchFamily="34" charset="0"/>
              <a:buChar char="•"/>
            </a:pPr>
            <a:r>
              <a:rPr lang="en-US" sz="24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573270E3-69B7-406A-B8EA-856D7BBB7D13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7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63490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491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3492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63494" name="Rectangle 5"/>
          <p:cNvSpPr>
            <a:spLocks/>
          </p:cNvSpPr>
          <p:nvPr/>
        </p:nvSpPr>
        <p:spPr bwMode="auto">
          <a:xfrm>
            <a:off x="877888" y="2232025"/>
            <a:ext cx="8545512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 are very important.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Without comments to document and explain the code we’ll not be able to maintain and understand other people’s code.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Let’s see how comments look in Java…</a:t>
            </a:r>
            <a:endParaRPr lang="en-US" sz="2000">
              <a:solidFill>
                <a:srgbClr val="009966"/>
              </a:solidFill>
              <a:latin typeface="Courier New" pitchFamily="49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3495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</a:t>
            </a:r>
            <a:endParaRPr lang="en-US" sz="310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6D017010-D7A8-4368-9B6D-0BAA1147FC86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7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218E63A3-7D3B-44C5-AB49-D8E313E6A1C2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8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65538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5539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5540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65542" name="Rectangle 5"/>
          <p:cNvSpPr>
            <a:spLocks/>
          </p:cNvSpPr>
          <p:nvPr/>
        </p:nvSpPr>
        <p:spPr bwMode="auto">
          <a:xfrm>
            <a:off x="877888" y="2232025"/>
            <a:ext cx="8545512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 allows three kinds of comments: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One line comment: </a:t>
            </a:r>
            <a:r>
              <a:rPr lang="en-US" sz="3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// This is an important line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Multiple lines comments:  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/*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This method does 						* amazing</a:t>
            </a:r>
            <a:b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		* things for human kind </a:t>
            </a:r>
            <a:b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		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*/</a:t>
            </a:r>
          </a:p>
          <a:p>
            <a:pPr marL="755650" lvl="1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JavaDoc comments: 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/**</a:t>
            </a: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 This class does wonders</a:t>
            </a:r>
            <a:b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	  * for all internet users </a:t>
            </a:r>
            <a:b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</a:b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				 </a:t>
            </a:r>
            <a:r>
              <a:rPr lang="en-US" sz="2200" b="1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*/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5543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Comments</a:t>
            </a:r>
            <a:endParaRPr lang="en-US" sz="310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526A5966-7AE7-4B6C-A2FE-B8CBBCAAE64A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8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/>
          <p:cNvSpPr txBox="1">
            <a:spLocks noGrp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51E314DB-2AE0-45FD-89B4-E7F21B3A571B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9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pic>
        <p:nvPicPr>
          <p:cNvPr id="67586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8" y="1588"/>
            <a:ext cx="10155237" cy="7615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7587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781800"/>
            <a:ext cx="1841500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7588" name="Rectangle 3"/>
          <p:cNvSpPr>
            <a:spLocks/>
          </p:cNvSpPr>
          <p:nvPr/>
        </p:nvSpPr>
        <p:spPr bwMode="auto">
          <a:xfrm>
            <a:off x="7708900" y="7188200"/>
            <a:ext cx="26289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>
              <a:spcBef>
                <a:spcPts val="700"/>
              </a:spcBef>
            </a:pPr>
            <a:r>
              <a:rPr lang="en-US" sz="10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copyright 2009 Trainologic LTD</a:t>
            </a:r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749300" y="107950"/>
            <a:ext cx="3898900" cy="406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5155" bIns="0"/>
          <a:lstStyle/>
          <a:p>
            <a:pPr marL="44450">
              <a:spcBef>
                <a:spcPts val="1300"/>
              </a:spcBef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Verdana" pitchFamily="34" charset="0"/>
              </a:rPr>
              <a:t>Basic Syntax</a:t>
            </a:r>
          </a:p>
        </p:txBody>
      </p:sp>
      <p:sp>
        <p:nvSpPr>
          <p:cNvPr id="67590" name="Rectangle 5"/>
          <p:cNvSpPr>
            <a:spLocks/>
          </p:cNvSpPr>
          <p:nvPr/>
        </p:nvSpPr>
        <p:spPr bwMode="auto">
          <a:xfrm>
            <a:off x="877888" y="2232025"/>
            <a:ext cx="8545512" cy="1120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Do not comment self-explained code!</a:t>
            </a: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r>
              <a:rPr lang="en-US" sz="22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The following comments should be removed:</a:t>
            </a:r>
            <a:endParaRPr lang="en-US" sz="2000">
              <a:solidFill>
                <a:srgbClr val="009966"/>
              </a:solidFill>
              <a:latin typeface="Courier New" pitchFamily="49" charset="0"/>
              <a:sym typeface="Verdana" pitchFamily="34" charset="0"/>
            </a:endParaRPr>
          </a:p>
          <a:p>
            <a:pPr marL="298450" indent="-254000">
              <a:lnSpc>
                <a:spcPct val="120000"/>
              </a:lnSpc>
              <a:spcBef>
                <a:spcPts val="938"/>
              </a:spcBef>
              <a:buClr>
                <a:srgbClr val="646260"/>
              </a:buClr>
              <a:buSzPct val="125000"/>
              <a:buFont typeface="Verdana" pitchFamily="34" charset="0"/>
              <a:buChar char="•"/>
            </a:pPr>
            <a:endParaRPr lang="en-US" sz="2200">
              <a:solidFill>
                <a:srgbClr val="64626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7591" name="Rectangle 6"/>
          <p:cNvSpPr>
            <a:spLocks/>
          </p:cNvSpPr>
          <p:nvPr/>
        </p:nvSpPr>
        <p:spPr bwMode="auto">
          <a:xfrm>
            <a:off x="1651000" y="990600"/>
            <a:ext cx="6858000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5155" bIns="0"/>
          <a:lstStyle/>
          <a:p>
            <a:pPr marL="44450" algn="ctr">
              <a:spcBef>
                <a:spcPts val="2400"/>
              </a:spcBef>
            </a:pPr>
            <a:r>
              <a:rPr lang="en-US" sz="3100">
                <a:solidFill>
                  <a:srgbClr val="646260"/>
                </a:solidFill>
                <a:latin typeface="Verdana" pitchFamily="34" charset="0"/>
                <a:sym typeface="Verdana" pitchFamily="34" charset="0"/>
              </a:rPr>
              <a:t>Best Practice</a:t>
            </a:r>
            <a:endParaRPr lang="en-US" sz="310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894263" y="6964363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8D675E89-9A4D-49A6-AEA8-DDAEBAD7C954}" type="slidenum">
              <a:rPr lang="he-IL" sz="1400">
                <a:solidFill>
                  <a:srgbClr val="636363"/>
                </a:solidFill>
                <a:cs typeface="Arial" charset="0"/>
              </a:rPr>
              <a:pPr algn="ctr"/>
              <a:t>9</a:t>
            </a:fld>
            <a:endParaRPr lang="en-US" sz="1400">
              <a:solidFill>
                <a:srgbClr val="636363"/>
              </a:solidFill>
              <a:cs typeface="Arial" charset="0"/>
            </a:endParaRPr>
          </a:p>
        </p:txBody>
      </p:sp>
      <p:sp>
        <p:nvSpPr>
          <p:cNvPr id="67593" name="AutoShape 8"/>
          <p:cNvSpPr>
            <a:spLocks/>
          </p:cNvSpPr>
          <p:nvPr/>
        </p:nvSpPr>
        <p:spPr bwMode="auto">
          <a:xfrm>
            <a:off x="1498600" y="3733800"/>
            <a:ext cx="6096000" cy="228600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600" b="1">
                <a:solidFill>
                  <a:srgbClr val="3F7F5F"/>
                </a:solidFill>
                <a:latin typeface="Courier New" pitchFamily="49" charset="0"/>
              </a:rPr>
              <a:t>// This is a counter;</a:t>
            </a:r>
          </a:p>
          <a:p>
            <a:r>
              <a:rPr lang="en-US" sz="1600">
                <a:solidFill>
                  <a:srgbClr val="7F0055"/>
                </a:solidFill>
                <a:latin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</a:rPr>
              <a:t> counter = 0;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3F7F5F"/>
                </a:solidFill>
                <a:latin typeface="Courier New" pitchFamily="49" charset="0"/>
              </a:rPr>
              <a:t>// incrementing the counter.</a:t>
            </a:r>
          </a:p>
          <a:p>
            <a:r>
              <a:rPr lang="en-US" sz="1600">
                <a:latin typeface="Courier New" pitchFamily="49" charset="0"/>
              </a:rPr>
              <a:t>counter++;</a:t>
            </a:r>
            <a:endParaRPr lang="en-US" sz="1600">
              <a:solidFill>
                <a:srgbClr val="0099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 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hapter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opic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ic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opi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los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losing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los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Pages>0</Pages>
  <Words>1568</Words>
  <Characters>0</Characters>
  <Application>Microsoft Office PowerPoint</Application>
  <PresentationFormat>מותאם אישית</PresentationFormat>
  <Lines>0</Lines>
  <Paragraphs>500</Paragraphs>
  <Slides>30</Slides>
  <Notes>30</Notes>
  <HiddenSlides>0</HiddenSlides>
  <MMClips>0</MMClips>
  <ScaleCrop>false</ScaleCrop>
  <HeadingPairs>
    <vt:vector size="4" baseType="variant">
      <vt:variant>
        <vt:lpstr>ערכת נושא</vt:lpstr>
      </vt:variant>
      <vt:variant>
        <vt:i4>4</vt:i4>
      </vt:variant>
      <vt:variant>
        <vt:lpstr>כותרות שקופיות</vt:lpstr>
      </vt:variant>
      <vt:variant>
        <vt:i4>30</vt:i4>
      </vt:variant>
    </vt:vector>
  </HeadingPairs>
  <TitlesOfParts>
    <vt:vector size="34" baseType="lpstr">
      <vt:lpstr>Chapter Title</vt:lpstr>
      <vt:lpstr>Topics</vt:lpstr>
      <vt:lpstr>Content</vt:lpstr>
      <vt:lpstr>Closing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 Tamir</dc:creator>
  <cp:lastModifiedBy>Ariela Aboody</cp:lastModifiedBy>
  <cp:revision>485</cp:revision>
  <cp:lastPrinted>2013-10-30T11:37:26Z</cp:lastPrinted>
  <dcterms:modified xsi:type="dcterms:W3CDTF">2013-10-30T11:37:29Z</dcterms:modified>
</cp:coreProperties>
</file>